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5" r:id="rId1"/>
  </p:sldMasterIdLst>
  <p:notesMasterIdLst>
    <p:notesMasterId r:id="rId132"/>
  </p:notesMasterIdLst>
  <p:sldIdLst>
    <p:sldId id="827" r:id="rId2"/>
    <p:sldId id="914" r:id="rId3"/>
    <p:sldId id="758" r:id="rId4"/>
    <p:sldId id="675" r:id="rId5"/>
    <p:sldId id="676" r:id="rId6"/>
    <p:sldId id="677" r:id="rId7"/>
    <p:sldId id="678" r:id="rId8"/>
    <p:sldId id="679" r:id="rId9"/>
    <p:sldId id="680" r:id="rId10"/>
    <p:sldId id="681" r:id="rId11"/>
    <p:sldId id="682" r:id="rId12"/>
    <p:sldId id="683" r:id="rId13"/>
    <p:sldId id="759" r:id="rId14"/>
    <p:sldId id="685" r:id="rId15"/>
    <p:sldId id="686" r:id="rId16"/>
    <p:sldId id="687" r:id="rId17"/>
    <p:sldId id="688" r:id="rId18"/>
    <p:sldId id="743" r:id="rId19"/>
    <p:sldId id="744" r:id="rId20"/>
    <p:sldId id="692" r:id="rId21"/>
    <p:sldId id="742" r:id="rId22"/>
    <p:sldId id="694" r:id="rId23"/>
    <p:sldId id="695" r:id="rId24"/>
    <p:sldId id="696" r:id="rId25"/>
    <p:sldId id="697" r:id="rId26"/>
    <p:sldId id="745" r:id="rId27"/>
    <p:sldId id="750" r:id="rId28"/>
    <p:sldId id="925" r:id="rId29"/>
    <p:sldId id="751" r:id="rId30"/>
    <p:sldId id="746" r:id="rId31"/>
    <p:sldId id="747" r:id="rId32"/>
    <p:sldId id="748" r:id="rId33"/>
    <p:sldId id="749" r:id="rId34"/>
    <p:sldId id="699" r:id="rId35"/>
    <p:sldId id="760" r:id="rId36"/>
    <p:sldId id="594" r:id="rId37"/>
    <p:sldId id="595" r:id="rId38"/>
    <p:sldId id="596" r:id="rId39"/>
    <p:sldId id="597" r:id="rId40"/>
    <p:sldId id="598" r:id="rId41"/>
    <p:sldId id="752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828" r:id="rId50"/>
    <p:sldId id="829" r:id="rId51"/>
    <p:sldId id="830" r:id="rId52"/>
    <p:sldId id="831" r:id="rId53"/>
    <p:sldId id="832" r:id="rId54"/>
    <p:sldId id="833" r:id="rId55"/>
    <p:sldId id="834" r:id="rId56"/>
    <p:sldId id="835" r:id="rId57"/>
    <p:sldId id="836" r:id="rId58"/>
    <p:sldId id="837" r:id="rId59"/>
    <p:sldId id="838" r:id="rId60"/>
    <p:sldId id="839" r:id="rId61"/>
    <p:sldId id="840" r:id="rId62"/>
    <p:sldId id="841" r:id="rId63"/>
    <p:sldId id="842" r:id="rId64"/>
    <p:sldId id="843" r:id="rId65"/>
    <p:sldId id="844" r:id="rId66"/>
    <p:sldId id="845" r:id="rId67"/>
    <p:sldId id="846" r:id="rId68"/>
    <p:sldId id="847" r:id="rId69"/>
    <p:sldId id="848" r:id="rId70"/>
    <p:sldId id="849" r:id="rId71"/>
    <p:sldId id="850" r:id="rId72"/>
    <p:sldId id="851" r:id="rId73"/>
    <p:sldId id="921" r:id="rId74"/>
    <p:sldId id="862" r:id="rId75"/>
    <p:sldId id="863" r:id="rId76"/>
    <p:sldId id="864" r:id="rId77"/>
    <p:sldId id="865" r:id="rId78"/>
    <p:sldId id="866" r:id="rId79"/>
    <p:sldId id="919" r:id="rId80"/>
    <p:sldId id="867" r:id="rId81"/>
    <p:sldId id="920" r:id="rId82"/>
    <p:sldId id="868" r:id="rId83"/>
    <p:sldId id="869" r:id="rId84"/>
    <p:sldId id="870" r:id="rId85"/>
    <p:sldId id="871" r:id="rId86"/>
    <p:sldId id="872" r:id="rId87"/>
    <p:sldId id="873" r:id="rId88"/>
    <p:sldId id="874" r:id="rId89"/>
    <p:sldId id="875" r:id="rId90"/>
    <p:sldId id="876" r:id="rId91"/>
    <p:sldId id="877" r:id="rId92"/>
    <p:sldId id="878" r:id="rId93"/>
    <p:sldId id="879" r:id="rId94"/>
    <p:sldId id="880" r:id="rId95"/>
    <p:sldId id="884" r:id="rId96"/>
    <p:sldId id="885" r:id="rId97"/>
    <p:sldId id="886" r:id="rId98"/>
    <p:sldId id="887" r:id="rId99"/>
    <p:sldId id="888" r:id="rId100"/>
    <p:sldId id="889" r:id="rId101"/>
    <p:sldId id="890" r:id="rId102"/>
    <p:sldId id="891" r:id="rId103"/>
    <p:sldId id="892" r:id="rId104"/>
    <p:sldId id="893" r:id="rId105"/>
    <p:sldId id="894" r:id="rId106"/>
    <p:sldId id="895" r:id="rId107"/>
    <p:sldId id="896" r:id="rId108"/>
    <p:sldId id="897" r:id="rId109"/>
    <p:sldId id="898" r:id="rId110"/>
    <p:sldId id="899" r:id="rId111"/>
    <p:sldId id="900" r:id="rId112"/>
    <p:sldId id="901" r:id="rId113"/>
    <p:sldId id="902" r:id="rId114"/>
    <p:sldId id="903" r:id="rId115"/>
    <p:sldId id="904" r:id="rId116"/>
    <p:sldId id="905" r:id="rId117"/>
    <p:sldId id="907" r:id="rId118"/>
    <p:sldId id="906" r:id="rId119"/>
    <p:sldId id="910" r:id="rId120"/>
    <p:sldId id="922" r:id="rId121"/>
    <p:sldId id="923" r:id="rId122"/>
    <p:sldId id="911" r:id="rId123"/>
    <p:sldId id="924" r:id="rId124"/>
    <p:sldId id="926" r:id="rId125"/>
    <p:sldId id="912" r:id="rId126"/>
    <p:sldId id="915" r:id="rId127"/>
    <p:sldId id="908" r:id="rId128"/>
    <p:sldId id="916" r:id="rId129"/>
    <p:sldId id="917" r:id="rId130"/>
    <p:sldId id="918" r:id="rId1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" initials="A" lastIdx="1" clrIdx="0"/>
  <p:cmAuthor id="1" name="tp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6600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91881" autoAdjust="0"/>
  </p:normalViewPr>
  <p:slideViewPr>
    <p:cSldViewPr>
      <p:cViewPr varScale="1">
        <p:scale>
          <a:sx n="61" d="100"/>
          <a:sy n="61" d="100"/>
        </p:scale>
        <p:origin x="77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37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0.xml"/><Relationship Id="rId18" Type="http://schemas.openxmlformats.org/officeDocument/2006/relationships/slide" Target="slides/slide25.xml"/><Relationship Id="rId26" Type="http://schemas.openxmlformats.org/officeDocument/2006/relationships/slide" Target="slides/slide44.xml"/><Relationship Id="rId39" Type="http://schemas.openxmlformats.org/officeDocument/2006/relationships/slide" Target="slides/slide63.xml"/><Relationship Id="rId21" Type="http://schemas.openxmlformats.org/officeDocument/2006/relationships/slide" Target="slides/slide37.xml"/><Relationship Id="rId34" Type="http://schemas.openxmlformats.org/officeDocument/2006/relationships/slide" Target="slides/slide58.xml"/><Relationship Id="rId42" Type="http://schemas.openxmlformats.org/officeDocument/2006/relationships/slide" Target="slides/slide66.xml"/><Relationship Id="rId47" Type="http://schemas.openxmlformats.org/officeDocument/2006/relationships/slide" Target="slides/slide75.xml"/><Relationship Id="rId50" Type="http://schemas.openxmlformats.org/officeDocument/2006/relationships/slide" Target="slides/slide87.xml"/><Relationship Id="rId55" Type="http://schemas.openxmlformats.org/officeDocument/2006/relationships/slide" Target="slides/slide95.xml"/><Relationship Id="rId7" Type="http://schemas.openxmlformats.org/officeDocument/2006/relationships/slide" Target="slides/slide12.xml"/><Relationship Id="rId2" Type="http://schemas.openxmlformats.org/officeDocument/2006/relationships/slide" Target="slides/slide5.xml"/><Relationship Id="rId16" Type="http://schemas.openxmlformats.org/officeDocument/2006/relationships/slide" Target="slides/slide23.xml"/><Relationship Id="rId29" Type="http://schemas.openxmlformats.org/officeDocument/2006/relationships/slide" Target="slides/slide47.xml"/><Relationship Id="rId11" Type="http://schemas.openxmlformats.org/officeDocument/2006/relationships/slide" Target="slides/slide18.xml"/><Relationship Id="rId24" Type="http://schemas.openxmlformats.org/officeDocument/2006/relationships/slide" Target="slides/slide42.xml"/><Relationship Id="rId32" Type="http://schemas.openxmlformats.org/officeDocument/2006/relationships/slide" Target="slides/slide53.xml"/><Relationship Id="rId37" Type="http://schemas.openxmlformats.org/officeDocument/2006/relationships/slide" Target="slides/slide61.xml"/><Relationship Id="rId40" Type="http://schemas.openxmlformats.org/officeDocument/2006/relationships/slide" Target="slides/slide64.xml"/><Relationship Id="rId45" Type="http://schemas.openxmlformats.org/officeDocument/2006/relationships/slide" Target="slides/slide70.xml"/><Relationship Id="rId53" Type="http://schemas.openxmlformats.org/officeDocument/2006/relationships/slide" Target="slides/slide92.xml"/><Relationship Id="rId58" Type="http://schemas.openxmlformats.org/officeDocument/2006/relationships/slide" Target="slides/slide98.xml"/><Relationship Id="rId5" Type="http://schemas.openxmlformats.org/officeDocument/2006/relationships/slide" Target="slides/slide8.xml"/><Relationship Id="rId19" Type="http://schemas.openxmlformats.org/officeDocument/2006/relationships/slide" Target="slides/slide34.xml"/><Relationship Id="rId4" Type="http://schemas.openxmlformats.org/officeDocument/2006/relationships/slide" Target="slides/slide7.xml"/><Relationship Id="rId9" Type="http://schemas.openxmlformats.org/officeDocument/2006/relationships/slide" Target="slides/slide15.xml"/><Relationship Id="rId14" Type="http://schemas.openxmlformats.org/officeDocument/2006/relationships/slide" Target="slides/slide21.xml"/><Relationship Id="rId22" Type="http://schemas.openxmlformats.org/officeDocument/2006/relationships/slide" Target="slides/slide38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9.xml"/><Relationship Id="rId43" Type="http://schemas.openxmlformats.org/officeDocument/2006/relationships/slide" Target="slides/slide67.xml"/><Relationship Id="rId48" Type="http://schemas.openxmlformats.org/officeDocument/2006/relationships/slide" Target="slides/slide83.xml"/><Relationship Id="rId56" Type="http://schemas.openxmlformats.org/officeDocument/2006/relationships/slide" Target="slides/slide96.xml"/><Relationship Id="rId8" Type="http://schemas.openxmlformats.org/officeDocument/2006/relationships/slide" Target="slides/slide14.xml"/><Relationship Id="rId51" Type="http://schemas.openxmlformats.org/officeDocument/2006/relationships/slide" Target="slides/slide89.xml"/><Relationship Id="rId3" Type="http://schemas.openxmlformats.org/officeDocument/2006/relationships/slide" Target="slides/slide6.xml"/><Relationship Id="rId12" Type="http://schemas.openxmlformats.org/officeDocument/2006/relationships/slide" Target="slides/slide19.xml"/><Relationship Id="rId17" Type="http://schemas.openxmlformats.org/officeDocument/2006/relationships/slide" Target="slides/slide24.xml"/><Relationship Id="rId25" Type="http://schemas.openxmlformats.org/officeDocument/2006/relationships/slide" Target="slides/slide43.xml"/><Relationship Id="rId33" Type="http://schemas.openxmlformats.org/officeDocument/2006/relationships/slide" Target="slides/slide54.xml"/><Relationship Id="rId38" Type="http://schemas.openxmlformats.org/officeDocument/2006/relationships/slide" Target="slides/slide62.xml"/><Relationship Id="rId46" Type="http://schemas.openxmlformats.org/officeDocument/2006/relationships/slide" Target="slides/slide74.xml"/><Relationship Id="rId20" Type="http://schemas.openxmlformats.org/officeDocument/2006/relationships/slide" Target="slides/slide36.xml"/><Relationship Id="rId41" Type="http://schemas.openxmlformats.org/officeDocument/2006/relationships/slide" Target="slides/slide65.xml"/><Relationship Id="rId54" Type="http://schemas.openxmlformats.org/officeDocument/2006/relationships/slide" Target="slides/slide93.xml"/><Relationship Id="rId1" Type="http://schemas.openxmlformats.org/officeDocument/2006/relationships/slide" Target="slides/slide4.xml"/><Relationship Id="rId6" Type="http://schemas.openxmlformats.org/officeDocument/2006/relationships/slide" Target="slides/slide11.xml"/><Relationship Id="rId15" Type="http://schemas.openxmlformats.org/officeDocument/2006/relationships/slide" Target="slides/slide22.xml"/><Relationship Id="rId23" Type="http://schemas.openxmlformats.org/officeDocument/2006/relationships/slide" Target="slides/slide40.xml"/><Relationship Id="rId28" Type="http://schemas.openxmlformats.org/officeDocument/2006/relationships/slide" Target="slides/slide46.xml"/><Relationship Id="rId36" Type="http://schemas.openxmlformats.org/officeDocument/2006/relationships/slide" Target="slides/slide60.xml"/><Relationship Id="rId49" Type="http://schemas.openxmlformats.org/officeDocument/2006/relationships/slide" Target="slides/slide84.xml"/><Relationship Id="rId57" Type="http://schemas.openxmlformats.org/officeDocument/2006/relationships/slide" Target="slides/slide97.xml"/><Relationship Id="rId10" Type="http://schemas.openxmlformats.org/officeDocument/2006/relationships/slide" Target="slides/slide16.xml"/><Relationship Id="rId31" Type="http://schemas.openxmlformats.org/officeDocument/2006/relationships/slide" Target="slides/slide52.xml"/><Relationship Id="rId44" Type="http://schemas.openxmlformats.org/officeDocument/2006/relationships/slide" Target="slides/slide68.xml"/><Relationship Id="rId5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0C24B-7D58-4240-81BE-EA091F5FEB29}" type="doc">
      <dgm:prSet loTypeId="urn:microsoft.com/office/officeart/2005/8/layout/vList6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256F81C-FC01-42E3-A199-EAD7301B5390}">
      <dgm:prSet phldrT="[文本]"/>
      <dgm:spPr/>
      <dgm:t>
        <a:bodyPr/>
        <a:lstStyle/>
        <a:p>
          <a:r>
            <a:rPr lang="zh-CN" altLang="en-US" dirty="0"/>
            <a:t>布图规划布局及布线</a:t>
          </a:r>
          <a:endParaRPr lang="en-US" altLang="zh-CN" dirty="0"/>
        </a:p>
      </dgm:t>
    </dgm:pt>
    <dgm:pt modelId="{D28A9D50-99DB-4440-B337-5868FD9CD5C4}" type="parTrans" cxnId="{4D3B9F0D-CD53-4118-BFBE-0D64BEB76F35}">
      <dgm:prSet/>
      <dgm:spPr/>
      <dgm:t>
        <a:bodyPr/>
        <a:lstStyle/>
        <a:p>
          <a:endParaRPr lang="zh-CN" altLang="en-US"/>
        </a:p>
      </dgm:t>
    </dgm:pt>
    <dgm:pt modelId="{D511530F-AE46-4F72-808E-7C42FE355494}" type="sibTrans" cxnId="{4D3B9F0D-CD53-4118-BFBE-0D64BEB76F35}">
      <dgm:prSet/>
      <dgm:spPr/>
      <dgm:t>
        <a:bodyPr/>
        <a:lstStyle/>
        <a:p>
          <a:endParaRPr lang="zh-CN" altLang="en-US"/>
        </a:p>
      </dgm:t>
    </dgm:pt>
    <dgm:pt modelId="{D4A8E053-7B51-48D5-B823-63B9F60DDC2C}">
      <dgm:prSet phldrT="[文本]"/>
      <dgm:spPr/>
      <dgm:t>
        <a:bodyPr/>
        <a:lstStyle/>
        <a:p>
          <a:r>
            <a:rPr lang="zh-CN" altLang="en-US" dirty="0"/>
            <a:t>物理设计</a:t>
          </a:r>
        </a:p>
      </dgm:t>
    </dgm:pt>
    <dgm:pt modelId="{7B5A1889-34C1-4F78-BFE9-4FB0403B557E}" type="parTrans" cxnId="{1EBEBAAD-3FA2-49FA-9F66-F80E1210EA4B}">
      <dgm:prSet/>
      <dgm:spPr/>
      <dgm:t>
        <a:bodyPr/>
        <a:lstStyle/>
        <a:p>
          <a:endParaRPr lang="zh-CN" altLang="en-US"/>
        </a:p>
      </dgm:t>
    </dgm:pt>
    <dgm:pt modelId="{8DF038CA-B6D7-41F3-8426-4D3D38317EA1}" type="sibTrans" cxnId="{1EBEBAAD-3FA2-49FA-9F66-F80E1210EA4B}">
      <dgm:prSet/>
      <dgm:spPr/>
      <dgm:t>
        <a:bodyPr/>
        <a:lstStyle/>
        <a:p>
          <a:endParaRPr lang="zh-CN" altLang="en-US"/>
        </a:p>
      </dgm:t>
    </dgm:pt>
    <dgm:pt modelId="{DB8B6338-C0E7-4349-A342-CF803B9D2E24}">
      <dgm:prSet phldrT="[文本]"/>
      <dgm:spPr/>
      <dgm:t>
        <a:bodyPr/>
        <a:lstStyle/>
        <a:p>
          <a:r>
            <a:rPr lang="zh-CN" altLang="en-US" dirty="0"/>
            <a:t>动态电压调节</a:t>
          </a:r>
          <a:endParaRPr lang="en-US" altLang="zh-CN" dirty="0"/>
        </a:p>
        <a:p>
          <a:r>
            <a:rPr lang="zh-CN" altLang="en-US" dirty="0"/>
            <a:t>动态任务调度</a:t>
          </a:r>
        </a:p>
      </dgm:t>
    </dgm:pt>
    <dgm:pt modelId="{947AE0FD-0E9B-4AB6-8416-7D25D017F542}" type="parTrans" cxnId="{CFBDB3AA-2C1A-47A2-9399-21707DFCF896}">
      <dgm:prSet/>
      <dgm:spPr/>
      <dgm:t>
        <a:bodyPr/>
        <a:lstStyle/>
        <a:p>
          <a:endParaRPr lang="zh-CN" altLang="en-US"/>
        </a:p>
      </dgm:t>
    </dgm:pt>
    <dgm:pt modelId="{B89121EB-F851-4E21-B7A3-0FE2F3675DF1}" type="sibTrans" cxnId="{CFBDB3AA-2C1A-47A2-9399-21707DFCF896}">
      <dgm:prSet/>
      <dgm:spPr/>
      <dgm:t>
        <a:bodyPr/>
        <a:lstStyle/>
        <a:p>
          <a:endParaRPr lang="zh-CN" altLang="en-US"/>
        </a:p>
      </dgm:t>
    </dgm:pt>
    <dgm:pt modelId="{44AA8CAD-9277-4E9D-AE9C-CB94D86AABBE}">
      <dgm:prSet phldrT="[文本]"/>
      <dgm:spPr/>
      <dgm:t>
        <a:bodyPr/>
        <a:lstStyle/>
        <a:p>
          <a:r>
            <a:rPr lang="en-US" altLang="zh-CN" dirty="0"/>
            <a:t>TSV</a:t>
          </a:r>
          <a:r>
            <a:rPr lang="zh-CN" altLang="en-US" dirty="0"/>
            <a:t>热传导技术</a:t>
          </a:r>
          <a:endParaRPr lang="en-US" altLang="zh-CN" dirty="0"/>
        </a:p>
        <a:p>
          <a:r>
            <a:rPr lang="zh-CN" altLang="en-US" dirty="0"/>
            <a:t>流通道技术</a:t>
          </a:r>
        </a:p>
      </dgm:t>
    </dgm:pt>
    <dgm:pt modelId="{9D7B5558-4F9D-4EA4-906F-20CB28175B04}" type="sibTrans" cxnId="{B5CA42A7-BA52-4747-BA7B-8EA862AC7B44}">
      <dgm:prSet/>
      <dgm:spPr/>
      <dgm:t>
        <a:bodyPr/>
        <a:lstStyle/>
        <a:p>
          <a:endParaRPr lang="zh-CN" altLang="en-US"/>
        </a:p>
      </dgm:t>
    </dgm:pt>
    <dgm:pt modelId="{DB631278-4977-4B9F-9DD0-BF2C49531B48}" type="parTrans" cxnId="{B5CA42A7-BA52-4747-BA7B-8EA862AC7B44}">
      <dgm:prSet/>
      <dgm:spPr/>
      <dgm:t>
        <a:bodyPr/>
        <a:lstStyle/>
        <a:p>
          <a:endParaRPr lang="zh-CN" altLang="en-US"/>
        </a:p>
      </dgm:t>
    </dgm:pt>
    <dgm:pt modelId="{8708288D-BCF4-47B0-B732-37F9F3D3E049}">
      <dgm:prSet phldrT="[文本]"/>
      <dgm:spPr/>
      <dgm:t>
        <a:bodyPr/>
        <a:lstStyle/>
        <a:p>
          <a:r>
            <a:rPr lang="zh-CN" altLang="en-US" dirty="0"/>
            <a:t>高层级</a:t>
          </a:r>
        </a:p>
      </dgm:t>
    </dgm:pt>
    <dgm:pt modelId="{7ABB3C76-588C-4FD4-A48D-6EA838064AB1}" type="parTrans" cxnId="{8858E81D-B6CE-4A18-B95E-99DBAF658297}">
      <dgm:prSet/>
      <dgm:spPr/>
      <dgm:t>
        <a:bodyPr/>
        <a:lstStyle/>
        <a:p>
          <a:endParaRPr lang="zh-CN" altLang="en-US"/>
        </a:p>
      </dgm:t>
    </dgm:pt>
    <dgm:pt modelId="{34601398-ED0E-4D0A-A14B-2D29E329692A}" type="sibTrans" cxnId="{8858E81D-B6CE-4A18-B95E-99DBAF658297}">
      <dgm:prSet/>
      <dgm:spPr/>
      <dgm:t>
        <a:bodyPr/>
        <a:lstStyle/>
        <a:p>
          <a:endParaRPr lang="zh-CN" altLang="en-US"/>
        </a:p>
      </dgm:t>
    </dgm:pt>
    <dgm:pt modelId="{E3F2127A-04BE-4AA3-A49F-1E50BE39A27F}">
      <dgm:prSet phldrT="[文本]"/>
      <dgm:spPr/>
      <dgm:t>
        <a:bodyPr/>
        <a:lstStyle/>
        <a:p>
          <a:r>
            <a:rPr lang="zh-CN" altLang="en-US" dirty="0"/>
            <a:t>硬件级</a:t>
          </a:r>
        </a:p>
      </dgm:t>
    </dgm:pt>
    <dgm:pt modelId="{035D7171-DCB2-4031-98A0-C36CFEBB29E3}" type="parTrans" cxnId="{A437E70B-9542-4398-A597-0F7218C45660}">
      <dgm:prSet/>
      <dgm:spPr/>
      <dgm:t>
        <a:bodyPr/>
        <a:lstStyle/>
        <a:p>
          <a:endParaRPr lang="zh-CN" altLang="en-US"/>
        </a:p>
      </dgm:t>
    </dgm:pt>
    <dgm:pt modelId="{B22951DD-51A6-45E6-BFCA-62B19ABA4028}" type="sibTrans" cxnId="{A437E70B-9542-4398-A597-0F7218C45660}">
      <dgm:prSet/>
      <dgm:spPr/>
      <dgm:t>
        <a:bodyPr/>
        <a:lstStyle/>
        <a:p>
          <a:endParaRPr lang="zh-CN" altLang="en-US"/>
        </a:p>
      </dgm:t>
    </dgm:pt>
    <dgm:pt modelId="{3462C990-27ED-4017-BE31-9228D292E279}" type="pres">
      <dgm:prSet presAssocID="{11A0C24B-7D58-4240-81BE-EA091F5FEB29}" presName="Name0" presStyleCnt="0">
        <dgm:presLayoutVars>
          <dgm:dir/>
          <dgm:animLvl val="lvl"/>
          <dgm:resizeHandles/>
        </dgm:presLayoutVars>
      </dgm:prSet>
      <dgm:spPr/>
    </dgm:pt>
    <dgm:pt modelId="{CF963361-B093-42E3-B081-02584C2EE83D}" type="pres">
      <dgm:prSet presAssocID="{1256F81C-FC01-42E3-A199-EAD7301B5390}" presName="linNode" presStyleCnt="0"/>
      <dgm:spPr/>
    </dgm:pt>
    <dgm:pt modelId="{ED1F129D-E70B-4A58-9BE8-5D0832166100}" type="pres">
      <dgm:prSet presAssocID="{1256F81C-FC01-42E3-A199-EAD7301B5390}" presName="parentShp" presStyleLbl="node1" presStyleIdx="0" presStyleCnt="3" custScaleX="176678" custScaleY="167856" custLinFactY="62140" custLinFactNeighborX="-196" custLinFactNeighborY="100000">
        <dgm:presLayoutVars>
          <dgm:bulletEnabled val="1"/>
        </dgm:presLayoutVars>
      </dgm:prSet>
      <dgm:spPr/>
    </dgm:pt>
    <dgm:pt modelId="{84ADEBB3-75C0-4DFD-B589-CE7FD327F346}" type="pres">
      <dgm:prSet presAssocID="{1256F81C-FC01-42E3-A199-EAD7301B5390}" presName="childShp" presStyleLbl="bgAccFollowNode1" presStyleIdx="0" presStyleCnt="3" custLinFactY="62140" custLinFactNeighborX="295" custLinFactNeighborY="100000">
        <dgm:presLayoutVars>
          <dgm:bulletEnabled val="1"/>
        </dgm:presLayoutVars>
      </dgm:prSet>
      <dgm:spPr/>
    </dgm:pt>
    <dgm:pt modelId="{39DBA55D-C045-445D-B7E5-49A6EC56797E}" type="pres">
      <dgm:prSet presAssocID="{D511530F-AE46-4F72-808E-7C42FE355494}" presName="spacing" presStyleCnt="0"/>
      <dgm:spPr/>
    </dgm:pt>
    <dgm:pt modelId="{CBD02263-86ED-44DB-B01B-91E39D57F047}" type="pres">
      <dgm:prSet presAssocID="{DB8B6338-C0E7-4349-A342-CF803B9D2E24}" presName="linNode" presStyleCnt="0"/>
      <dgm:spPr/>
    </dgm:pt>
    <dgm:pt modelId="{A24A6417-838D-4BDB-A8C8-194E7D08AA30}" type="pres">
      <dgm:prSet presAssocID="{DB8B6338-C0E7-4349-A342-CF803B9D2E24}" presName="parentShp" presStyleLbl="node1" presStyleIdx="1" presStyleCnt="3" custScaleX="174683" custScaleY="152398" custLinFactY="-100000" custLinFactNeighborX="789" custLinFactNeighborY="-169125">
        <dgm:presLayoutVars>
          <dgm:bulletEnabled val="1"/>
        </dgm:presLayoutVars>
      </dgm:prSet>
      <dgm:spPr/>
    </dgm:pt>
    <dgm:pt modelId="{4AFEFA08-C87D-48C3-95FD-AA03FB0A0B32}" type="pres">
      <dgm:prSet presAssocID="{DB8B6338-C0E7-4349-A342-CF803B9D2E24}" presName="childShp" presStyleLbl="bgAccFollowNode1" presStyleIdx="1" presStyleCnt="3" custLinFactY="-80217" custLinFactNeighborX="5766" custLinFactNeighborY="-100000">
        <dgm:presLayoutVars>
          <dgm:bulletEnabled val="1"/>
        </dgm:presLayoutVars>
      </dgm:prSet>
      <dgm:spPr/>
    </dgm:pt>
    <dgm:pt modelId="{188EDF80-2D99-4C9C-AE73-1A8D72F6EC1D}" type="pres">
      <dgm:prSet presAssocID="{B89121EB-F851-4E21-B7A3-0FE2F3675DF1}" presName="spacing" presStyleCnt="0"/>
      <dgm:spPr/>
    </dgm:pt>
    <dgm:pt modelId="{CBD88371-2C65-4F3E-8BF2-C209F903E182}" type="pres">
      <dgm:prSet presAssocID="{44AA8CAD-9277-4E9D-AE9C-CB94D86AABBE}" presName="linNode" presStyleCnt="0"/>
      <dgm:spPr/>
    </dgm:pt>
    <dgm:pt modelId="{23831477-4CA8-47A1-BAAC-8A53DAC40FDE}" type="pres">
      <dgm:prSet presAssocID="{44AA8CAD-9277-4E9D-AE9C-CB94D86AABBE}" presName="parentShp" presStyleLbl="node1" presStyleIdx="2" presStyleCnt="3" custScaleX="179661" custScaleY="137755">
        <dgm:presLayoutVars>
          <dgm:bulletEnabled val="1"/>
        </dgm:presLayoutVars>
      </dgm:prSet>
      <dgm:spPr/>
    </dgm:pt>
    <dgm:pt modelId="{FBA18261-D677-4822-87D2-E2E145C5E61D}" type="pres">
      <dgm:prSet presAssocID="{44AA8CAD-9277-4E9D-AE9C-CB94D86AABBE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A437E70B-9542-4398-A597-0F7218C45660}" srcId="{44AA8CAD-9277-4E9D-AE9C-CB94D86AABBE}" destId="{E3F2127A-04BE-4AA3-A49F-1E50BE39A27F}" srcOrd="0" destOrd="0" parTransId="{035D7171-DCB2-4031-98A0-C36CFEBB29E3}" sibTransId="{B22951DD-51A6-45E6-BFCA-62B19ABA4028}"/>
    <dgm:cxn modelId="{4D3B9F0D-CD53-4118-BFBE-0D64BEB76F35}" srcId="{11A0C24B-7D58-4240-81BE-EA091F5FEB29}" destId="{1256F81C-FC01-42E3-A199-EAD7301B5390}" srcOrd="0" destOrd="0" parTransId="{D28A9D50-99DB-4440-B337-5868FD9CD5C4}" sibTransId="{D511530F-AE46-4F72-808E-7C42FE355494}"/>
    <dgm:cxn modelId="{B3B2DB14-431A-4F7C-8279-FCF14D04B6E8}" type="presOf" srcId="{11A0C24B-7D58-4240-81BE-EA091F5FEB29}" destId="{3462C990-27ED-4017-BE31-9228D292E279}" srcOrd="0" destOrd="0" presId="urn:microsoft.com/office/officeart/2005/8/layout/vList6"/>
    <dgm:cxn modelId="{184FC218-E263-402A-B322-CFD40486A1C5}" type="presOf" srcId="{44AA8CAD-9277-4E9D-AE9C-CB94D86AABBE}" destId="{23831477-4CA8-47A1-BAAC-8A53DAC40FDE}" srcOrd="0" destOrd="0" presId="urn:microsoft.com/office/officeart/2005/8/layout/vList6"/>
    <dgm:cxn modelId="{67A48E1C-386F-4753-9AB3-8CDE58ABF344}" type="presOf" srcId="{DB8B6338-C0E7-4349-A342-CF803B9D2E24}" destId="{A24A6417-838D-4BDB-A8C8-194E7D08AA30}" srcOrd="0" destOrd="0" presId="urn:microsoft.com/office/officeart/2005/8/layout/vList6"/>
    <dgm:cxn modelId="{8858E81D-B6CE-4A18-B95E-99DBAF658297}" srcId="{DB8B6338-C0E7-4349-A342-CF803B9D2E24}" destId="{8708288D-BCF4-47B0-B732-37F9F3D3E049}" srcOrd="0" destOrd="0" parTransId="{7ABB3C76-588C-4FD4-A48D-6EA838064AB1}" sibTransId="{34601398-ED0E-4D0A-A14B-2D29E329692A}"/>
    <dgm:cxn modelId="{C944EC2E-7657-4D05-AC36-BF9BEF7B1B10}" type="presOf" srcId="{E3F2127A-04BE-4AA3-A49F-1E50BE39A27F}" destId="{FBA18261-D677-4822-87D2-E2E145C5E61D}" srcOrd="0" destOrd="0" presId="urn:microsoft.com/office/officeart/2005/8/layout/vList6"/>
    <dgm:cxn modelId="{917A2849-1288-4F61-A558-6EAC09B289C4}" type="presOf" srcId="{8708288D-BCF4-47B0-B732-37F9F3D3E049}" destId="{4AFEFA08-C87D-48C3-95FD-AA03FB0A0B32}" srcOrd="0" destOrd="0" presId="urn:microsoft.com/office/officeart/2005/8/layout/vList6"/>
    <dgm:cxn modelId="{AED2C69D-C510-431D-93A0-10C48CF9E4E4}" type="presOf" srcId="{1256F81C-FC01-42E3-A199-EAD7301B5390}" destId="{ED1F129D-E70B-4A58-9BE8-5D0832166100}" srcOrd="0" destOrd="0" presId="urn:microsoft.com/office/officeart/2005/8/layout/vList6"/>
    <dgm:cxn modelId="{B5CA42A7-BA52-4747-BA7B-8EA862AC7B44}" srcId="{11A0C24B-7D58-4240-81BE-EA091F5FEB29}" destId="{44AA8CAD-9277-4E9D-AE9C-CB94D86AABBE}" srcOrd="2" destOrd="0" parTransId="{DB631278-4977-4B9F-9DD0-BF2C49531B48}" sibTransId="{9D7B5558-4F9D-4EA4-906F-20CB28175B04}"/>
    <dgm:cxn modelId="{CFBDB3AA-2C1A-47A2-9399-21707DFCF896}" srcId="{11A0C24B-7D58-4240-81BE-EA091F5FEB29}" destId="{DB8B6338-C0E7-4349-A342-CF803B9D2E24}" srcOrd="1" destOrd="0" parTransId="{947AE0FD-0E9B-4AB6-8416-7D25D017F542}" sibTransId="{B89121EB-F851-4E21-B7A3-0FE2F3675DF1}"/>
    <dgm:cxn modelId="{1EBEBAAD-3FA2-49FA-9F66-F80E1210EA4B}" srcId="{1256F81C-FC01-42E3-A199-EAD7301B5390}" destId="{D4A8E053-7B51-48D5-B823-63B9F60DDC2C}" srcOrd="0" destOrd="0" parTransId="{7B5A1889-34C1-4F78-BFE9-4FB0403B557E}" sibTransId="{8DF038CA-B6D7-41F3-8426-4D3D38317EA1}"/>
    <dgm:cxn modelId="{3218BCEC-79F6-432D-85F9-FD41A7C72856}" type="presOf" srcId="{D4A8E053-7B51-48D5-B823-63B9F60DDC2C}" destId="{84ADEBB3-75C0-4DFD-B589-CE7FD327F346}" srcOrd="0" destOrd="0" presId="urn:microsoft.com/office/officeart/2005/8/layout/vList6"/>
    <dgm:cxn modelId="{5ADE22A8-E856-4679-ACFD-01AD1C8907C6}" type="presParOf" srcId="{3462C990-27ED-4017-BE31-9228D292E279}" destId="{CF963361-B093-42E3-B081-02584C2EE83D}" srcOrd="0" destOrd="0" presId="urn:microsoft.com/office/officeart/2005/8/layout/vList6"/>
    <dgm:cxn modelId="{84E17FA1-EE39-4DCD-B087-2A9F6E0B93A8}" type="presParOf" srcId="{CF963361-B093-42E3-B081-02584C2EE83D}" destId="{ED1F129D-E70B-4A58-9BE8-5D0832166100}" srcOrd="0" destOrd="0" presId="urn:microsoft.com/office/officeart/2005/8/layout/vList6"/>
    <dgm:cxn modelId="{771B0432-CD71-466B-9B29-3DE844722035}" type="presParOf" srcId="{CF963361-B093-42E3-B081-02584C2EE83D}" destId="{84ADEBB3-75C0-4DFD-B589-CE7FD327F346}" srcOrd="1" destOrd="0" presId="urn:microsoft.com/office/officeart/2005/8/layout/vList6"/>
    <dgm:cxn modelId="{087B376E-E668-4689-8897-0C24C50DE740}" type="presParOf" srcId="{3462C990-27ED-4017-BE31-9228D292E279}" destId="{39DBA55D-C045-445D-B7E5-49A6EC56797E}" srcOrd="1" destOrd="0" presId="urn:microsoft.com/office/officeart/2005/8/layout/vList6"/>
    <dgm:cxn modelId="{A1122EC4-7D2D-49AA-8053-E65079753D79}" type="presParOf" srcId="{3462C990-27ED-4017-BE31-9228D292E279}" destId="{CBD02263-86ED-44DB-B01B-91E39D57F047}" srcOrd="2" destOrd="0" presId="urn:microsoft.com/office/officeart/2005/8/layout/vList6"/>
    <dgm:cxn modelId="{9676C43B-B4E7-4BAE-90A1-8AC93394C5C4}" type="presParOf" srcId="{CBD02263-86ED-44DB-B01B-91E39D57F047}" destId="{A24A6417-838D-4BDB-A8C8-194E7D08AA30}" srcOrd="0" destOrd="0" presId="urn:microsoft.com/office/officeart/2005/8/layout/vList6"/>
    <dgm:cxn modelId="{56E12CB3-5D82-4872-BCA8-6D65C0ACEC05}" type="presParOf" srcId="{CBD02263-86ED-44DB-B01B-91E39D57F047}" destId="{4AFEFA08-C87D-48C3-95FD-AA03FB0A0B32}" srcOrd="1" destOrd="0" presId="urn:microsoft.com/office/officeart/2005/8/layout/vList6"/>
    <dgm:cxn modelId="{B8647C04-506A-4661-864A-EB42B192E850}" type="presParOf" srcId="{3462C990-27ED-4017-BE31-9228D292E279}" destId="{188EDF80-2D99-4C9C-AE73-1A8D72F6EC1D}" srcOrd="3" destOrd="0" presId="urn:microsoft.com/office/officeart/2005/8/layout/vList6"/>
    <dgm:cxn modelId="{CD3DFCE1-49CB-4972-927C-DF5DE999DB93}" type="presParOf" srcId="{3462C990-27ED-4017-BE31-9228D292E279}" destId="{CBD88371-2C65-4F3E-8BF2-C209F903E182}" srcOrd="4" destOrd="0" presId="urn:microsoft.com/office/officeart/2005/8/layout/vList6"/>
    <dgm:cxn modelId="{6CFFF7E7-8031-43D7-8A73-1AA600BFFD6C}" type="presParOf" srcId="{CBD88371-2C65-4F3E-8BF2-C209F903E182}" destId="{23831477-4CA8-47A1-BAAC-8A53DAC40FDE}" srcOrd="0" destOrd="0" presId="urn:microsoft.com/office/officeart/2005/8/layout/vList6"/>
    <dgm:cxn modelId="{BC88DC6E-5440-4E07-AA58-BAB6B53CDED5}" type="presParOf" srcId="{CBD88371-2C65-4F3E-8BF2-C209F903E182}" destId="{FBA18261-D677-4822-87D2-E2E145C5E61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DEBB3-75C0-4DFD-B589-CE7FD327F346}">
      <dsp:nvSpPr>
        <dsp:cNvPr id="0" name=""/>
        <dsp:cNvSpPr/>
      </dsp:nvSpPr>
      <dsp:spPr>
        <a:xfrm>
          <a:off x="2301222" y="1430993"/>
          <a:ext cx="1947249" cy="7289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物理设计</a:t>
          </a:r>
        </a:p>
      </dsp:txBody>
      <dsp:txXfrm>
        <a:off x="2301222" y="1522109"/>
        <a:ext cx="1673903" cy="546693"/>
      </dsp:txXfrm>
    </dsp:sp>
    <dsp:sp modelId="{ED1F129D-E70B-4A58-9BE8-5D0832166100}">
      <dsp:nvSpPr>
        <dsp:cNvPr id="0" name=""/>
        <dsp:cNvSpPr/>
      </dsp:nvSpPr>
      <dsp:spPr>
        <a:xfrm>
          <a:off x="8" y="1183684"/>
          <a:ext cx="2293573" cy="12235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布图规划布局及布线</a:t>
          </a:r>
          <a:endParaRPr lang="en-US" altLang="zh-CN" sz="2200" kern="1200" dirty="0"/>
        </a:p>
      </dsp:txBody>
      <dsp:txXfrm>
        <a:off x="59736" y="1243412"/>
        <a:ext cx="2174117" cy="1104086"/>
      </dsp:txXfrm>
    </dsp:sp>
    <dsp:sp modelId="{4AFEFA08-C87D-48C3-95FD-AA03FB0A0B32}">
      <dsp:nvSpPr>
        <dsp:cNvPr id="0" name=""/>
        <dsp:cNvSpPr/>
      </dsp:nvSpPr>
      <dsp:spPr>
        <a:xfrm>
          <a:off x="2288788" y="175567"/>
          <a:ext cx="1959683" cy="7289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高层级</a:t>
          </a:r>
        </a:p>
      </dsp:txBody>
      <dsp:txXfrm>
        <a:off x="2288788" y="266683"/>
        <a:ext cx="1686337" cy="546693"/>
      </dsp:txXfrm>
    </dsp:sp>
    <dsp:sp modelId="{A24A6417-838D-4BDB-A8C8-194E7D08AA30}">
      <dsp:nvSpPr>
        <dsp:cNvPr id="0" name=""/>
        <dsp:cNvSpPr/>
      </dsp:nvSpPr>
      <dsp:spPr>
        <a:xfrm>
          <a:off x="18778" y="0"/>
          <a:ext cx="2282156" cy="11108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动态电压调节</a:t>
          </a:r>
          <a:endParaRPr lang="en-US" altLang="zh-CN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动态任务调度</a:t>
          </a:r>
        </a:p>
      </dsp:txBody>
      <dsp:txXfrm>
        <a:off x="73006" y="54228"/>
        <a:ext cx="2173700" cy="1002409"/>
      </dsp:txXfrm>
    </dsp:sp>
    <dsp:sp modelId="{FBA18261-D677-4822-87D2-E2E145C5E61D}">
      <dsp:nvSpPr>
        <dsp:cNvPr id="0" name=""/>
        <dsp:cNvSpPr/>
      </dsp:nvSpPr>
      <dsp:spPr>
        <a:xfrm>
          <a:off x="2315225" y="2619602"/>
          <a:ext cx="1931727" cy="7289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700" kern="1200" dirty="0"/>
            <a:t>硬件级</a:t>
          </a:r>
        </a:p>
      </dsp:txBody>
      <dsp:txXfrm>
        <a:off x="2315225" y="2710718"/>
        <a:ext cx="1658381" cy="546693"/>
      </dsp:txXfrm>
    </dsp:sp>
    <dsp:sp modelId="{23831477-4CA8-47A1-BAAC-8A53DAC40FDE}">
      <dsp:nvSpPr>
        <dsp:cNvPr id="0" name=""/>
        <dsp:cNvSpPr/>
      </dsp:nvSpPr>
      <dsp:spPr>
        <a:xfrm>
          <a:off x="1519" y="2482000"/>
          <a:ext cx="2313706" cy="1004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TSV</a:t>
          </a:r>
          <a:r>
            <a:rPr lang="zh-CN" altLang="en-US" sz="2200" kern="1200" dirty="0"/>
            <a:t>热传导技术</a:t>
          </a:r>
          <a:endParaRPr lang="en-US" altLang="zh-CN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流通道技术</a:t>
          </a:r>
        </a:p>
      </dsp:txBody>
      <dsp:txXfrm>
        <a:off x="50537" y="2531018"/>
        <a:ext cx="2215670" cy="906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4" Type="http://schemas.openxmlformats.org/officeDocument/2006/relationships/image" Target="../media/image10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6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6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99DC8E-3E0C-4B83-A882-B6D750375A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59731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228B2F-3536-41FD-ACF2-5F8D3AB0A57C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Fig 2-24</a:t>
            </a:r>
          </a:p>
          <a:p>
            <a:r>
              <a:rPr lang="en-US" altLang="zh-CN"/>
              <a:t>2-input AND gate</a:t>
            </a:r>
          </a:p>
          <a:p>
            <a:r>
              <a:rPr lang="en-US" altLang="zh-CN"/>
              <a:t>Ideal(zero) delay</a:t>
            </a:r>
          </a:p>
        </p:txBody>
      </p:sp>
    </p:spTree>
    <p:extLst>
      <p:ext uri="{BB962C8B-B14F-4D97-AF65-F5344CB8AC3E}">
        <p14:creationId xmlns:p14="http://schemas.microsoft.com/office/powerpoint/2010/main" val="209599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EA071-E84F-4E04-8A12-6C5EBA7D72B0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dirty="0" err="1"/>
              <a:t>t</a:t>
            </a:r>
            <a:r>
              <a:rPr lang="en-US" altLang="zh-CN" baseline="-25000" dirty="0" err="1"/>
              <a:t>pD</a:t>
            </a:r>
            <a:r>
              <a:rPr lang="en-US" altLang="zh-CN" dirty="0"/>
              <a:t>=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pLH</a:t>
            </a:r>
            <a:r>
              <a:rPr lang="en-US" altLang="zh-CN" dirty="0"/>
              <a:t>=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pHL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3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835EB5-EF27-4850-8DFF-37D6F163D9CF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pLH</a:t>
            </a:r>
            <a:r>
              <a:rPr lang="en-US" altLang="zh-CN"/>
              <a:t>&lt;t</a:t>
            </a:r>
            <a:r>
              <a:rPr lang="en-US" altLang="zh-CN" baseline="-25000"/>
              <a:t>pHL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19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DIP</a:t>
            </a:r>
            <a:r>
              <a:rPr lang="zh-CN" altLang="en-US" dirty="0"/>
              <a:t>（</a:t>
            </a:r>
            <a:r>
              <a:rPr lang="en-US" altLang="zh-CN" dirty="0"/>
              <a:t>Dual In-line Packaging</a:t>
            </a:r>
            <a:r>
              <a:rPr lang="zh-CN" altLang="en-US" dirty="0"/>
              <a:t>）被</a:t>
            </a:r>
            <a:r>
              <a:rPr lang="en-US" altLang="zh-CN" dirty="0"/>
              <a:t>SMT</a:t>
            </a:r>
            <a:r>
              <a:rPr lang="zh-CN" altLang="en-US" dirty="0"/>
              <a:t>（</a:t>
            </a:r>
            <a:r>
              <a:rPr lang="en-US" altLang="zh-CN" dirty="0"/>
              <a:t>Surface Mounting Technology</a:t>
            </a:r>
            <a:r>
              <a:rPr lang="zh-CN" altLang="en-US" dirty="0"/>
              <a:t>）替代，因为</a:t>
            </a:r>
            <a:r>
              <a:rPr lang="en-US" altLang="zh-CN" dirty="0"/>
              <a:t>SMT</a:t>
            </a:r>
            <a:r>
              <a:rPr lang="zh-CN" altLang="en-US" dirty="0"/>
              <a:t>可以充分利用电路板的两面、缩小管脚间距、尽量减少通孔的成本。</a:t>
            </a:r>
            <a:br>
              <a:rPr lang="en-US" altLang="zh-CN" dirty="0"/>
            </a:br>
            <a:r>
              <a:rPr lang="en-US" altLang="zh-CN" dirty="0"/>
              <a:t>QFP</a:t>
            </a:r>
            <a:r>
              <a:rPr lang="zh-CN" altLang="en-US" dirty="0"/>
              <a:t>（</a:t>
            </a:r>
            <a:r>
              <a:rPr lang="en-US" altLang="zh-CN" dirty="0"/>
              <a:t>Quad Flat Packaging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en-US" altLang="zh-CN" dirty="0"/>
              <a:t>PGA</a:t>
            </a:r>
            <a:r>
              <a:rPr lang="zh-CN" altLang="en-US" dirty="0"/>
              <a:t>（</a:t>
            </a:r>
            <a:r>
              <a:rPr lang="en-US" altLang="zh-CN" dirty="0"/>
              <a:t>Pin Grid Array</a:t>
            </a:r>
            <a:r>
              <a:rPr lang="zh-CN" altLang="en-US" dirty="0"/>
              <a:t>）</a:t>
            </a:r>
            <a:r>
              <a:rPr lang="en-US" altLang="zh-CN" dirty="0"/>
              <a:t>1971</a:t>
            </a:r>
            <a:r>
              <a:rPr lang="zh-CN" altLang="en-US" dirty="0"/>
              <a:t>年由</a:t>
            </a:r>
            <a:r>
              <a:rPr lang="en-US" altLang="zh-CN" dirty="0"/>
              <a:t>IBM</a:t>
            </a:r>
            <a:r>
              <a:rPr lang="zh-CN" altLang="en-US" dirty="0"/>
              <a:t>提出</a:t>
            </a:r>
            <a:endParaRPr lang="en-US" altLang="zh-CN" dirty="0"/>
          </a:p>
          <a:p>
            <a:r>
              <a:rPr lang="en-US" altLang="zh-CN" dirty="0"/>
              <a:t>BGA</a:t>
            </a:r>
            <a:r>
              <a:rPr lang="zh-CN" altLang="en-US" dirty="0"/>
              <a:t>（</a:t>
            </a:r>
            <a:r>
              <a:rPr lang="en-US" altLang="zh-CN" dirty="0"/>
              <a:t>Ball Grid Array</a:t>
            </a:r>
            <a:r>
              <a:rPr lang="zh-CN" altLang="en-US" dirty="0"/>
              <a:t>）</a:t>
            </a:r>
            <a:r>
              <a:rPr lang="en-US" altLang="zh-CN" dirty="0"/>
              <a:t>1980s</a:t>
            </a:r>
          </a:p>
          <a:p>
            <a:r>
              <a:rPr lang="en-US" altLang="zh-CN" dirty="0"/>
              <a:t>CSP</a:t>
            </a:r>
            <a:r>
              <a:rPr lang="zh-CN" altLang="en-US" dirty="0"/>
              <a:t>（</a:t>
            </a:r>
            <a:r>
              <a:rPr lang="en-US" altLang="zh-CN" dirty="0"/>
              <a:t>Chip Scale Package</a:t>
            </a:r>
            <a:r>
              <a:rPr lang="zh-CN" altLang="en-US" dirty="0"/>
              <a:t>）</a:t>
            </a:r>
            <a:r>
              <a:rPr lang="en-US" altLang="zh-CN" dirty="0"/>
              <a:t>1995</a:t>
            </a:r>
          </a:p>
          <a:p>
            <a:r>
              <a:rPr lang="en-US" altLang="zh-CN" dirty="0"/>
              <a:t>MCM</a:t>
            </a:r>
            <a:r>
              <a:rPr lang="zh-CN" altLang="en-US" dirty="0"/>
              <a:t>（</a:t>
            </a:r>
            <a:r>
              <a:rPr lang="en-US" altLang="zh-CN" dirty="0"/>
              <a:t>Multi-chip Modules</a:t>
            </a:r>
            <a:r>
              <a:rPr lang="zh-CN" altLang="en-US" dirty="0"/>
              <a:t>），</a:t>
            </a:r>
            <a:r>
              <a:rPr lang="en-US" altLang="zh-CN" dirty="0"/>
              <a:t>System-in-Packages</a:t>
            </a:r>
            <a:r>
              <a:rPr lang="zh-CN" altLang="en-US" dirty="0"/>
              <a:t>，进入</a:t>
            </a:r>
            <a:r>
              <a:rPr lang="en-US" altLang="zh-CN" dirty="0"/>
              <a:t>2.5D</a:t>
            </a:r>
            <a:r>
              <a:rPr lang="zh-CN" altLang="en-US" dirty="0"/>
              <a:t>（并排放置）和</a:t>
            </a:r>
            <a:r>
              <a:rPr lang="en-US" altLang="zh-CN" dirty="0"/>
              <a:t>3D</a:t>
            </a:r>
            <a:r>
              <a:rPr lang="zh-CN" altLang="en-US" dirty="0"/>
              <a:t>（堆叠放置）封装时代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9DC8E-3E0C-4B83-A882-B6D750375ACE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546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TSV</a:t>
            </a:r>
            <a:r>
              <a:rPr lang="zh-CN" altLang="en-US" dirty="0"/>
              <a:t>（</a:t>
            </a:r>
            <a:r>
              <a:rPr lang="en-US" altLang="zh-CN" dirty="0"/>
              <a:t>Through Silicon Vias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9DC8E-3E0C-4B83-A882-B6D750375ACE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22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99DC8E-3E0C-4B83-A882-B6D750375ACE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06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91E33-3229-45AB-AFA4-39C4613E7A6B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 baseline="-25000"/>
              <a:t>PHL</a:t>
            </a:r>
            <a:r>
              <a:rPr lang="en-US" altLang="zh-CN"/>
              <a:t> = 1.4 ns, t</a:t>
            </a:r>
            <a:r>
              <a:rPr lang="en-US" altLang="zh-CN" baseline="-25000"/>
              <a:t>PLH</a:t>
            </a:r>
            <a:r>
              <a:rPr lang="en-US" altLang="zh-CN"/>
              <a:t> = 1.1 ns, t</a:t>
            </a:r>
            <a:r>
              <a:rPr lang="en-US" altLang="zh-CN" baseline="-25000"/>
              <a:t>pd </a:t>
            </a:r>
            <a:r>
              <a:rPr lang="en-US" altLang="zh-CN"/>
              <a:t> = 1.25 ns</a:t>
            </a:r>
          </a:p>
        </p:txBody>
      </p:sp>
    </p:spTree>
    <p:extLst>
      <p:ext uri="{BB962C8B-B14F-4D97-AF65-F5344CB8AC3E}">
        <p14:creationId xmlns:p14="http://schemas.microsoft.com/office/powerpoint/2010/main" val="382433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B30A588-0376-425C-9358-AAC9F8B3AE7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FA9-0AB0-4260-A7EE-88F170B505A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4FE4C-3867-48B5-BA8A-ABF8890382D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106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40005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4478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62500" y="38481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7F5522-F297-4FB8-A53F-199BED0BEA0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23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304800"/>
            <a:ext cx="86106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62500" y="14478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09600" y="38481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62500" y="3848100"/>
            <a:ext cx="40005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1F665F-8501-4384-8530-DA01E695A2D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643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734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55848FC-EF2B-4D61-A77F-5D980ADF8F2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585EB-7DA3-4213-AA50-1E7517F29883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BD98-E874-460E-93D2-A66AF25586C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59822-5265-469A-AED4-05EC09D52EC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1BF70-ECAA-49E5-B0CD-0C610787946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2B7BE3C-D36C-4FF6-A391-2F85173D0C5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E62D0AB-BF6E-4BE0-85BF-D4430B89A16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8" r:id="rId12"/>
    <p:sldLayoutId id="2147483849" r:id="rId13"/>
    <p:sldLayoutId id="2147483821" r:id="rId1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j-cs"/>
        </a:defRPr>
      </a:lvl1pPr>
    </p:titleStyle>
    <p:bodyStyle>
      <a:lvl1pPr marL="360000" indent="-36000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pitchFamily="2" charset="2"/>
        <a:buChar char="n"/>
        <a:defRPr kumimoji="0" sz="36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1pPr>
      <a:lvl2pPr marL="612000" indent="-3600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" pitchFamily="2" charset="2"/>
        <a:buChar char="p"/>
        <a:defRPr kumimoji="0" sz="3200" b="1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2pPr>
      <a:lvl3pPr marL="864000" indent="-3600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" pitchFamily="2" charset="2"/>
        <a:buChar char="l"/>
        <a:defRPr kumimoji="0" sz="28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4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华文新魏" pitchFamily="2" charset="-122"/>
          <a:ea typeface="华文新魏" pitchFamily="2" charset="-122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69.bin"/><Relationship Id="rId10" Type="http://schemas.openxmlformats.org/officeDocument/2006/relationships/oleObject" Target="../embeddings/oleObject72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71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00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04.w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82.bin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2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31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36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1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46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51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76.wmf"/><Relationship Id="rId4" Type="http://schemas.openxmlformats.org/officeDocument/2006/relationships/image" Target="../media/image73.wmf"/><Relationship Id="rId9" Type="http://schemas.openxmlformats.org/officeDocument/2006/relationships/oleObject" Target="../embeddings/oleObject5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78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8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4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8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8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65635" y="3573463"/>
            <a:ext cx="6400800" cy="2376487"/>
          </a:xfrm>
          <a:noFill/>
          <a:ln/>
        </p:spPr>
        <p:txBody>
          <a:bodyPr lIns="91440" tIns="45720" rIns="91440" bIns="45720" anchor="t"/>
          <a:lstStyle/>
          <a:p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清华大学计算机系</a:t>
            </a:r>
          </a:p>
          <a:p>
            <a:r>
              <a:rPr lang="zh-CN" altLang="en-US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陶品</a:t>
            </a:r>
          </a:p>
          <a:p>
            <a:r>
              <a:rPr lang="en-US" altLang="zh-CN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taopin@tsinghua.edu.cn</a:t>
            </a:r>
          </a:p>
          <a:p>
            <a:r>
              <a:rPr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办公室：</a:t>
            </a:r>
            <a:r>
              <a:rPr lang="en-US" altLang="zh-CN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FIT 3</a:t>
            </a:r>
            <a:r>
              <a:rPr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－</a:t>
            </a:r>
            <a:r>
              <a:rPr lang="en-US" altLang="zh-CN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531 </a:t>
            </a:r>
            <a:r>
              <a:rPr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13717813059</a:t>
            </a:r>
            <a:r>
              <a:rPr lang="zh-CN" altLang="en-US" sz="2400" dirty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）            </a:t>
            </a: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412875"/>
            <a:ext cx="7772400" cy="1592263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数字逻辑电路</a:t>
            </a:r>
            <a:endParaRPr lang="en-US" altLang="zh-CN" sz="3200" dirty="0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19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7</a:t>
            </a:r>
            <a:r>
              <a:rPr lang="zh-CN" altLang="en-US"/>
              <a:t>）</a:t>
            </a:r>
          </a:p>
        </p:txBody>
      </p:sp>
      <p:sp>
        <p:nvSpPr>
          <p:cNvPr id="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C0ED6-E109-483F-AEEC-861B0831E73C}" type="slidenum">
              <a:rPr lang="en-US" altLang="zh-CN">
                <a:latin typeface="+mn-ea"/>
                <a:ea typeface="+mn-ea"/>
              </a:rPr>
              <a:pPr/>
              <a:t>10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336899" name="Group 3"/>
          <p:cNvGrpSpPr>
            <a:grpSpLocks/>
          </p:cNvGrpSpPr>
          <p:nvPr/>
        </p:nvGrpSpPr>
        <p:grpSpPr bwMode="auto">
          <a:xfrm>
            <a:off x="3387828" y="5535513"/>
            <a:ext cx="398463" cy="485775"/>
            <a:chOff x="2064" y="3264"/>
            <a:chExt cx="251" cy="306"/>
          </a:xfrm>
        </p:grpSpPr>
        <p:sp>
          <p:nvSpPr>
            <p:cNvPr id="336900" name="Line 4"/>
            <p:cNvSpPr>
              <a:spLocks noChangeShapeType="1"/>
            </p:cNvSpPr>
            <p:nvPr/>
          </p:nvSpPr>
          <p:spPr bwMode="auto">
            <a:xfrm>
              <a:off x="2064" y="3264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aphicFrame>
          <p:nvGraphicFramePr>
            <p:cNvPr id="33690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350093"/>
                </p:ext>
              </p:extLst>
            </p:nvPr>
          </p:nvGraphicFramePr>
          <p:xfrm>
            <a:off x="2071" y="3298"/>
            <a:ext cx="24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431" name="公式" r:id="rId4" imgW="215640" imgH="241200" progId="Equation.3">
                    <p:embed/>
                  </p:oleObj>
                </mc:Choice>
                <mc:Fallback>
                  <p:oleObj name="公式" r:id="rId4" imgW="215640" imgH="241200" progId="Equation.3">
                    <p:embed/>
                    <p:pic>
                      <p:nvPicPr>
                        <p:cNvPr id="0" name="Picture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" y="3298"/>
                          <a:ext cx="244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6902" name="Text Box 6"/>
          <p:cNvSpPr txBox="1">
            <a:spLocks noChangeArrowheads="1"/>
          </p:cNvSpPr>
          <p:nvPr/>
        </p:nvSpPr>
        <p:spPr bwMode="auto">
          <a:xfrm>
            <a:off x="6228184" y="2349500"/>
            <a:ext cx="2447504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实际情况：门电路存在延迟</a:t>
            </a:r>
          </a:p>
        </p:txBody>
      </p:sp>
      <p:graphicFrame>
        <p:nvGraphicFramePr>
          <p:cNvPr id="3369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385548"/>
              </p:ext>
            </p:extLst>
          </p:nvPr>
        </p:nvGraphicFramePr>
        <p:xfrm>
          <a:off x="7884368" y="2708920"/>
          <a:ext cx="379883" cy="48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432" name="Equation" r:id="rId6" imgW="203040" imgH="253800" progId="Equation.DSMT4">
                  <p:embed/>
                </p:oleObj>
              </mc:Choice>
              <mc:Fallback>
                <p:oleObj name="Equation" r:id="rId6" imgW="203040" imgH="2538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2708920"/>
                        <a:ext cx="379883" cy="4844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6904" name="Group 8"/>
          <p:cNvGrpSpPr>
            <a:grpSpLocks/>
          </p:cNvGrpSpPr>
          <p:nvPr/>
        </p:nvGrpSpPr>
        <p:grpSpPr bwMode="auto">
          <a:xfrm>
            <a:off x="995536" y="1878657"/>
            <a:ext cx="2554288" cy="830263"/>
            <a:chOff x="872" y="1690"/>
            <a:chExt cx="1609" cy="523"/>
          </a:xfrm>
        </p:grpSpPr>
        <p:sp>
          <p:nvSpPr>
            <p:cNvPr id="336905" name="Rectangle 9"/>
            <p:cNvSpPr>
              <a:spLocks noChangeArrowheads="1"/>
            </p:cNvSpPr>
            <p:nvPr/>
          </p:nvSpPr>
          <p:spPr bwMode="auto">
            <a:xfrm>
              <a:off x="1474" y="1735"/>
              <a:ext cx="317" cy="45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06" name="Line 10"/>
            <p:cNvSpPr>
              <a:spLocks noChangeShapeType="1"/>
            </p:cNvSpPr>
            <p:nvPr/>
          </p:nvSpPr>
          <p:spPr bwMode="auto">
            <a:xfrm>
              <a:off x="1066" y="1871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07" name="Line 11"/>
            <p:cNvSpPr>
              <a:spLocks noChangeShapeType="1"/>
            </p:cNvSpPr>
            <p:nvPr/>
          </p:nvSpPr>
          <p:spPr bwMode="auto">
            <a:xfrm>
              <a:off x="1066" y="2098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08" name="Line 12"/>
            <p:cNvSpPr>
              <a:spLocks noChangeShapeType="1"/>
            </p:cNvSpPr>
            <p:nvPr/>
          </p:nvSpPr>
          <p:spPr bwMode="auto">
            <a:xfrm>
              <a:off x="1791" y="1962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09" name="Text Box 13"/>
            <p:cNvSpPr txBox="1">
              <a:spLocks noChangeArrowheads="1"/>
            </p:cNvSpPr>
            <p:nvPr/>
          </p:nvSpPr>
          <p:spPr bwMode="auto">
            <a:xfrm>
              <a:off x="872" y="1690"/>
              <a:ext cx="21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a</a:t>
              </a:r>
            </a:p>
            <a:p>
              <a:r>
                <a:rPr kumimoji="0" lang="en-US" altLang="zh-CN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336910" name="Text Box 14"/>
            <p:cNvSpPr txBox="1">
              <a:spLocks noChangeArrowheads="1"/>
            </p:cNvSpPr>
            <p:nvPr/>
          </p:nvSpPr>
          <p:spPr bwMode="auto">
            <a:xfrm>
              <a:off x="2278" y="1792"/>
              <a:ext cx="2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c</a:t>
              </a:r>
            </a:p>
          </p:txBody>
        </p:sp>
      </p:grpSp>
      <p:sp>
        <p:nvSpPr>
          <p:cNvPr id="336911" name="Line 15"/>
          <p:cNvSpPr>
            <a:spLocks noChangeShapeType="1"/>
          </p:cNvSpPr>
          <p:nvPr/>
        </p:nvSpPr>
        <p:spPr bwMode="auto">
          <a:xfrm>
            <a:off x="3775174" y="4668738"/>
            <a:ext cx="1441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12" name="Line 16"/>
          <p:cNvSpPr>
            <a:spLocks noChangeShapeType="1"/>
          </p:cNvSpPr>
          <p:nvPr/>
        </p:nvSpPr>
        <p:spPr bwMode="auto">
          <a:xfrm flipV="1">
            <a:off x="5216624" y="5002113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13" name="Line 17"/>
          <p:cNvSpPr>
            <a:spLocks noChangeShapeType="1"/>
          </p:cNvSpPr>
          <p:nvPr/>
        </p:nvSpPr>
        <p:spPr bwMode="auto">
          <a:xfrm>
            <a:off x="3768824" y="4668738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14" name="Line 18"/>
          <p:cNvSpPr>
            <a:spLocks noChangeShapeType="1"/>
          </p:cNvSpPr>
          <p:nvPr/>
        </p:nvSpPr>
        <p:spPr bwMode="auto">
          <a:xfrm>
            <a:off x="5227737" y="4668738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15" name="Line 19"/>
          <p:cNvSpPr>
            <a:spLocks noChangeShapeType="1"/>
          </p:cNvSpPr>
          <p:nvPr/>
        </p:nvSpPr>
        <p:spPr bwMode="auto">
          <a:xfrm flipH="1">
            <a:off x="1940024" y="5002113"/>
            <a:ext cx="752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336916" name="Group 20"/>
          <p:cNvGrpSpPr>
            <a:grpSpLocks/>
          </p:cNvGrpSpPr>
          <p:nvPr/>
        </p:nvGrpSpPr>
        <p:grpSpPr bwMode="auto">
          <a:xfrm>
            <a:off x="1570137" y="3228876"/>
            <a:ext cx="4789487" cy="554037"/>
            <a:chOff x="1159" y="2483"/>
            <a:chExt cx="3017" cy="349"/>
          </a:xfrm>
        </p:grpSpPr>
        <p:grpSp>
          <p:nvGrpSpPr>
            <p:cNvPr id="336917" name="Group 21"/>
            <p:cNvGrpSpPr>
              <a:grpSpLocks/>
            </p:cNvGrpSpPr>
            <p:nvPr/>
          </p:nvGrpSpPr>
          <p:grpSpPr bwMode="auto">
            <a:xfrm>
              <a:off x="1409" y="2483"/>
              <a:ext cx="2767" cy="240"/>
              <a:chOff x="1409" y="2483"/>
              <a:chExt cx="2767" cy="240"/>
            </a:xfrm>
          </p:grpSpPr>
          <p:sp>
            <p:nvSpPr>
              <p:cNvPr id="336918" name="Line 22"/>
              <p:cNvSpPr>
                <a:spLocks noChangeShapeType="1"/>
              </p:cNvSpPr>
              <p:nvPr/>
            </p:nvSpPr>
            <p:spPr bwMode="auto">
              <a:xfrm>
                <a:off x="1872" y="2483"/>
                <a:ext cx="136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6919" name="Line 23"/>
              <p:cNvSpPr>
                <a:spLocks noChangeShapeType="1"/>
              </p:cNvSpPr>
              <p:nvPr/>
            </p:nvSpPr>
            <p:spPr bwMode="auto">
              <a:xfrm>
                <a:off x="3223" y="2710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6920" name="Line 24"/>
              <p:cNvSpPr>
                <a:spLocks noChangeShapeType="1"/>
              </p:cNvSpPr>
              <p:nvPr/>
            </p:nvSpPr>
            <p:spPr bwMode="auto">
              <a:xfrm>
                <a:off x="1872" y="2496"/>
                <a:ext cx="0" cy="2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6921" name="Line 25"/>
              <p:cNvSpPr>
                <a:spLocks noChangeShapeType="1"/>
              </p:cNvSpPr>
              <p:nvPr/>
            </p:nvSpPr>
            <p:spPr bwMode="auto">
              <a:xfrm>
                <a:off x="3223" y="2483"/>
                <a:ext cx="0" cy="2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6922" name="Line 26"/>
              <p:cNvSpPr>
                <a:spLocks noChangeShapeType="1"/>
              </p:cNvSpPr>
              <p:nvPr/>
            </p:nvSpPr>
            <p:spPr bwMode="auto">
              <a:xfrm flipH="1">
                <a:off x="1409" y="2710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336923" name="Text Box 27"/>
            <p:cNvSpPr txBox="1">
              <a:spLocks noChangeArrowheads="1"/>
            </p:cNvSpPr>
            <p:nvPr/>
          </p:nvSpPr>
          <p:spPr bwMode="auto">
            <a:xfrm>
              <a:off x="1159" y="2544"/>
              <a:ext cx="2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a</a:t>
              </a:r>
            </a:p>
          </p:txBody>
        </p:sp>
      </p:grpSp>
      <p:sp>
        <p:nvSpPr>
          <p:cNvPr id="336924" name="Text Box 28"/>
          <p:cNvSpPr txBox="1">
            <a:spLocks noChangeArrowheads="1"/>
          </p:cNvSpPr>
          <p:nvPr/>
        </p:nvSpPr>
        <p:spPr bwMode="auto">
          <a:xfrm>
            <a:off x="3738736" y="2031055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latin typeface="+mn-ea"/>
                <a:ea typeface="+mn-ea"/>
              </a:rPr>
              <a:t>c = a &amp; b</a:t>
            </a:r>
          </a:p>
        </p:txBody>
      </p:sp>
      <p:grpSp>
        <p:nvGrpSpPr>
          <p:cNvPr id="336925" name="Group 29"/>
          <p:cNvGrpSpPr>
            <a:grpSpLocks/>
          </p:cNvGrpSpPr>
          <p:nvPr/>
        </p:nvGrpSpPr>
        <p:grpSpPr bwMode="auto">
          <a:xfrm>
            <a:off x="1525686" y="3935317"/>
            <a:ext cx="4800600" cy="614363"/>
            <a:chOff x="1131" y="2928"/>
            <a:chExt cx="3024" cy="387"/>
          </a:xfrm>
        </p:grpSpPr>
        <p:sp>
          <p:nvSpPr>
            <p:cNvPr id="336926" name="Line 30"/>
            <p:cNvSpPr>
              <a:spLocks noChangeShapeType="1"/>
            </p:cNvSpPr>
            <p:nvPr/>
          </p:nvSpPr>
          <p:spPr bwMode="auto">
            <a:xfrm flipV="1">
              <a:off x="2304" y="2928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27" name="Line 31"/>
            <p:cNvSpPr>
              <a:spLocks noChangeShapeType="1"/>
            </p:cNvSpPr>
            <p:nvPr/>
          </p:nvSpPr>
          <p:spPr bwMode="auto">
            <a:xfrm>
              <a:off x="3655" y="3168"/>
              <a:ext cx="5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28" name="Line 32"/>
            <p:cNvSpPr>
              <a:spLocks noChangeShapeType="1"/>
            </p:cNvSpPr>
            <p:nvPr/>
          </p:nvSpPr>
          <p:spPr bwMode="auto">
            <a:xfrm>
              <a:off x="2304" y="293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29" name="Line 33"/>
            <p:cNvSpPr>
              <a:spLocks noChangeShapeType="1"/>
            </p:cNvSpPr>
            <p:nvPr/>
          </p:nvSpPr>
          <p:spPr bwMode="auto">
            <a:xfrm>
              <a:off x="3655" y="2928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30" name="Line 34"/>
            <p:cNvSpPr>
              <a:spLocks noChangeShapeType="1"/>
            </p:cNvSpPr>
            <p:nvPr/>
          </p:nvSpPr>
          <p:spPr bwMode="auto">
            <a:xfrm flipH="1">
              <a:off x="1409" y="3163"/>
              <a:ext cx="9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6931" name="Rectangle 35"/>
            <p:cNvSpPr>
              <a:spLocks noChangeArrowheads="1"/>
            </p:cNvSpPr>
            <p:nvPr/>
          </p:nvSpPr>
          <p:spPr bwMode="auto">
            <a:xfrm>
              <a:off x="1131" y="3024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0" lang="en-US" altLang="zh-CN">
                  <a:latin typeface="+mn-ea"/>
                  <a:ea typeface="+mn-ea"/>
                </a:rPr>
                <a:t>b</a:t>
              </a:r>
            </a:p>
          </p:txBody>
        </p:sp>
      </p:grpSp>
      <p:sp>
        <p:nvSpPr>
          <p:cNvPr id="336932" name="Rectangle 36"/>
          <p:cNvSpPr>
            <a:spLocks noChangeArrowheads="1"/>
          </p:cNvSpPr>
          <p:nvPr/>
        </p:nvSpPr>
        <p:spPr bwMode="auto">
          <a:xfrm>
            <a:off x="1541562" y="4773513"/>
            <a:ext cx="32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>
                <a:latin typeface="+mn-ea"/>
                <a:ea typeface="+mn-ea"/>
              </a:rPr>
              <a:t>c</a:t>
            </a:r>
          </a:p>
        </p:txBody>
      </p:sp>
      <p:sp>
        <p:nvSpPr>
          <p:cNvPr id="336933" name="Line 37"/>
          <p:cNvSpPr>
            <a:spLocks noChangeShapeType="1"/>
          </p:cNvSpPr>
          <p:nvPr/>
        </p:nvSpPr>
        <p:spPr bwMode="auto">
          <a:xfrm flipH="1">
            <a:off x="2702024" y="5002113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34" name="Line 38"/>
          <p:cNvSpPr>
            <a:spLocks noChangeShapeType="1"/>
          </p:cNvSpPr>
          <p:nvPr/>
        </p:nvSpPr>
        <p:spPr bwMode="auto">
          <a:xfrm flipV="1">
            <a:off x="5521424" y="5002113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35" name="Line 39"/>
          <p:cNvSpPr>
            <a:spLocks noChangeShapeType="1"/>
          </p:cNvSpPr>
          <p:nvPr/>
        </p:nvSpPr>
        <p:spPr bwMode="auto">
          <a:xfrm flipH="1">
            <a:off x="3387824" y="3706713"/>
            <a:ext cx="0" cy="2133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36" name="Line 40"/>
          <p:cNvSpPr>
            <a:spLocks noChangeShapeType="1"/>
          </p:cNvSpPr>
          <p:nvPr/>
        </p:nvSpPr>
        <p:spPr bwMode="auto">
          <a:xfrm flipH="1">
            <a:off x="3768824" y="3706713"/>
            <a:ext cx="0" cy="2133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37" name="Line 41"/>
          <p:cNvSpPr>
            <a:spLocks noChangeShapeType="1"/>
          </p:cNvSpPr>
          <p:nvPr/>
        </p:nvSpPr>
        <p:spPr bwMode="auto">
          <a:xfrm flipH="1">
            <a:off x="4835624" y="3401913"/>
            <a:ext cx="0" cy="2362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6938" name="Line 42"/>
          <p:cNvSpPr>
            <a:spLocks noChangeShapeType="1"/>
          </p:cNvSpPr>
          <p:nvPr/>
        </p:nvSpPr>
        <p:spPr bwMode="auto">
          <a:xfrm flipH="1">
            <a:off x="5216624" y="3401913"/>
            <a:ext cx="0" cy="2362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336939" name="Group 43"/>
          <p:cNvGrpSpPr>
            <a:grpSpLocks/>
          </p:cNvGrpSpPr>
          <p:nvPr/>
        </p:nvGrpSpPr>
        <p:grpSpPr bwMode="auto">
          <a:xfrm>
            <a:off x="4835624" y="5535513"/>
            <a:ext cx="396875" cy="485775"/>
            <a:chOff x="2976" y="3264"/>
            <a:chExt cx="250" cy="306"/>
          </a:xfrm>
        </p:grpSpPr>
        <p:sp>
          <p:nvSpPr>
            <p:cNvPr id="336940" name="Line 44"/>
            <p:cNvSpPr>
              <a:spLocks noChangeShapeType="1"/>
            </p:cNvSpPr>
            <p:nvPr/>
          </p:nvSpPr>
          <p:spPr bwMode="auto">
            <a:xfrm>
              <a:off x="2976" y="3264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aphicFrame>
          <p:nvGraphicFramePr>
            <p:cNvPr id="336941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5033050"/>
                </p:ext>
              </p:extLst>
            </p:nvPr>
          </p:nvGraphicFramePr>
          <p:xfrm>
            <a:off x="2983" y="3298"/>
            <a:ext cx="24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433" name="公式" r:id="rId8" imgW="215640" imgH="241200" progId="Equation.3">
                    <p:embed/>
                  </p:oleObj>
                </mc:Choice>
                <mc:Fallback>
                  <p:oleObj name="公式" r:id="rId8" imgW="215640" imgH="241200" progId="Equation.3">
                    <p:embed/>
                    <p:pic>
                      <p:nvPicPr>
                        <p:cNvPr id="0" name="Picture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3" y="3298"/>
                          <a:ext cx="243" cy="27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563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3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36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33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33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33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6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6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6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6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11" grpId="0" animBg="1"/>
      <p:bldP spid="336912" grpId="0" animBg="1"/>
      <p:bldP spid="336913" grpId="0" animBg="1"/>
      <p:bldP spid="336914" grpId="0" animBg="1"/>
      <p:bldP spid="336915" grpId="0" animBg="1"/>
      <p:bldP spid="336932" grpId="0" autoUpdateAnimBg="0"/>
      <p:bldP spid="336933" grpId="0" animBg="1"/>
      <p:bldP spid="336934" grpId="0" animBg="1"/>
      <p:bldP spid="336935" grpId="0" animBg="1"/>
      <p:bldP spid="336936" grpId="0" animBg="1"/>
      <p:bldP spid="336937" grpId="0" animBg="1"/>
      <p:bldP spid="33693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57</a:t>
            </a:r>
            <a:r>
              <a:rPr lang="zh-CN" altLang="en-US"/>
              <a:t>）</a:t>
            </a:r>
          </a:p>
        </p:txBody>
      </p:sp>
      <p:sp>
        <p:nvSpPr>
          <p:cNvPr id="10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25117-9836-4C98-9EBA-E41D5F24DE62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100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20868" name="Text Box 4"/>
          <p:cNvSpPr txBox="1">
            <a:spLocks noChangeArrowheads="1"/>
          </p:cNvSpPr>
          <p:nvPr/>
        </p:nvSpPr>
        <p:spPr bwMode="auto">
          <a:xfrm>
            <a:off x="381000" y="4359295"/>
            <a:ext cx="3124200" cy="19272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如果“线与”在一起，由于在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和“地”之间形成了一个通路，流过这个通路的电流约为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5v/100=50mA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 </a:t>
            </a:r>
          </a:p>
        </p:txBody>
      </p:sp>
      <p:sp>
        <p:nvSpPr>
          <p:cNvPr id="420885" name="Rectangle 21"/>
          <p:cNvSpPr>
            <a:spLocks noChangeArrowheads="1"/>
          </p:cNvSpPr>
          <p:nvPr/>
        </p:nvSpPr>
        <p:spPr bwMode="auto">
          <a:xfrm>
            <a:off x="609600" y="1447800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不能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!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为什么普通与非门输出不能直接“线与”连在一起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?</a:t>
            </a:r>
          </a:p>
        </p:txBody>
      </p:sp>
      <p:grpSp>
        <p:nvGrpSpPr>
          <p:cNvPr id="420993" name="Group 129"/>
          <p:cNvGrpSpPr>
            <a:grpSpLocks/>
          </p:cNvGrpSpPr>
          <p:nvPr/>
        </p:nvGrpSpPr>
        <p:grpSpPr bwMode="auto">
          <a:xfrm>
            <a:off x="3733800" y="2590800"/>
            <a:ext cx="3454400" cy="2890838"/>
            <a:chOff x="2352" y="1632"/>
            <a:chExt cx="2176" cy="1821"/>
          </a:xfrm>
        </p:grpSpPr>
        <p:grpSp>
          <p:nvGrpSpPr>
            <p:cNvPr id="420887" name="Group 23"/>
            <p:cNvGrpSpPr>
              <a:grpSpLocks/>
            </p:cNvGrpSpPr>
            <p:nvPr/>
          </p:nvGrpSpPr>
          <p:grpSpPr bwMode="auto">
            <a:xfrm>
              <a:off x="2384" y="1739"/>
              <a:ext cx="352" cy="349"/>
              <a:chOff x="1008" y="1392"/>
              <a:chExt cx="528" cy="489"/>
            </a:xfrm>
          </p:grpSpPr>
          <p:sp>
            <p:nvSpPr>
              <p:cNvPr id="420888" name="Text Box 24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420889" name="Text Box 25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420890" name="Text Box 26"/>
            <p:cNvSpPr txBox="1">
              <a:spLocks noChangeArrowheads="1"/>
            </p:cNvSpPr>
            <p:nvPr/>
          </p:nvSpPr>
          <p:spPr bwMode="auto">
            <a:xfrm>
              <a:off x="2352" y="2219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420891" name="Text Box 27"/>
            <p:cNvSpPr txBox="1">
              <a:spLocks noChangeArrowheads="1"/>
            </p:cNvSpPr>
            <p:nvPr/>
          </p:nvSpPr>
          <p:spPr bwMode="auto">
            <a:xfrm>
              <a:off x="2832" y="2493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420892" name="Text Box 28"/>
            <p:cNvSpPr txBox="1">
              <a:spLocks noChangeArrowheads="1"/>
            </p:cNvSpPr>
            <p:nvPr/>
          </p:nvSpPr>
          <p:spPr bwMode="auto">
            <a:xfrm>
              <a:off x="3407" y="2081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420893" name="Text Box 29"/>
            <p:cNvSpPr txBox="1">
              <a:spLocks noChangeArrowheads="1"/>
            </p:cNvSpPr>
            <p:nvPr/>
          </p:nvSpPr>
          <p:spPr bwMode="auto">
            <a:xfrm>
              <a:off x="4240" y="2287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grpSp>
          <p:nvGrpSpPr>
            <p:cNvPr id="420895" name="Group 31"/>
            <p:cNvGrpSpPr>
              <a:grpSpLocks/>
            </p:cNvGrpSpPr>
            <p:nvPr/>
          </p:nvGrpSpPr>
          <p:grpSpPr bwMode="auto">
            <a:xfrm>
              <a:off x="3952" y="1739"/>
              <a:ext cx="352" cy="349"/>
              <a:chOff x="3360" y="1440"/>
              <a:chExt cx="528" cy="489"/>
            </a:xfrm>
          </p:grpSpPr>
          <p:sp>
            <p:nvSpPr>
              <p:cNvPr id="420896" name="Text Box 32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420897" name="Text Box 33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420898" name="Group 34"/>
            <p:cNvGrpSpPr>
              <a:grpSpLocks/>
            </p:cNvGrpSpPr>
            <p:nvPr/>
          </p:nvGrpSpPr>
          <p:grpSpPr bwMode="auto">
            <a:xfrm>
              <a:off x="3536" y="2425"/>
              <a:ext cx="352" cy="349"/>
              <a:chOff x="2736" y="2353"/>
              <a:chExt cx="528" cy="489"/>
            </a:xfrm>
          </p:grpSpPr>
          <p:sp>
            <p:nvSpPr>
              <p:cNvPr id="420899" name="Text Box 35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420900" name="Text Box 36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420901" name="Group 37"/>
            <p:cNvGrpSpPr>
              <a:grpSpLocks/>
            </p:cNvGrpSpPr>
            <p:nvPr/>
          </p:nvGrpSpPr>
          <p:grpSpPr bwMode="auto">
            <a:xfrm>
              <a:off x="2928" y="3041"/>
              <a:ext cx="353" cy="351"/>
              <a:chOff x="1824" y="3215"/>
              <a:chExt cx="530" cy="492"/>
            </a:xfrm>
          </p:grpSpPr>
          <p:sp>
            <p:nvSpPr>
              <p:cNvPr id="420902" name="Text Box 38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420903" name="Text Box 39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sp>
          <p:nvSpPr>
            <p:cNvPr id="420905" name="Rectangle 41"/>
            <p:cNvSpPr>
              <a:spLocks noChangeArrowheads="1"/>
            </p:cNvSpPr>
            <p:nvPr/>
          </p:nvSpPr>
          <p:spPr bwMode="auto">
            <a:xfrm>
              <a:off x="4240" y="1842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06" name="Line 42"/>
            <p:cNvSpPr>
              <a:spLocks noChangeShapeType="1"/>
            </p:cNvSpPr>
            <p:nvPr/>
          </p:nvSpPr>
          <p:spPr bwMode="auto">
            <a:xfrm>
              <a:off x="3824" y="2116"/>
              <a:ext cx="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07" name="Rectangle 43"/>
            <p:cNvSpPr>
              <a:spLocks noChangeArrowheads="1"/>
            </p:cNvSpPr>
            <p:nvPr/>
          </p:nvSpPr>
          <p:spPr bwMode="auto">
            <a:xfrm>
              <a:off x="2704" y="183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20908" name="Group 44"/>
            <p:cNvGrpSpPr>
              <a:grpSpLocks/>
            </p:cNvGrpSpPr>
            <p:nvPr/>
          </p:nvGrpSpPr>
          <p:grpSpPr bwMode="auto">
            <a:xfrm>
              <a:off x="2416" y="2318"/>
              <a:ext cx="448" cy="342"/>
              <a:chOff x="1056" y="2208"/>
              <a:chExt cx="672" cy="480"/>
            </a:xfrm>
          </p:grpSpPr>
          <p:sp>
            <p:nvSpPr>
              <p:cNvPr id="420909" name="Line 45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0" name="Line 46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1" name="Line 47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192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2" name="Line 48"/>
              <p:cNvSpPr>
                <a:spLocks noChangeShapeType="1"/>
              </p:cNvSpPr>
              <p:nvPr/>
            </p:nvSpPr>
            <p:spPr bwMode="auto">
              <a:xfrm flipH="1">
                <a:off x="1056" y="24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3" name="Line 49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4" name="Line 50"/>
              <p:cNvSpPr>
                <a:spLocks noChangeShapeType="1"/>
              </p:cNvSpPr>
              <p:nvPr/>
            </p:nvSpPr>
            <p:spPr bwMode="auto">
              <a:xfrm>
                <a:off x="1584" y="220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20915" name="Line 51"/>
            <p:cNvSpPr>
              <a:spLocks noChangeShapeType="1"/>
            </p:cNvSpPr>
            <p:nvPr/>
          </p:nvSpPr>
          <p:spPr bwMode="auto">
            <a:xfrm>
              <a:off x="2864" y="2528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20916" name="Group 52"/>
            <p:cNvGrpSpPr>
              <a:grpSpLocks/>
            </p:cNvGrpSpPr>
            <p:nvPr/>
          </p:nvGrpSpPr>
          <p:grpSpPr bwMode="auto">
            <a:xfrm>
              <a:off x="3088" y="2352"/>
              <a:ext cx="160" cy="308"/>
              <a:chOff x="2064" y="2256"/>
              <a:chExt cx="240" cy="432"/>
            </a:xfrm>
          </p:grpSpPr>
          <p:sp>
            <p:nvSpPr>
              <p:cNvPr id="420917" name="Line 53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8" name="Line 54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19" name="Line 55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20920" name="Group 56"/>
            <p:cNvGrpSpPr>
              <a:grpSpLocks/>
            </p:cNvGrpSpPr>
            <p:nvPr/>
          </p:nvGrpSpPr>
          <p:grpSpPr bwMode="auto">
            <a:xfrm>
              <a:off x="4112" y="2905"/>
              <a:ext cx="160" cy="308"/>
              <a:chOff x="2064" y="2256"/>
              <a:chExt cx="240" cy="432"/>
            </a:xfrm>
          </p:grpSpPr>
          <p:sp>
            <p:nvSpPr>
              <p:cNvPr id="420921" name="Line 57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22" name="Line 58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23" name="Line 59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20924" name="Group 60"/>
            <p:cNvGrpSpPr>
              <a:grpSpLocks/>
            </p:cNvGrpSpPr>
            <p:nvPr/>
          </p:nvGrpSpPr>
          <p:grpSpPr bwMode="auto">
            <a:xfrm>
              <a:off x="3664" y="2116"/>
              <a:ext cx="160" cy="309"/>
              <a:chOff x="2064" y="2256"/>
              <a:chExt cx="240" cy="432"/>
            </a:xfrm>
          </p:grpSpPr>
          <p:sp>
            <p:nvSpPr>
              <p:cNvPr id="420925" name="Line 61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26" name="Line 62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27" name="Line 63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20928" name="Group 64"/>
            <p:cNvGrpSpPr>
              <a:grpSpLocks/>
            </p:cNvGrpSpPr>
            <p:nvPr/>
          </p:nvGrpSpPr>
          <p:grpSpPr bwMode="auto">
            <a:xfrm>
              <a:off x="4112" y="2253"/>
              <a:ext cx="160" cy="309"/>
              <a:chOff x="2064" y="2256"/>
              <a:chExt cx="240" cy="432"/>
            </a:xfrm>
          </p:grpSpPr>
          <p:sp>
            <p:nvSpPr>
              <p:cNvPr id="420929" name="Line 65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30" name="Line 66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0931" name="Line 67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20932" name="Line 68"/>
            <p:cNvSpPr>
              <a:spLocks noChangeShapeType="1"/>
            </p:cNvSpPr>
            <p:nvPr/>
          </p:nvSpPr>
          <p:spPr bwMode="auto">
            <a:xfrm>
              <a:off x="2736" y="163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3" name="Line 69"/>
            <p:cNvSpPr>
              <a:spLocks noChangeShapeType="1"/>
            </p:cNvSpPr>
            <p:nvPr/>
          </p:nvSpPr>
          <p:spPr bwMode="auto">
            <a:xfrm>
              <a:off x="2736" y="2009"/>
              <a:ext cx="0" cy="3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4" name="Line 70"/>
            <p:cNvSpPr>
              <a:spLocks noChangeShapeType="1"/>
            </p:cNvSpPr>
            <p:nvPr/>
          </p:nvSpPr>
          <p:spPr bwMode="auto">
            <a:xfrm>
              <a:off x="2736" y="163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5" name="Line 71"/>
            <p:cNvSpPr>
              <a:spLocks noChangeShapeType="1"/>
            </p:cNvSpPr>
            <p:nvPr/>
          </p:nvSpPr>
          <p:spPr bwMode="auto">
            <a:xfrm flipH="1">
              <a:off x="3248" y="2288"/>
              <a:ext cx="4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6" name="Line 72"/>
            <p:cNvSpPr>
              <a:spLocks noChangeShapeType="1"/>
            </p:cNvSpPr>
            <p:nvPr/>
          </p:nvSpPr>
          <p:spPr bwMode="auto">
            <a:xfrm>
              <a:off x="3248" y="2009"/>
              <a:ext cx="0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7" name="Line 73"/>
            <p:cNvSpPr>
              <a:spLocks noChangeShapeType="1"/>
            </p:cNvSpPr>
            <p:nvPr/>
          </p:nvSpPr>
          <p:spPr bwMode="auto">
            <a:xfrm>
              <a:off x="3248" y="163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8" name="Line 74"/>
            <p:cNvSpPr>
              <a:spLocks noChangeShapeType="1"/>
            </p:cNvSpPr>
            <p:nvPr/>
          </p:nvSpPr>
          <p:spPr bwMode="auto">
            <a:xfrm>
              <a:off x="4272" y="1636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39" name="Line 75"/>
            <p:cNvSpPr>
              <a:spLocks noChangeShapeType="1"/>
            </p:cNvSpPr>
            <p:nvPr/>
          </p:nvSpPr>
          <p:spPr bwMode="auto">
            <a:xfrm>
              <a:off x="4272" y="201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0" name="Line 76"/>
            <p:cNvSpPr>
              <a:spLocks noChangeShapeType="1"/>
            </p:cNvSpPr>
            <p:nvPr/>
          </p:nvSpPr>
          <p:spPr bwMode="auto">
            <a:xfrm>
              <a:off x="3824" y="2425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1" name="Rectangle 77"/>
            <p:cNvSpPr>
              <a:spLocks noChangeArrowheads="1"/>
            </p:cNvSpPr>
            <p:nvPr/>
          </p:nvSpPr>
          <p:spPr bwMode="auto">
            <a:xfrm>
              <a:off x="3792" y="252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2" name="Line 78"/>
            <p:cNvSpPr>
              <a:spLocks noChangeShapeType="1"/>
            </p:cNvSpPr>
            <p:nvPr/>
          </p:nvSpPr>
          <p:spPr bwMode="auto">
            <a:xfrm>
              <a:off x="3824" y="2425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3" name="Line 79"/>
            <p:cNvSpPr>
              <a:spLocks noChangeShapeType="1"/>
            </p:cNvSpPr>
            <p:nvPr/>
          </p:nvSpPr>
          <p:spPr bwMode="auto">
            <a:xfrm>
              <a:off x="3824" y="2699"/>
              <a:ext cx="0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4" name="Line 80"/>
            <p:cNvSpPr>
              <a:spLocks noChangeShapeType="1"/>
            </p:cNvSpPr>
            <p:nvPr/>
          </p:nvSpPr>
          <p:spPr bwMode="auto">
            <a:xfrm flipH="1">
              <a:off x="3760" y="276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5" name="Rectangle 81"/>
            <p:cNvSpPr>
              <a:spLocks noChangeArrowheads="1"/>
            </p:cNvSpPr>
            <p:nvPr/>
          </p:nvSpPr>
          <p:spPr bwMode="auto">
            <a:xfrm>
              <a:off x="3216" y="3145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6" name="Line 82"/>
            <p:cNvSpPr>
              <a:spLocks noChangeShapeType="1"/>
            </p:cNvSpPr>
            <p:nvPr/>
          </p:nvSpPr>
          <p:spPr bwMode="auto">
            <a:xfrm>
              <a:off x="3248" y="2665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7" name="Line 83"/>
            <p:cNvSpPr>
              <a:spLocks noChangeShapeType="1"/>
            </p:cNvSpPr>
            <p:nvPr/>
          </p:nvSpPr>
          <p:spPr bwMode="auto">
            <a:xfrm flipH="1">
              <a:off x="3248" y="3076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8" name="Line 84"/>
            <p:cNvSpPr>
              <a:spLocks noChangeShapeType="1"/>
            </p:cNvSpPr>
            <p:nvPr/>
          </p:nvSpPr>
          <p:spPr bwMode="auto">
            <a:xfrm>
              <a:off x="4272" y="2562"/>
              <a:ext cx="0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49" name="Line 85"/>
            <p:cNvSpPr>
              <a:spLocks noChangeShapeType="1"/>
            </p:cNvSpPr>
            <p:nvPr/>
          </p:nvSpPr>
          <p:spPr bwMode="auto">
            <a:xfrm>
              <a:off x="4272" y="321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50" name="Line 86"/>
            <p:cNvSpPr>
              <a:spLocks noChangeShapeType="1"/>
            </p:cNvSpPr>
            <p:nvPr/>
          </p:nvSpPr>
          <p:spPr bwMode="auto">
            <a:xfrm flipH="1">
              <a:off x="4208" y="3453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51" name="Line 87"/>
            <p:cNvSpPr>
              <a:spLocks noChangeShapeType="1"/>
            </p:cNvSpPr>
            <p:nvPr/>
          </p:nvSpPr>
          <p:spPr bwMode="auto">
            <a:xfrm>
              <a:off x="3248" y="3316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52" name="Line 88"/>
            <p:cNvSpPr>
              <a:spLocks noChangeShapeType="1"/>
            </p:cNvSpPr>
            <p:nvPr/>
          </p:nvSpPr>
          <p:spPr bwMode="auto">
            <a:xfrm>
              <a:off x="3248" y="3419"/>
              <a:ext cx="10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54" name="Rectangle 90"/>
            <p:cNvSpPr>
              <a:spLocks noChangeArrowheads="1"/>
            </p:cNvSpPr>
            <p:nvPr/>
          </p:nvSpPr>
          <p:spPr bwMode="auto">
            <a:xfrm>
              <a:off x="3216" y="183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20955" name="Group 91"/>
            <p:cNvGrpSpPr>
              <a:grpSpLocks/>
            </p:cNvGrpSpPr>
            <p:nvPr/>
          </p:nvGrpSpPr>
          <p:grpSpPr bwMode="auto">
            <a:xfrm>
              <a:off x="2928" y="1739"/>
              <a:ext cx="353" cy="349"/>
              <a:chOff x="1680" y="1392"/>
              <a:chExt cx="530" cy="489"/>
            </a:xfrm>
          </p:grpSpPr>
          <p:sp>
            <p:nvSpPr>
              <p:cNvPr id="420956" name="Text Box 92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420957" name="Text Box 93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sp>
        <p:nvSpPr>
          <p:cNvPr id="420994" name="Oval 130"/>
          <p:cNvSpPr>
            <a:spLocks noChangeArrowheads="1"/>
          </p:cNvSpPr>
          <p:nvPr/>
        </p:nvSpPr>
        <p:spPr bwMode="auto">
          <a:xfrm>
            <a:off x="3581400" y="2057400"/>
            <a:ext cx="3810000" cy="39624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20995" name="Oval 131"/>
          <p:cNvSpPr>
            <a:spLocks noChangeArrowheads="1"/>
          </p:cNvSpPr>
          <p:nvPr/>
        </p:nvSpPr>
        <p:spPr bwMode="auto">
          <a:xfrm>
            <a:off x="7239000" y="2133600"/>
            <a:ext cx="1447800" cy="39624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20999" name="Group 135"/>
          <p:cNvGrpSpPr>
            <a:grpSpLocks/>
          </p:cNvGrpSpPr>
          <p:nvPr/>
        </p:nvGrpSpPr>
        <p:grpSpPr bwMode="auto">
          <a:xfrm>
            <a:off x="6705600" y="2971800"/>
            <a:ext cx="1787525" cy="2606675"/>
            <a:chOff x="4224" y="1872"/>
            <a:chExt cx="1126" cy="1642"/>
          </a:xfrm>
        </p:grpSpPr>
        <p:sp>
          <p:nvSpPr>
            <p:cNvPr id="420894" name="Text Box 30"/>
            <p:cNvSpPr txBox="1">
              <a:spLocks noChangeArrowheads="1"/>
            </p:cNvSpPr>
            <p:nvPr/>
          </p:nvSpPr>
          <p:spPr bwMode="auto">
            <a:xfrm>
              <a:off x="4273" y="2939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420953" name="Line 89"/>
            <p:cNvSpPr>
              <a:spLocks noChangeShapeType="1"/>
            </p:cNvSpPr>
            <p:nvPr/>
          </p:nvSpPr>
          <p:spPr bwMode="auto">
            <a:xfrm>
              <a:off x="4272" y="2733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3" name="Line 109"/>
            <p:cNvSpPr>
              <a:spLocks noChangeShapeType="1"/>
            </p:cNvSpPr>
            <p:nvPr/>
          </p:nvSpPr>
          <p:spPr bwMode="auto">
            <a:xfrm flipH="1">
              <a:off x="4944" y="2832"/>
              <a:ext cx="0" cy="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4" name="Line 110"/>
            <p:cNvSpPr>
              <a:spLocks noChangeShapeType="1"/>
            </p:cNvSpPr>
            <p:nvPr/>
          </p:nvSpPr>
          <p:spPr bwMode="auto">
            <a:xfrm flipH="1">
              <a:off x="4752" y="30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5" name="Line 111"/>
            <p:cNvSpPr>
              <a:spLocks noChangeShapeType="1"/>
            </p:cNvSpPr>
            <p:nvPr/>
          </p:nvSpPr>
          <p:spPr bwMode="auto">
            <a:xfrm>
              <a:off x="4752" y="283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6" name="Line 112"/>
            <p:cNvSpPr>
              <a:spLocks noChangeShapeType="1"/>
            </p:cNvSpPr>
            <p:nvPr/>
          </p:nvSpPr>
          <p:spPr bwMode="auto">
            <a:xfrm flipH="1">
              <a:off x="4944" y="2976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7" name="Line 113"/>
            <p:cNvSpPr>
              <a:spLocks noChangeShapeType="1"/>
            </p:cNvSpPr>
            <p:nvPr/>
          </p:nvSpPr>
          <p:spPr bwMode="auto">
            <a:xfrm>
              <a:off x="4752" y="2592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8" name="Line 114"/>
            <p:cNvSpPr>
              <a:spLocks noChangeShapeType="1"/>
            </p:cNvSpPr>
            <p:nvPr/>
          </p:nvSpPr>
          <p:spPr bwMode="auto">
            <a:xfrm flipV="1">
              <a:off x="4752" y="1872"/>
              <a:ext cx="0" cy="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79" name="Line 115"/>
            <p:cNvSpPr>
              <a:spLocks noChangeShapeType="1"/>
            </p:cNvSpPr>
            <p:nvPr/>
          </p:nvSpPr>
          <p:spPr bwMode="auto">
            <a:xfrm>
              <a:off x="4752" y="3168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84" name="Text Box 120"/>
            <p:cNvSpPr txBox="1">
              <a:spLocks noChangeArrowheads="1"/>
            </p:cNvSpPr>
            <p:nvPr/>
          </p:nvSpPr>
          <p:spPr bwMode="auto">
            <a:xfrm>
              <a:off x="4896" y="273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420985" name="Text Box 121"/>
            <p:cNvSpPr txBox="1">
              <a:spLocks noChangeArrowheads="1"/>
            </p:cNvSpPr>
            <p:nvPr/>
          </p:nvSpPr>
          <p:spPr bwMode="auto">
            <a:xfrm>
              <a:off x="4889" y="2128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20988" name="Line 124"/>
            <p:cNvSpPr>
              <a:spLocks noChangeShapeType="1"/>
            </p:cNvSpPr>
            <p:nvPr/>
          </p:nvSpPr>
          <p:spPr bwMode="auto">
            <a:xfrm flipH="1">
              <a:off x="4944" y="2256"/>
              <a:ext cx="0" cy="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89" name="Line 125"/>
            <p:cNvSpPr>
              <a:spLocks noChangeShapeType="1"/>
            </p:cNvSpPr>
            <p:nvPr/>
          </p:nvSpPr>
          <p:spPr bwMode="auto">
            <a:xfrm flipH="1">
              <a:off x="4752" y="244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90" name="Line 126"/>
            <p:cNvSpPr>
              <a:spLocks noChangeShapeType="1"/>
            </p:cNvSpPr>
            <p:nvPr/>
          </p:nvSpPr>
          <p:spPr bwMode="auto">
            <a:xfrm>
              <a:off x="4752" y="2256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91" name="Line 127"/>
            <p:cNvSpPr>
              <a:spLocks noChangeShapeType="1"/>
            </p:cNvSpPr>
            <p:nvPr/>
          </p:nvSpPr>
          <p:spPr bwMode="auto">
            <a:xfrm flipH="1">
              <a:off x="4944" y="2400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92" name="Line 128"/>
            <p:cNvSpPr>
              <a:spLocks noChangeShapeType="1"/>
            </p:cNvSpPr>
            <p:nvPr/>
          </p:nvSpPr>
          <p:spPr bwMode="auto">
            <a:xfrm flipH="1">
              <a:off x="4656" y="35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0996" name="Rectangle 132"/>
            <p:cNvSpPr>
              <a:spLocks noChangeArrowheads="1"/>
            </p:cNvSpPr>
            <p:nvPr/>
          </p:nvSpPr>
          <p:spPr bwMode="auto">
            <a:xfrm>
              <a:off x="4544" y="2434"/>
              <a:ext cx="2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latin typeface="+mn-ea"/>
                  <a:ea typeface="+mn-ea"/>
                </a:rPr>
                <a:t>0</a:t>
              </a:r>
            </a:p>
          </p:txBody>
        </p:sp>
        <p:sp>
          <p:nvSpPr>
            <p:cNvPr id="420997" name="Rectangle 133"/>
            <p:cNvSpPr>
              <a:spLocks noChangeArrowheads="1"/>
            </p:cNvSpPr>
            <p:nvPr/>
          </p:nvSpPr>
          <p:spPr bwMode="auto">
            <a:xfrm>
              <a:off x="4224" y="2448"/>
              <a:ext cx="2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latin typeface="+mn-ea"/>
                  <a:ea typeface="+mn-ea"/>
                </a:rPr>
                <a:t>1</a:t>
              </a:r>
            </a:p>
          </p:txBody>
        </p:sp>
      </p:grpSp>
      <p:sp>
        <p:nvSpPr>
          <p:cNvPr id="420998" name="Rectangle 134"/>
          <p:cNvSpPr>
            <a:spLocks noChangeArrowheads="1"/>
          </p:cNvSpPr>
          <p:nvPr/>
        </p:nvSpPr>
        <p:spPr bwMode="auto">
          <a:xfrm>
            <a:off x="381000" y="2590800"/>
            <a:ext cx="2971800" cy="15621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左面与非门的输出为“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导通，</a:t>
            </a:r>
          </a:p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右面与非门的输出为“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导通</a:t>
            </a:r>
          </a:p>
        </p:txBody>
      </p:sp>
      <p:sp>
        <p:nvSpPr>
          <p:cNvPr id="421000" name="Line 136"/>
          <p:cNvSpPr>
            <a:spLocks noChangeShapeType="1"/>
          </p:cNvSpPr>
          <p:nvPr/>
        </p:nvSpPr>
        <p:spPr bwMode="auto">
          <a:xfrm>
            <a:off x="3352800" y="2971800"/>
            <a:ext cx="3352800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21001" name="Line 137"/>
          <p:cNvSpPr>
            <a:spLocks noChangeShapeType="1"/>
          </p:cNvSpPr>
          <p:nvPr/>
        </p:nvSpPr>
        <p:spPr bwMode="auto">
          <a:xfrm>
            <a:off x="3352800" y="3810000"/>
            <a:ext cx="4419600" cy="914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21005" name="Group 141"/>
          <p:cNvGrpSpPr>
            <a:grpSpLocks/>
          </p:cNvGrpSpPr>
          <p:nvPr/>
        </p:nvGrpSpPr>
        <p:grpSpPr bwMode="auto">
          <a:xfrm>
            <a:off x="7086600" y="2667000"/>
            <a:ext cx="381000" cy="2743200"/>
            <a:chOff x="4464" y="1680"/>
            <a:chExt cx="240" cy="1728"/>
          </a:xfrm>
        </p:grpSpPr>
        <p:sp>
          <p:nvSpPr>
            <p:cNvPr id="421002" name="Line 138"/>
            <p:cNvSpPr>
              <a:spLocks noChangeShapeType="1"/>
            </p:cNvSpPr>
            <p:nvPr/>
          </p:nvSpPr>
          <p:spPr bwMode="auto">
            <a:xfrm>
              <a:off x="4464" y="1680"/>
              <a:ext cx="0" cy="9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1003" name="Line 139"/>
            <p:cNvSpPr>
              <a:spLocks noChangeShapeType="1"/>
            </p:cNvSpPr>
            <p:nvPr/>
          </p:nvSpPr>
          <p:spPr bwMode="auto">
            <a:xfrm>
              <a:off x="4464" y="2640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1004" name="Line 140"/>
            <p:cNvSpPr>
              <a:spLocks noChangeShapeType="1"/>
            </p:cNvSpPr>
            <p:nvPr/>
          </p:nvSpPr>
          <p:spPr bwMode="auto">
            <a:xfrm>
              <a:off x="4704" y="2640"/>
              <a:ext cx="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98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210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4210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42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68" grpId="0" animBg="1" autoUpdateAnimBg="0"/>
      <p:bldP spid="420994" grpId="0" animBg="1"/>
      <p:bldP spid="420995" grpId="0" animBg="1"/>
      <p:bldP spid="420998" grpId="0" animBg="1" autoUpdateAnimBg="0"/>
      <p:bldP spid="421000" grpId="0" animBg="1"/>
      <p:bldP spid="42100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58</a:t>
            </a:r>
            <a:r>
              <a:rPr lang="zh-CN" altLang="en-US"/>
              <a:t>）</a:t>
            </a:r>
          </a:p>
        </p:txBody>
      </p:sp>
      <p:sp>
        <p:nvSpPr>
          <p:cNvPr id="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8B4E2-B6B4-4B2D-8C0F-D2701D078582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101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42844" y="2971800"/>
            <a:ext cx="3409944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这个电流数值以远远超过正常工作电流，将会损坏左面的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或右面的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grpSp>
        <p:nvGrpSpPr>
          <p:cNvPr id="514055" name="Group 7"/>
          <p:cNvGrpSpPr>
            <a:grpSpLocks/>
          </p:cNvGrpSpPr>
          <p:nvPr/>
        </p:nvGrpSpPr>
        <p:grpSpPr bwMode="auto">
          <a:xfrm>
            <a:off x="3733800" y="2590800"/>
            <a:ext cx="3454400" cy="2890838"/>
            <a:chOff x="2352" y="1632"/>
            <a:chExt cx="2176" cy="1821"/>
          </a:xfrm>
        </p:grpSpPr>
        <p:grpSp>
          <p:nvGrpSpPr>
            <p:cNvPr id="514056" name="Group 8"/>
            <p:cNvGrpSpPr>
              <a:grpSpLocks/>
            </p:cNvGrpSpPr>
            <p:nvPr/>
          </p:nvGrpSpPr>
          <p:grpSpPr bwMode="auto">
            <a:xfrm>
              <a:off x="2384" y="1739"/>
              <a:ext cx="352" cy="349"/>
              <a:chOff x="1008" y="1392"/>
              <a:chExt cx="528" cy="489"/>
            </a:xfrm>
          </p:grpSpPr>
          <p:sp>
            <p:nvSpPr>
              <p:cNvPr id="514057" name="Text Box 9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514058" name="Text Box 10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514059" name="Text Box 11"/>
            <p:cNvSpPr txBox="1">
              <a:spLocks noChangeArrowheads="1"/>
            </p:cNvSpPr>
            <p:nvPr/>
          </p:nvSpPr>
          <p:spPr bwMode="auto">
            <a:xfrm>
              <a:off x="2352" y="2219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14060" name="Text Box 12"/>
            <p:cNvSpPr txBox="1">
              <a:spLocks noChangeArrowheads="1"/>
            </p:cNvSpPr>
            <p:nvPr/>
          </p:nvSpPr>
          <p:spPr bwMode="auto">
            <a:xfrm>
              <a:off x="2832" y="2493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514061" name="Text Box 13"/>
            <p:cNvSpPr txBox="1">
              <a:spLocks noChangeArrowheads="1"/>
            </p:cNvSpPr>
            <p:nvPr/>
          </p:nvSpPr>
          <p:spPr bwMode="auto">
            <a:xfrm>
              <a:off x="3407" y="2081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514062" name="Text Box 14"/>
            <p:cNvSpPr txBox="1">
              <a:spLocks noChangeArrowheads="1"/>
            </p:cNvSpPr>
            <p:nvPr/>
          </p:nvSpPr>
          <p:spPr bwMode="auto">
            <a:xfrm>
              <a:off x="4240" y="2287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grpSp>
          <p:nvGrpSpPr>
            <p:cNvPr id="514063" name="Group 15"/>
            <p:cNvGrpSpPr>
              <a:grpSpLocks/>
            </p:cNvGrpSpPr>
            <p:nvPr/>
          </p:nvGrpSpPr>
          <p:grpSpPr bwMode="auto">
            <a:xfrm>
              <a:off x="3952" y="1739"/>
              <a:ext cx="352" cy="349"/>
              <a:chOff x="3360" y="1440"/>
              <a:chExt cx="528" cy="489"/>
            </a:xfrm>
          </p:grpSpPr>
          <p:sp>
            <p:nvSpPr>
              <p:cNvPr id="514064" name="Text Box 16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514065" name="Text Box 17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14066" name="Group 18"/>
            <p:cNvGrpSpPr>
              <a:grpSpLocks/>
            </p:cNvGrpSpPr>
            <p:nvPr/>
          </p:nvGrpSpPr>
          <p:grpSpPr bwMode="auto">
            <a:xfrm>
              <a:off x="3536" y="2425"/>
              <a:ext cx="352" cy="349"/>
              <a:chOff x="2736" y="2353"/>
              <a:chExt cx="528" cy="489"/>
            </a:xfrm>
          </p:grpSpPr>
          <p:sp>
            <p:nvSpPr>
              <p:cNvPr id="514067" name="Text Box 19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514068" name="Text Box 20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514069" name="Group 21"/>
            <p:cNvGrpSpPr>
              <a:grpSpLocks/>
            </p:cNvGrpSpPr>
            <p:nvPr/>
          </p:nvGrpSpPr>
          <p:grpSpPr bwMode="auto">
            <a:xfrm>
              <a:off x="2928" y="3041"/>
              <a:ext cx="353" cy="351"/>
              <a:chOff x="1824" y="3215"/>
              <a:chExt cx="530" cy="492"/>
            </a:xfrm>
          </p:grpSpPr>
          <p:sp>
            <p:nvSpPr>
              <p:cNvPr id="514070" name="Text Box 22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514071" name="Text Box 23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sp>
          <p:nvSpPr>
            <p:cNvPr id="514072" name="Rectangle 24"/>
            <p:cNvSpPr>
              <a:spLocks noChangeArrowheads="1"/>
            </p:cNvSpPr>
            <p:nvPr/>
          </p:nvSpPr>
          <p:spPr bwMode="auto">
            <a:xfrm>
              <a:off x="4240" y="1842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073" name="Line 25"/>
            <p:cNvSpPr>
              <a:spLocks noChangeShapeType="1"/>
            </p:cNvSpPr>
            <p:nvPr/>
          </p:nvSpPr>
          <p:spPr bwMode="auto">
            <a:xfrm>
              <a:off x="3824" y="2116"/>
              <a:ext cx="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074" name="Rectangle 26"/>
            <p:cNvSpPr>
              <a:spLocks noChangeArrowheads="1"/>
            </p:cNvSpPr>
            <p:nvPr/>
          </p:nvSpPr>
          <p:spPr bwMode="auto">
            <a:xfrm>
              <a:off x="2704" y="183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4075" name="Group 27"/>
            <p:cNvGrpSpPr>
              <a:grpSpLocks/>
            </p:cNvGrpSpPr>
            <p:nvPr/>
          </p:nvGrpSpPr>
          <p:grpSpPr bwMode="auto">
            <a:xfrm>
              <a:off x="2416" y="2318"/>
              <a:ext cx="448" cy="342"/>
              <a:chOff x="1056" y="2208"/>
              <a:chExt cx="672" cy="480"/>
            </a:xfrm>
          </p:grpSpPr>
          <p:sp>
            <p:nvSpPr>
              <p:cNvPr id="514076" name="Line 28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77" name="Line 29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78" name="Line 30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192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79" name="Line 31"/>
              <p:cNvSpPr>
                <a:spLocks noChangeShapeType="1"/>
              </p:cNvSpPr>
              <p:nvPr/>
            </p:nvSpPr>
            <p:spPr bwMode="auto">
              <a:xfrm flipH="1">
                <a:off x="1056" y="24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80" name="Line 32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81" name="Line 33"/>
              <p:cNvSpPr>
                <a:spLocks noChangeShapeType="1"/>
              </p:cNvSpPr>
              <p:nvPr/>
            </p:nvSpPr>
            <p:spPr bwMode="auto">
              <a:xfrm>
                <a:off x="1584" y="220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4082" name="Line 34"/>
            <p:cNvSpPr>
              <a:spLocks noChangeShapeType="1"/>
            </p:cNvSpPr>
            <p:nvPr/>
          </p:nvSpPr>
          <p:spPr bwMode="auto">
            <a:xfrm>
              <a:off x="2864" y="2528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4083" name="Group 35"/>
            <p:cNvGrpSpPr>
              <a:grpSpLocks/>
            </p:cNvGrpSpPr>
            <p:nvPr/>
          </p:nvGrpSpPr>
          <p:grpSpPr bwMode="auto">
            <a:xfrm>
              <a:off x="3088" y="2352"/>
              <a:ext cx="160" cy="308"/>
              <a:chOff x="2064" y="2256"/>
              <a:chExt cx="240" cy="432"/>
            </a:xfrm>
          </p:grpSpPr>
          <p:sp>
            <p:nvSpPr>
              <p:cNvPr id="514084" name="Line 36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85" name="Line 37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86" name="Line 38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14087" name="Group 39"/>
            <p:cNvGrpSpPr>
              <a:grpSpLocks/>
            </p:cNvGrpSpPr>
            <p:nvPr/>
          </p:nvGrpSpPr>
          <p:grpSpPr bwMode="auto">
            <a:xfrm>
              <a:off x="4112" y="2905"/>
              <a:ext cx="160" cy="308"/>
              <a:chOff x="2064" y="2256"/>
              <a:chExt cx="240" cy="432"/>
            </a:xfrm>
          </p:grpSpPr>
          <p:sp>
            <p:nvSpPr>
              <p:cNvPr id="514088" name="Line 40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89" name="Line 41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90" name="Line 42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14091" name="Group 43"/>
            <p:cNvGrpSpPr>
              <a:grpSpLocks/>
            </p:cNvGrpSpPr>
            <p:nvPr/>
          </p:nvGrpSpPr>
          <p:grpSpPr bwMode="auto">
            <a:xfrm>
              <a:off x="3664" y="2116"/>
              <a:ext cx="160" cy="309"/>
              <a:chOff x="2064" y="2256"/>
              <a:chExt cx="240" cy="432"/>
            </a:xfrm>
          </p:grpSpPr>
          <p:sp>
            <p:nvSpPr>
              <p:cNvPr id="514092" name="Line 44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93" name="Line 45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94" name="Line 46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14095" name="Group 47"/>
            <p:cNvGrpSpPr>
              <a:grpSpLocks/>
            </p:cNvGrpSpPr>
            <p:nvPr/>
          </p:nvGrpSpPr>
          <p:grpSpPr bwMode="auto">
            <a:xfrm>
              <a:off x="4112" y="2253"/>
              <a:ext cx="160" cy="309"/>
              <a:chOff x="2064" y="2256"/>
              <a:chExt cx="240" cy="432"/>
            </a:xfrm>
          </p:grpSpPr>
          <p:sp>
            <p:nvSpPr>
              <p:cNvPr id="514096" name="Line 48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97" name="Line 49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4098" name="Line 50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4099" name="Line 51"/>
            <p:cNvSpPr>
              <a:spLocks noChangeShapeType="1"/>
            </p:cNvSpPr>
            <p:nvPr/>
          </p:nvSpPr>
          <p:spPr bwMode="auto">
            <a:xfrm>
              <a:off x="2736" y="163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0" name="Line 52"/>
            <p:cNvSpPr>
              <a:spLocks noChangeShapeType="1"/>
            </p:cNvSpPr>
            <p:nvPr/>
          </p:nvSpPr>
          <p:spPr bwMode="auto">
            <a:xfrm>
              <a:off x="2736" y="2009"/>
              <a:ext cx="0" cy="3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1" name="Line 53"/>
            <p:cNvSpPr>
              <a:spLocks noChangeShapeType="1"/>
            </p:cNvSpPr>
            <p:nvPr/>
          </p:nvSpPr>
          <p:spPr bwMode="auto">
            <a:xfrm>
              <a:off x="2736" y="163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2" name="Line 54"/>
            <p:cNvSpPr>
              <a:spLocks noChangeShapeType="1"/>
            </p:cNvSpPr>
            <p:nvPr/>
          </p:nvSpPr>
          <p:spPr bwMode="auto">
            <a:xfrm flipH="1">
              <a:off x="3248" y="2288"/>
              <a:ext cx="4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3" name="Line 55"/>
            <p:cNvSpPr>
              <a:spLocks noChangeShapeType="1"/>
            </p:cNvSpPr>
            <p:nvPr/>
          </p:nvSpPr>
          <p:spPr bwMode="auto">
            <a:xfrm>
              <a:off x="3248" y="2009"/>
              <a:ext cx="0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4" name="Line 56"/>
            <p:cNvSpPr>
              <a:spLocks noChangeShapeType="1"/>
            </p:cNvSpPr>
            <p:nvPr/>
          </p:nvSpPr>
          <p:spPr bwMode="auto">
            <a:xfrm>
              <a:off x="3248" y="163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5" name="Line 57"/>
            <p:cNvSpPr>
              <a:spLocks noChangeShapeType="1"/>
            </p:cNvSpPr>
            <p:nvPr/>
          </p:nvSpPr>
          <p:spPr bwMode="auto">
            <a:xfrm>
              <a:off x="4272" y="1636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6" name="Line 58"/>
            <p:cNvSpPr>
              <a:spLocks noChangeShapeType="1"/>
            </p:cNvSpPr>
            <p:nvPr/>
          </p:nvSpPr>
          <p:spPr bwMode="auto">
            <a:xfrm>
              <a:off x="4272" y="201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7" name="Line 59"/>
            <p:cNvSpPr>
              <a:spLocks noChangeShapeType="1"/>
            </p:cNvSpPr>
            <p:nvPr/>
          </p:nvSpPr>
          <p:spPr bwMode="auto">
            <a:xfrm>
              <a:off x="3824" y="2425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8" name="Rectangle 60"/>
            <p:cNvSpPr>
              <a:spLocks noChangeArrowheads="1"/>
            </p:cNvSpPr>
            <p:nvPr/>
          </p:nvSpPr>
          <p:spPr bwMode="auto">
            <a:xfrm>
              <a:off x="3792" y="252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09" name="Line 61"/>
            <p:cNvSpPr>
              <a:spLocks noChangeShapeType="1"/>
            </p:cNvSpPr>
            <p:nvPr/>
          </p:nvSpPr>
          <p:spPr bwMode="auto">
            <a:xfrm>
              <a:off x="3824" y="2425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0" name="Line 62"/>
            <p:cNvSpPr>
              <a:spLocks noChangeShapeType="1"/>
            </p:cNvSpPr>
            <p:nvPr/>
          </p:nvSpPr>
          <p:spPr bwMode="auto">
            <a:xfrm>
              <a:off x="3824" y="2699"/>
              <a:ext cx="0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1" name="Line 63"/>
            <p:cNvSpPr>
              <a:spLocks noChangeShapeType="1"/>
            </p:cNvSpPr>
            <p:nvPr/>
          </p:nvSpPr>
          <p:spPr bwMode="auto">
            <a:xfrm flipH="1">
              <a:off x="3760" y="2767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2" name="Rectangle 64"/>
            <p:cNvSpPr>
              <a:spLocks noChangeArrowheads="1"/>
            </p:cNvSpPr>
            <p:nvPr/>
          </p:nvSpPr>
          <p:spPr bwMode="auto">
            <a:xfrm>
              <a:off x="3216" y="3145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3" name="Line 65"/>
            <p:cNvSpPr>
              <a:spLocks noChangeShapeType="1"/>
            </p:cNvSpPr>
            <p:nvPr/>
          </p:nvSpPr>
          <p:spPr bwMode="auto">
            <a:xfrm>
              <a:off x="3248" y="2665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4" name="Line 66"/>
            <p:cNvSpPr>
              <a:spLocks noChangeShapeType="1"/>
            </p:cNvSpPr>
            <p:nvPr/>
          </p:nvSpPr>
          <p:spPr bwMode="auto">
            <a:xfrm flipH="1">
              <a:off x="3248" y="3076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5" name="Line 67"/>
            <p:cNvSpPr>
              <a:spLocks noChangeShapeType="1"/>
            </p:cNvSpPr>
            <p:nvPr/>
          </p:nvSpPr>
          <p:spPr bwMode="auto">
            <a:xfrm>
              <a:off x="4272" y="2562"/>
              <a:ext cx="0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6" name="Line 68"/>
            <p:cNvSpPr>
              <a:spLocks noChangeShapeType="1"/>
            </p:cNvSpPr>
            <p:nvPr/>
          </p:nvSpPr>
          <p:spPr bwMode="auto">
            <a:xfrm>
              <a:off x="4272" y="3213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7" name="Line 69"/>
            <p:cNvSpPr>
              <a:spLocks noChangeShapeType="1"/>
            </p:cNvSpPr>
            <p:nvPr/>
          </p:nvSpPr>
          <p:spPr bwMode="auto">
            <a:xfrm flipH="1">
              <a:off x="4208" y="3453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8" name="Line 70"/>
            <p:cNvSpPr>
              <a:spLocks noChangeShapeType="1"/>
            </p:cNvSpPr>
            <p:nvPr/>
          </p:nvSpPr>
          <p:spPr bwMode="auto">
            <a:xfrm>
              <a:off x="3248" y="3316"/>
              <a:ext cx="0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19" name="Line 71"/>
            <p:cNvSpPr>
              <a:spLocks noChangeShapeType="1"/>
            </p:cNvSpPr>
            <p:nvPr/>
          </p:nvSpPr>
          <p:spPr bwMode="auto">
            <a:xfrm>
              <a:off x="3248" y="3419"/>
              <a:ext cx="10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20" name="Rectangle 72"/>
            <p:cNvSpPr>
              <a:spLocks noChangeArrowheads="1"/>
            </p:cNvSpPr>
            <p:nvPr/>
          </p:nvSpPr>
          <p:spPr bwMode="auto">
            <a:xfrm>
              <a:off x="3216" y="183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4121" name="Group 73"/>
            <p:cNvGrpSpPr>
              <a:grpSpLocks/>
            </p:cNvGrpSpPr>
            <p:nvPr/>
          </p:nvGrpSpPr>
          <p:grpSpPr bwMode="auto">
            <a:xfrm>
              <a:off x="2928" y="1739"/>
              <a:ext cx="353" cy="349"/>
              <a:chOff x="1680" y="1392"/>
              <a:chExt cx="530" cy="489"/>
            </a:xfrm>
          </p:grpSpPr>
          <p:sp>
            <p:nvSpPr>
              <p:cNvPr id="514122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514123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grpSp>
        <p:nvGrpSpPr>
          <p:cNvPr id="514124" name="Group 76"/>
          <p:cNvGrpSpPr>
            <a:grpSpLocks/>
          </p:cNvGrpSpPr>
          <p:nvPr/>
        </p:nvGrpSpPr>
        <p:grpSpPr bwMode="auto">
          <a:xfrm>
            <a:off x="6705600" y="2971800"/>
            <a:ext cx="1787525" cy="2606675"/>
            <a:chOff x="4224" y="1872"/>
            <a:chExt cx="1126" cy="1642"/>
          </a:xfrm>
        </p:grpSpPr>
        <p:sp>
          <p:nvSpPr>
            <p:cNvPr id="514125" name="Text Box 77"/>
            <p:cNvSpPr txBox="1">
              <a:spLocks noChangeArrowheads="1"/>
            </p:cNvSpPr>
            <p:nvPr/>
          </p:nvSpPr>
          <p:spPr bwMode="auto">
            <a:xfrm>
              <a:off x="4273" y="2939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514126" name="Line 78"/>
            <p:cNvSpPr>
              <a:spLocks noChangeShapeType="1"/>
            </p:cNvSpPr>
            <p:nvPr/>
          </p:nvSpPr>
          <p:spPr bwMode="auto">
            <a:xfrm>
              <a:off x="4272" y="2733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27" name="Line 79"/>
            <p:cNvSpPr>
              <a:spLocks noChangeShapeType="1"/>
            </p:cNvSpPr>
            <p:nvPr/>
          </p:nvSpPr>
          <p:spPr bwMode="auto">
            <a:xfrm flipH="1">
              <a:off x="4944" y="2832"/>
              <a:ext cx="0" cy="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28" name="Line 80"/>
            <p:cNvSpPr>
              <a:spLocks noChangeShapeType="1"/>
            </p:cNvSpPr>
            <p:nvPr/>
          </p:nvSpPr>
          <p:spPr bwMode="auto">
            <a:xfrm flipH="1">
              <a:off x="4752" y="302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29" name="Line 81"/>
            <p:cNvSpPr>
              <a:spLocks noChangeShapeType="1"/>
            </p:cNvSpPr>
            <p:nvPr/>
          </p:nvSpPr>
          <p:spPr bwMode="auto">
            <a:xfrm>
              <a:off x="4752" y="283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0" name="Line 82"/>
            <p:cNvSpPr>
              <a:spLocks noChangeShapeType="1"/>
            </p:cNvSpPr>
            <p:nvPr/>
          </p:nvSpPr>
          <p:spPr bwMode="auto">
            <a:xfrm flipH="1">
              <a:off x="4944" y="2976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1" name="Line 83"/>
            <p:cNvSpPr>
              <a:spLocks noChangeShapeType="1"/>
            </p:cNvSpPr>
            <p:nvPr/>
          </p:nvSpPr>
          <p:spPr bwMode="auto">
            <a:xfrm>
              <a:off x="4752" y="2592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2" name="Line 84"/>
            <p:cNvSpPr>
              <a:spLocks noChangeShapeType="1"/>
            </p:cNvSpPr>
            <p:nvPr/>
          </p:nvSpPr>
          <p:spPr bwMode="auto">
            <a:xfrm flipV="1">
              <a:off x="4752" y="1872"/>
              <a:ext cx="0" cy="3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3" name="Line 85"/>
            <p:cNvSpPr>
              <a:spLocks noChangeShapeType="1"/>
            </p:cNvSpPr>
            <p:nvPr/>
          </p:nvSpPr>
          <p:spPr bwMode="auto">
            <a:xfrm>
              <a:off x="4752" y="3168"/>
              <a:ext cx="0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4" name="Text Box 86"/>
            <p:cNvSpPr txBox="1">
              <a:spLocks noChangeArrowheads="1"/>
            </p:cNvSpPr>
            <p:nvPr/>
          </p:nvSpPr>
          <p:spPr bwMode="auto">
            <a:xfrm>
              <a:off x="4896" y="273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514135" name="Text Box 87"/>
            <p:cNvSpPr txBox="1">
              <a:spLocks noChangeArrowheads="1"/>
            </p:cNvSpPr>
            <p:nvPr/>
          </p:nvSpPr>
          <p:spPr bwMode="auto">
            <a:xfrm>
              <a:off x="4889" y="2128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514136" name="Line 88"/>
            <p:cNvSpPr>
              <a:spLocks noChangeShapeType="1"/>
            </p:cNvSpPr>
            <p:nvPr/>
          </p:nvSpPr>
          <p:spPr bwMode="auto">
            <a:xfrm flipH="1">
              <a:off x="4944" y="2256"/>
              <a:ext cx="0" cy="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7" name="Line 89"/>
            <p:cNvSpPr>
              <a:spLocks noChangeShapeType="1"/>
            </p:cNvSpPr>
            <p:nvPr/>
          </p:nvSpPr>
          <p:spPr bwMode="auto">
            <a:xfrm flipH="1">
              <a:off x="4752" y="244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8" name="Line 90"/>
            <p:cNvSpPr>
              <a:spLocks noChangeShapeType="1"/>
            </p:cNvSpPr>
            <p:nvPr/>
          </p:nvSpPr>
          <p:spPr bwMode="auto">
            <a:xfrm>
              <a:off x="4752" y="2256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39" name="Line 91"/>
            <p:cNvSpPr>
              <a:spLocks noChangeShapeType="1"/>
            </p:cNvSpPr>
            <p:nvPr/>
          </p:nvSpPr>
          <p:spPr bwMode="auto">
            <a:xfrm flipH="1">
              <a:off x="4944" y="2400"/>
              <a:ext cx="2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40" name="Line 92"/>
            <p:cNvSpPr>
              <a:spLocks noChangeShapeType="1"/>
            </p:cNvSpPr>
            <p:nvPr/>
          </p:nvSpPr>
          <p:spPr bwMode="auto">
            <a:xfrm flipH="1">
              <a:off x="4656" y="350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41" name="Rectangle 93"/>
            <p:cNvSpPr>
              <a:spLocks noChangeArrowheads="1"/>
            </p:cNvSpPr>
            <p:nvPr/>
          </p:nvSpPr>
          <p:spPr bwMode="auto">
            <a:xfrm>
              <a:off x="4544" y="2434"/>
              <a:ext cx="2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latin typeface="+mn-ea"/>
                  <a:ea typeface="+mn-ea"/>
                </a:rPr>
                <a:t>0</a:t>
              </a:r>
            </a:p>
          </p:txBody>
        </p:sp>
        <p:sp>
          <p:nvSpPr>
            <p:cNvPr id="514142" name="Rectangle 94"/>
            <p:cNvSpPr>
              <a:spLocks noChangeArrowheads="1"/>
            </p:cNvSpPr>
            <p:nvPr/>
          </p:nvSpPr>
          <p:spPr bwMode="auto">
            <a:xfrm>
              <a:off x="4224" y="2448"/>
              <a:ext cx="2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514143" name="Group 95"/>
          <p:cNvGrpSpPr>
            <a:grpSpLocks/>
          </p:cNvGrpSpPr>
          <p:nvPr/>
        </p:nvGrpSpPr>
        <p:grpSpPr bwMode="auto">
          <a:xfrm>
            <a:off x="7086600" y="2667000"/>
            <a:ext cx="381000" cy="2743200"/>
            <a:chOff x="4464" y="1680"/>
            <a:chExt cx="240" cy="1728"/>
          </a:xfrm>
        </p:grpSpPr>
        <p:sp>
          <p:nvSpPr>
            <p:cNvPr id="514144" name="Line 96"/>
            <p:cNvSpPr>
              <a:spLocks noChangeShapeType="1"/>
            </p:cNvSpPr>
            <p:nvPr/>
          </p:nvSpPr>
          <p:spPr bwMode="auto">
            <a:xfrm>
              <a:off x="4464" y="1680"/>
              <a:ext cx="0" cy="96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45" name="Line 97"/>
            <p:cNvSpPr>
              <a:spLocks noChangeShapeType="1"/>
            </p:cNvSpPr>
            <p:nvPr/>
          </p:nvSpPr>
          <p:spPr bwMode="auto">
            <a:xfrm>
              <a:off x="4464" y="2640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4146" name="Line 98"/>
            <p:cNvSpPr>
              <a:spLocks noChangeShapeType="1"/>
            </p:cNvSpPr>
            <p:nvPr/>
          </p:nvSpPr>
          <p:spPr bwMode="auto">
            <a:xfrm>
              <a:off x="4704" y="2640"/>
              <a:ext cx="0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974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59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9E0BA-4894-4A23-AAB3-A3A7DC66939D}" type="slidenum">
              <a:rPr lang="en-US" altLang="zh-CN">
                <a:latin typeface="+mn-ea"/>
                <a:ea typeface="+mn-ea"/>
              </a:rPr>
              <a:pPr/>
              <a:t>102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21985" name="Rectangle 97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72518" cy="4525963"/>
          </a:xfrm>
          <a:noFill/>
          <a:ln/>
        </p:spPr>
        <p:txBody>
          <a:bodyPr/>
          <a:lstStyle/>
          <a:p>
            <a:r>
              <a:rPr lang="zh-CN" altLang="en-US" dirty="0">
                <a:effectLst/>
              </a:rPr>
              <a:t>使用普通逻辑门实现“线与”时带来的问题</a:t>
            </a:r>
          </a:p>
          <a:p>
            <a:pPr lvl="1"/>
            <a:r>
              <a:rPr lang="zh-CN" altLang="en-US" dirty="0"/>
              <a:t>图腾输出结构的电路，是不能把它们的输出线与在一起的。</a:t>
            </a:r>
          </a:p>
          <a:p>
            <a:pPr lvl="1"/>
            <a:r>
              <a:rPr lang="zh-CN" altLang="en-US" dirty="0"/>
              <a:t>否则，当一门电路的输出为“</a:t>
            </a:r>
            <a:r>
              <a:rPr lang="en-US" altLang="zh-CN" dirty="0"/>
              <a:t>H”</a:t>
            </a:r>
            <a:r>
              <a:rPr lang="zh-CN" altLang="en-US" dirty="0"/>
              <a:t>，另一为“</a:t>
            </a:r>
            <a:r>
              <a:rPr lang="en-US" altLang="zh-CN" dirty="0"/>
              <a:t>L”</a:t>
            </a:r>
            <a:r>
              <a:rPr lang="zh-CN" altLang="en-US" dirty="0"/>
              <a:t>时，有大电流从“</a:t>
            </a:r>
            <a:r>
              <a:rPr lang="en-US" altLang="zh-CN" dirty="0"/>
              <a:t>H”</a:t>
            </a:r>
            <a:r>
              <a:rPr lang="zh-CN" altLang="en-US" dirty="0"/>
              <a:t>端流向“</a:t>
            </a:r>
            <a:r>
              <a:rPr lang="en-US" altLang="zh-CN" dirty="0"/>
              <a:t>L”</a:t>
            </a:r>
            <a:r>
              <a:rPr lang="zh-CN" altLang="en-US" dirty="0"/>
              <a:t>端，电流太大，会烧坏与非门。</a:t>
            </a:r>
          </a:p>
        </p:txBody>
      </p:sp>
    </p:spTree>
    <p:extLst>
      <p:ext uri="{BB962C8B-B14F-4D97-AF65-F5344CB8AC3E}">
        <p14:creationId xmlns:p14="http://schemas.microsoft.com/office/powerpoint/2010/main" val="41116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985" grpId="0" animBg="1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3" name="Rectangle 7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763000" cy="1431925"/>
          </a:xfrm>
          <a:noFill/>
          <a:ln/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60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950D-F4F0-4DE0-B3D6-CA81C17FB3E7}" type="slidenum">
              <a:rPr lang="en-US" altLang="zh-CN">
                <a:latin typeface="+mn-ea"/>
                <a:ea typeface="+mn-ea"/>
              </a:rPr>
              <a:pPr/>
              <a:t>103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44421" name="Rectangle 5"/>
          <p:cNvSpPr>
            <a:spLocks noChangeArrowheads="1"/>
          </p:cNvSpPr>
          <p:nvPr/>
        </p:nvSpPr>
        <p:spPr bwMode="auto">
          <a:xfrm>
            <a:off x="152400" y="4038600"/>
            <a:ext cx="8763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方法之一：</a:t>
            </a:r>
          </a:p>
          <a:p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采用集电极开路输出（</a:t>
            </a:r>
            <a:r>
              <a:rPr lang="en-US" altLang="zh-CN" sz="4000" dirty="0">
                <a:latin typeface="华文新魏" pitchFamily="2" charset="-122"/>
                <a:ea typeface="华文新魏" pitchFamily="2" charset="-122"/>
              </a:rPr>
              <a:t>OC)</a:t>
            </a:r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的门电路！</a:t>
            </a:r>
          </a:p>
        </p:txBody>
      </p:sp>
      <p:sp>
        <p:nvSpPr>
          <p:cNvPr id="444424" name="Rectangle 8"/>
          <p:cNvSpPr>
            <a:spLocks noChangeArrowheads="1"/>
          </p:cNvSpPr>
          <p:nvPr/>
        </p:nvSpPr>
        <p:spPr bwMode="auto">
          <a:xfrm>
            <a:off x="428596" y="2514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9933"/>
                </a:solidFill>
                <a:latin typeface="华文新魏" pitchFamily="2" charset="-122"/>
                <a:ea typeface="华文新魏" pitchFamily="2" charset="-122"/>
              </a:rPr>
              <a:t>逻辑设计中遇到“线与”时怎么办？</a:t>
            </a:r>
          </a:p>
        </p:txBody>
      </p:sp>
    </p:spTree>
    <p:extLst>
      <p:ext uri="{BB962C8B-B14F-4D97-AF65-F5344CB8AC3E}">
        <p14:creationId xmlns:p14="http://schemas.microsoft.com/office/powerpoint/2010/main" val="21595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1" grpId="0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61</a:t>
            </a:r>
            <a:r>
              <a:rPr lang="zh-CN" altLang="en-US"/>
              <a:t>）</a:t>
            </a:r>
          </a:p>
        </p:txBody>
      </p:sp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7CF28-1B6E-41A8-9BE8-E41B2AEFDE31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104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5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60960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集电极开路输出门电路</a:t>
            </a:r>
          </a:p>
        </p:txBody>
      </p:sp>
      <p:sp>
        <p:nvSpPr>
          <p:cNvPr id="515076" name="Rectangle 4"/>
          <p:cNvSpPr>
            <a:spLocks noChangeArrowheads="1"/>
          </p:cNvSpPr>
          <p:nvPr/>
        </p:nvSpPr>
        <p:spPr bwMode="auto">
          <a:xfrm>
            <a:off x="823664" y="4800600"/>
            <a:ext cx="46482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一般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L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称为上拉电阻，阻值为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1.5K,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所以当线与的输出为低电平时，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上的最大电流为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5V/1.5K =3.3mA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。不会损坏器件。</a:t>
            </a:r>
          </a:p>
        </p:txBody>
      </p:sp>
      <p:sp>
        <p:nvSpPr>
          <p:cNvPr id="515077" name="Rectangle 5"/>
          <p:cNvSpPr>
            <a:spLocks noChangeArrowheads="1"/>
          </p:cNvSpPr>
          <p:nvPr/>
        </p:nvSpPr>
        <p:spPr bwMode="auto">
          <a:xfrm>
            <a:off x="823664" y="2362200"/>
            <a:ext cx="35814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把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网络去掉，这种输出结构称为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OC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输出结构。这种门电路称为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OC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门。</a:t>
            </a:r>
          </a:p>
        </p:txBody>
      </p:sp>
      <p:sp>
        <p:nvSpPr>
          <p:cNvPr id="515078" name="Rectangle 6"/>
          <p:cNvSpPr>
            <a:spLocks noChangeArrowheads="1"/>
          </p:cNvSpPr>
          <p:nvPr/>
        </p:nvSpPr>
        <p:spPr bwMode="auto">
          <a:xfrm>
            <a:off x="823664" y="3581400"/>
            <a:ext cx="36576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线与时，输出回路间的电流通路不复存在。电流都是由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VCC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L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联合提供。</a:t>
            </a:r>
          </a:p>
        </p:txBody>
      </p:sp>
      <p:grpSp>
        <p:nvGrpSpPr>
          <p:cNvPr id="515153" name="Group 81"/>
          <p:cNvGrpSpPr>
            <a:grpSpLocks/>
          </p:cNvGrpSpPr>
          <p:nvPr/>
        </p:nvGrpSpPr>
        <p:grpSpPr bwMode="auto">
          <a:xfrm>
            <a:off x="7376864" y="2138363"/>
            <a:ext cx="1371600" cy="1290637"/>
            <a:chOff x="4464" y="1347"/>
            <a:chExt cx="864" cy="813"/>
          </a:xfrm>
        </p:grpSpPr>
        <p:sp>
          <p:nvSpPr>
            <p:cNvPr id="515088" name="Text Box 16"/>
            <p:cNvSpPr txBox="1">
              <a:spLocks noChangeArrowheads="1"/>
            </p:cNvSpPr>
            <p:nvPr/>
          </p:nvSpPr>
          <p:spPr bwMode="auto">
            <a:xfrm>
              <a:off x="4960" y="1642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R</a:t>
              </a:r>
              <a:r>
                <a:rPr lang="en-US" altLang="zh-CN" sz="2400" baseline="-25000">
                  <a:latin typeface="+mn-ea"/>
                  <a:ea typeface="+mn-ea"/>
                </a:rPr>
                <a:t>L</a:t>
              </a:r>
            </a:p>
          </p:txBody>
        </p:sp>
        <p:sp>
          <p:nvSpPr>
            <p:cNvPr id="515089" name="Text Box 17"/>
            <p:cNvSpPr txBox="1">
              <a:spLocks noChangeArrowheads="1"/>
            </p:cNvSpPr>
            <p:nvPr/>
          </p:nvSpPr>
          <p:spPr bwMode="auto">
            <a:xfrm>
              <a:off x="4896" y="1855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1.5K</a:t>
              </a:r>
            </a:p>
          </p:txBody>
        </p:sp>
        <p:sp>
          <p:nvSpPr>
            <p:cNvPr id="515096" name="Rectangle 24"/>
            <p:cNvSpPr>
              <a:spLocks noChangeArrowheads="1"/>
            </p:cNvSpPr>
            <p:nvPr/>
          </p:nvSpPr>
          <p:spPr bwMode="auto">
            <a:xfrm>
              <a:off x="4864" y="1749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29" name="Line 57"/>
            <p:cNvSpPr>
              <a:spLocks noChangeShapeType="1"/>
            </p:cNvSpPr>
            <p:nvPr/>
          </p:nvSpPr>
          <p:spPr bwMode="auto">
            <a:xfrm>
              <a:off x="4896" y="1543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30" name="Line 58"/>
            <p:cNvSpPr>
              <a:spLocks noChangeShapeType="1"/>
            </p:cNvSpPr>
            <p:nvPr/>
          </p:nvSpPr>
          <p:spPr bwMode="auto">
            <a:xfrm>
              <a:off x="4896" y="192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9" name="Text Box 77"/>
            <p:cNvSpPr txBox="1">
              <a:spLocks noChangeArrowheads="1"/>
            </p:cNvSpPr>
            <p:nvPr/>
          </p:nvSpPr>
          <p:spPr bwMode="auto">
            <a:xfrm>
              <a:off x="4656" y="1347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VCC</a:t>
              </a:r>
            </a:p>
          </p:txBody>
        </p:sp>
        <p:sp>
          <p:nvSpPr>
            <p:cNvPr id="515150" name="Line 78"/>
            <p:cNvSpPr>
              <a:spLocks noChangeShapeType="1"/>
            </p:cNvSpPr>
            <p:nvPr/>
          </p:nvSpPr>
          <p:spPr bwMode="auto">
            <a:xfrm>
              <a:off x="4464" y="216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15152" name="Group 80"/>
          <p:cNvGrpSpPr>
            <a:grpSpLocks/>
          </p:cNvGrpSpPr>
          <p:nvPr/>
        </p:nvGrpSpPr>
        <p:grpSpPr bwMode="auto">
          <a:xfrm>
            <a:off x="4938464" y="1905000"/>
            <a:ext cx="2819400" cy="2819400"/>
            <a:chOff x="2928" y="1200"/>
            <a:chExt cx="1776" cy="1776"/>
          </a:xfrm>
        </p:grpSpPr>
        <p:grpSp>
          <p:nvGrpSpPr>
            <p:cNvPr id="515080" name="Group 8"/>
            <p:cNvGrpSpPr>
              <a:grpSpLocks/>
            </p:cNvGrpSpPr>
            <p:nvPr/>
          </p:nvGrpSpPr>
          <p:grpSpPr bwMode="auto">
            <a:xfrm>
              <a:off x="2960" y="1499"/>
              <a:ext cx="352" cy="349"/>
              <a:chOff x="1008" y="1392"/>
              <a:chExt cx="528" cy="489"/>
            </a:xfrm>
          </p:grpSpPr>
          <p:sp>
            <p:nvSpPr>
              <p:cNvPr id="515081" name="Text Box 9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515082" name="Text Box 10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515083" name="Text Box 11"/>
            <p:cNvSpPr txBox="1">
              <a:spLocks noChangeArrowheads="1"/>
            </p:cNvSpPr>
            <p:nvPr/>
          </p:nvSpPr>
          <p:spPr bwMode="auto">
            <a:xfrm>
              <a:off x="2928" y="1979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15084" name="Text Box 12"/>
            <p:cNvSpPr txBox="1">
              <a:spLocks noChangeArrowheads="1"/>
            </p:cNvSpPr>
            <p:nvPr/>
          </p:nvSpPr>
          <p:spPr bwMode="auto">
            <a:xfrm>
              <a:off x="3408" y="2253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grpSp>
          <p:nvGrpSpPr>
            <p:cNvPr id="515093" name="Group 21"/>
            <p:cNvGrpSpPr>
              <a:grpSpLocks/>
            </p:cNvGrpSpPr>
            <p:nvPr/>
          </p:nvGrpSpPr>
          <p:grpSpPr bwMode="auto">
            <a:xfrm>
              <a:off x="3504" y="2496"/>
              <a:ext cx="353" cy="351"/>
              <a:chOff x="1824" y="3215"/>
              <a:chExt cx="530" cy="492"/>
            </a:xfrm>
          </p:grpSpPr>
          <p:sp>
            <p:nvSpPr>
              <p:cNvPr id="515094" name="Text Box 22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515095" name="Text Box 23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sp>
          <p:nvSpPr>
            <p:cNvPr id="515098" name="Rectangle 26"/>
            <p:cNvSpPr>
              <a:spLocks noChangeArrowheads="1"/>
            </p:cNvSpPr>
            <p:nvPr/>
          </p:nvSpPr>
          <p:spPr bwMode="auto">
            <a:xfrm>
              <a:off x="3280" y="159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5099" name="Group 27"/>
            <p:cNvGrpSpPr>
              <a:grpSpLocks/>
            </p:cNvGrpSpPr>
            <p:nvPr/>
          </p:nvGrpSpPr>
          <p:grpSpPr bwMode="auto">
            <a:xfrm>
              <a:off x="2992" y="2078"/>
              <a:ext cx="448" cy="342"/>
              <a:chOff x="1056" y="2208"/>
              <a:chExt cx="672" cy="480"/>
            </a:xfrm>
          </p:grpSpPr>
          <p:sp>
            <p:nvSpPr>
              <p:cNvPr id="515100" name="Line 28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1" name="Line 29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2" name="Line 30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192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3" name="Line 31"/>
              <p:cNvSpPr>
                <a:spLocks noChangeShapeType="1"/>
              </p:cNvSpPr>
              <p:nvPr/>
            </p:nvSpPr>
            <p:spPr bwMode="auto">
              <a:xfrm flipH="1">
                <a:off x="1056" y="24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4" name="Line 32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5" name="Line 33"/>
              <p:cNvSpPr>
                <a:spLocks noChangeShapeType="1"/>
              </p:cNvSpPr>
              <p:nvPr/>
            </p:nvSpPr>
            <p:spPr bwMode="auto">
              <a:xfrm>
                <a:off x="1584" y="220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5106" name="Line 34"/>
            <p:cNvSpPr>
              <a:spLocks noChangeShapeType="1"/>
            </p:cNvSpPr>
            <p:nvPr/>
          </p:nvSpPr>
          <p:spPr bwMode="auto">
            <a:xfrm>
              <a:off x="3440" y="2288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5107" name="Group 35"/>
            <p:cNvGrpSpPr>
              <a:grpSpLocks/>
            </p:cNvGrpSpPr>
            <p:nvPr/>
          </p:nvGrpSpPr>
          <p:grpSpPr bwMode="auto">
            <a:xfrm>
              <a:off x="3664" y="2112"/>
              <a:ext cx="160" cy="308"/>
              <a:chOff x="2064" y="2256"/>
              <a:chExt cx="240" cy="432"/>
            </a:xfrm>
          </p:grpSpPr>
          <p:sp>
            <p:nvSpPr>
              <p:cNvPr id="515108" name="Line 36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09" name="Line 37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10" name="Line 38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15111" name="Group 39"/>
            <p:cNvGrpSpPr>
              <a:grpSpLocks/>
            </p:cNvGrpSpPr>
            <p:nvPr/>
          </p:nvGrpSpPr>
          <p:grpSpPr bwMode="auto">
            <a:xfrm>
              <a:off x="4272" y="2332"/>
              <a:ext cx="192" cy="308"/>
              <a:chOff x="2064" y="2256"/>
              <a:chExt cx="240" cy="432"/>
            </a:xfrm>
          </p:grpSpPr>
          <p:sp>
            <p:nvSpPr>
              <p:cNvPr id="515112" name="Line 40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13" name="Line 41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5114" name="Line 42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5123" name="Line 51"/>
            <p:cNvSpPr>
              <a:spLocks noChangeShapeType="1"/>
            </p:cNvSpPr>
            <p:nvPr/>
          </p:nvSpPr>
          <p:spPr bwMode="auto">
            <a:xfrm>
              <a:off x="3312" y="139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24" name="Line 52"/>
            <p:cNvSpPr>
              <a:spLocks noChangeShapeType="1"/>
            </p:cNvSpPr>
            <p:nvPr/>
          </p:nvSpPr>
          <p:spPr bwMode="auto">
            <a:xfrm>
              <a:off x="3312" y="1769"/>
              <a:ext cx="0" cy="3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25" name="Line 53"/>
            <p:cNvSpPr>
              <a:spLocks noChangeShapeType="1"/>
            </p:cNvSpPr>
            <p:nvPr/>
          </p:nvSpPr>
          <p:spPr bwMode="auto">
            <a:xfrm>
              <a:off x="3312" y="139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27" name="Line 55"/>
            <p:cNvSpPr>
              <a:spLocks noChangeShapeType="1"/>
            </p:cNvSpPr>
            <p:nvPr/>
          </p:nvSpPr>
          <p:spPr bwMode="auto">
            <a:xfrm>
              <a:off x="3824" y="1769"/>
              <a:ext cx="0" cy="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28" name="Line 56"/>
            <p:cNvSpPr>
              <a:spLocks noChangeShapeType="1"/>
            </p:cNvSpPr>
            <p:nvPr/>
          </p:nvSpPr>
          <p:spPr bwMode="auto">
            <a:xfrm>
              <a:off x="3824" y="1392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36" name="Rectangle 64"/>
            <p:cNvSpPr>
              <a:spLocks noChangeArrowheads="1"/>
            </p:cNvSpPr>
            <p:nvPr/>
          </p:nvSpPr>
          <p:spPr bwMode="auto">
            <a:xfrm>
              <a:off x="3792" y="2592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37" name="Line 65"/>
            <p:cNvSpPr>
              <a:spLocks noChangeShapeType="1"/>
            </p:cNvSpPr>
            <p:nvPr/>
          </p:nvSpPr>
          <p:spPr bwMode="auto">
            <a:xfrm>
              <a:off x="3840" y="240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38" name="Line 66"/>
            <p:cNvSpPr>
              <a:spLocks noChangeShapeType="1"/>
            </p:cNvSpPr>
            <p:nvPr/>
          </p:nvSpPr>
          <p:spPr bwMode="auto">
            <a:xfrm flipH="1" flipV="1">
              <a:off x="3840" y="249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39" name="Line 67"/>
            <p:cNvSpPr>
              <a:spLocks noChangeShapeType="1"/>
            </p:cNvSpPr>
            <p:nvPr/>
          </p:nvSpPr>
          <p:spPr bwMode="auto">
            <a:xfrm>
              <a:off x="4464" y="21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0" name="Line 68"/>
            <p:cNvSpPr>
              <a:spLocks noChangeShapeType="1"/>
            </p:cNvSpPr>
            <p:nvPr/>
          </p:nvSpPr>
          <p:spPr bwMode="auto">
            <a:xfrm>
              <a:off x="4432" y="26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1" name="Line 69"/>
            <p:cNvSpPr>
              <a:spLocks noChangeShapeType="1"/>
            </p:cNvSpPr>
            <p:nvPr/>
          </p:nvSpPr>
          <p:spPr bwMode="auto">
            <a:xfrm flipH="1">
              <a:off x="4368" y="2880"/>
              <a:ext cx="1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2" name="Line 70"/>
            <p:cNvSpPr>
              <a:spLocks noChangeShapeType="1"/>
            </p:cNvSpPr>
            <p:nvPr/>
          </p:nvSpPr>
          <p:spPr bwMode="auto">
            <a:xfrm>
              <a:off x="3840" y="273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3" name="Line 71"/>
            <p:cNvSpPr>
              <a:spLocks noChangeShapeType="1"/>
            </p:cNvSpPr>
            <p:nvPr/>
          </p:nvSpPr>
          <p:spPr bwMode="auto">
            <a:xfrm flipV="1">
              <a:off x="3840" y="283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44" name="Rectangle 72"/>
            <p:cNvSpPr>
              <a:spLocks noChangeArrowheads="1"/>
            </p:cNvSpPr>
            <p:nvPr/>
          </p:nvSpPr>
          <p:spPr bwMode="auto">
            <a:xfrm>
              <a:off x="3792" y="1598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5145" name="Group 73"/>
            <p:cNvGrpSpPr>
              <a:grpSpLocks/>
            </p:cNvGrpSpPr>
            <p:nvPr/>
          </p:nvGrpSpPr>
          <p:grpSpPr bwMode="auto">
            <a:xfrm>
              <a:off x="3504" y="1499"/>
              <a:ext cx="353" cy="349"/>
              <a:chOff x="1680" y="1392"/>
              <a:chExt cx="530" cy="489"/>
            </a:xfrm>
          </p:grpSpPr>
          <p:sp>
            <p:nvSpPr>
              <p:cNvPr id="515146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515147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  <p:sp>
          <p:nvSpPr>
            <p:cNvPr id="515148" name="Text Box 76"/>
            <p:cNvSpPr txBox="1">
              <a:spLocks noChangeArrowheads="1"/>
            </p:cNvSpPr>
            <p:nvPr/>
          </p:nvSpPr>
          <p:spPr bwMode="auto">
            <a:xfrm>
              <a:off x="4080" y="1200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VCC</a:t>
              </a:r>
            </a:p>
          </p:txBody>
        </p:sp>
        <p:sp>
          <p:nvSpPr>
            <p:cNvPr id="515151" name="Rectangle 79"/>
            <p:cNvSpPr>
              <a:spLocks noChangeArrowheads="1"/>
            </p:cNvSpPr>
            <p:nvPr/>
          </p:nvSpPr>
          <p:spPr bwMode="auto">
            <a:xfrm>
              <a:off x="2976" y="1248"/>
              <a:ext cx="1728" cy="1728"/>
            </a:xfrm>
            <a:prstGeom prst="rect">
              <a:avLst/>
            </a:prstGeom>
            <a:noFill/>
            <a:ln w="6350">
              <a:solidFill>
                <a:srgbClr val="FF9933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15154" name="Line 82"/>
          <p:cNvSpPr>
            <a:spLocks noChangeShapeType="1"/>
          </p:cNvSpPr>
          <p:nvPr/>
        </p:nvSpPr>
        <p:spPr bwMode="auto">
          <a:xfrm>
            <a:off x="4405064" y="2743200"/>
            <a:ext cx="2667000" cy="228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5155" name="Line 83"/>
          <p:cNvSpPr>
            <a:spLocks noChangeShapeType="1"/>
          </p:cNvSpPr>
          <p:nvPr/>
        </p:nvSpPr>
        <p:spPr bwMode="auto">
          <a:xfrm flipV="1">
            <a:off x="4481264" y="2971800"/>
            <a:ext cx="3352800" cy="1219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5156" name="Line 84"/>
          <p:cNvSpPr>
            <a:spLocks noChangeShapeType="1"/>
          </p:cNvSpPr>
          <p:nvPr/>
        </p:nvSpPr>
        <p:spPr bwMode="auto">
          <a:xfrm flipV="1">
            <a:off x="5471864" y="3048000"/>
            <a:ext cx="2514600" cy="2057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15160" name="Group 88"/>
          <p:cNvGrpSpPr>
            <a:grpSpLocks/>
          </p:cNvGrpSpPr>
          <p:nvPr/>
        </p:nvGrpSpPr>
        <p:grpSpPr bwMode="auto">
          <a:xfrm>
            <a:off x="7453064" y="2514600"/>
            <a:ext cx="457200" cy="1981200"/>
            <a:chOff x="4512" y="1584"/>
            <a:chExt cx="288" cy="1248"/>
          </a:xfrm>
        </p:grpSpPr>
        <p:sp>
          <p:nvSpPr>
            <p:cNvPr id="515157" name="Line 85"/>
            <p:cNvSpPr>
              <a:spLocks noChangeShapeType="1"/>
            </p:cNvSpPr>
            <p:nvPr/>
          </p:nvSpPr>
          <p:spPr bwMode="auto">
            <a:xfrm>
              <a:off x="4800" y="1584"/>
              <a:ext cx="0" cy="6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58" name="Line 86"/>
            <p:cNvSpPr>
              <a:spLocks noChangeShapeType="1"/>
            </p:cNvSpPr>
            <p:nvPr/>
          </p:nvSpPr>
          <p:spPr bwMode="auto">
            <a:xfrm flipH="1">
              <a:off x="4512" y="2256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5159" name="Line 87"/>
            <p:cNvSpPr>
              <a:spLocks noChangeShapeType="1"/>
            </p:cNvSpPr>
            <p:nvPr/>
          </p:nvSpPr>
          <p:spPr bwMode="auto">
            <a:xfrm>
              <a:off x="4512" y="2256"/>
              <a:ext cx="0" cy="57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2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151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5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5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5151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51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51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76" grpId="0" animBg="1" autoUpdateAnimBg="0"/>
      <p:bldP spid="515077" grpId="0" animBg="1" autoUpdateAnimBg="0"/>
      <p:bldP spid="515078" grpId="0" animBg="1" autoUpdateAnimBg="0"/>
      <p:bldP spid="515154" grpId="0" animBg="1"/>
      <p:bldP spid="515155" grpId="0" animBg="1"/>
      <p:bldP spid="51515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6539"/>
            <a:ext cx="8229600" cy="11430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62</a:t>
            </a:r>
            <a:r>
              <a:rPr lang="zh-CN" altLang="en-US"/>
              <a:t>）</a:t>
            </a:r>
          </a:p>
        </p:txBody>
      </p:sp>
      <p:sp>
        <p:nvSpPr>
          <p:cNvPr id="1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475" y="6165304"/>
            <a:ext cx="533400" cy="509141"/>
          </a:xfrm>
        </p:spPr>
        <p:txBody>
          <a:bodyPr/>
          <a:lstStyle/>
          <a:p>
            <a:fld id="{35185857-0D94-4ADD-AE4E-9E3A7946EB1F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105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6257" name="Rectangle 161"/>
          <p:cNvSpPr>
            <a:spLocks noGrp="1" noChangeArrowheads="1"/>
          </p:cNvSpPr>
          <p:nvPr>
            <p:ph sz="quarter" idx="1"/>
          </p:nvPr>
        </p:nvSpPr>
        <p:spPr>
          <a:xfrm>
            <a:off x="609600" y="1539701"/>
            <a:ext cx="8153400" cy="609600"/>
          </a:xfrm>
          <a:noFill/>
          <a:ln/>
        </p:spPr>
        <p:txBody>
          <a:bodyPr/>
          <a:lstStyle/>
          <a:p>
            <a:r>
              <a:rPr lang="zh-CN" altLang="en-US" sz="2800"/>
              <a:t>集电极开路输出门电路线与在一起时情况分析</a:t>
            </a:r>
          </a:p>
        </p:txBody>
      </p:sp>
      <p:grpSp>
        <p:nvGrpSpPr>
          <p:cNvPr id="516100" name="Group 4"/>
          <p:cNvGrpSpPr>
            <a:grpSpLocks/>
          </p:cNvGrpSpPr>
          <p:nvPr/>
        </p:nvGrpSpPr>
        <p:grpSpPr bwMode="auto">
          <a:xfrm>
            <a:off x="2860675" y="2763664"/>
            <a:ext cx="1371600" cy="1290637"/>
            <a:chOff x="4464" y="1347"/>
            <a:chExt cx="864" cy="813"/>
          </a:xfrm>
        </p:grpSpPr>
        <p:sp>
          <p:nvSpPr>
            <p:cNvPr id="516101" name="Text Box 5"/>
            <p:cNvSpPr txBox="1">
              <a:spLocks noChangeArrowheads="1"/>
            </p:cNvSpPr>
            <p:nvPr/>
          </p:nvSpPr>
          <p:spPr bwMode="auto">
            <a:xfrm>
              <a:off x="4960" y="1642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R</a:t>
              </a:r>
              <a:r>
                <a:rPr lang="en-US" altLang="zh-CN" sz="2400" baseline="-25000">
                  <a:latin typeface="+mn-ea"/>
                  <a:ea typeface="+mn-ea"/>
                </a:rPr>
                <a:t>L</a:t>
              </a:r>
            </a:p>
          </p:txBody>
        </p:sp>
        <p:sp>
          <p:nvSpPr>
            <p:cNvPr id="516102" name="Text Box 6"/>
            <p:cNvSpPr txBox="1">
              <a:spLocks noChangeArrowheads="1"/>
            </p:cNvSpPr>
            <p:nvPr/>
          </p:nvSpPr>
          <p:spPr bwMode="auto">
            <a:xfrm>
              <a:off x="4896" y="1855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1.5K</a:t>
              </a:r>
            </a:p>
          </p:txBody>
        </p:sp>
        <p:sp>
          <p:nvSpPr>
            <p:cNvPr id="516103" name="Rectangle 7"/>
            <p:cNvSpPr>
              <a:spLocks noChangeArrowheads="1"/>
            </p:cNvSpPr>
            <p:nvPr/>
          </p:nvSpPr>
          <p:spPr bwMode="auto">
            <a:xfrm>
              <a:off x="4864" y="1749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104" name="Line 8"/>
            <p:cNvSpPr>
              <a:spLocks noChangeShapeType="1"/>
            </p:cNvSpPr>
            <p:nvPr/>
          </p:nvSpPr>
          <p:spPr bwMode="auto">
            <a:xfrm>
              <a:off x="4896" y="1543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105" name="Line 9"/>
            <p:cNvSpPr>
              <a:spLocks noChangeShapeType="1"/>
            </p:cNvSpPr>
            <p:nvPr/>
          </p:nvSpPr>
          <p:spPr bwMode="auto">
            <a:xfrm>
              <a:off x="4896" y="192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106" name="Text Box 10"/>
            <p:cNvSpPr txBox="1">
              <a:spLocks noChangeArrowheads="1"/>
            </p:cNvSpPr>
            <p:nvPr/>
          </p:nvSpPr>
          <p:spPr bwMode="auto">
            <a:xfrm>
              <a:off x="4656" y="1347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VCC</a:t>
              </a:r>
            </a:p>
          </p:txBody>
        </p:sp>
        <p:sp>
          <p:nvSpPr>
            <p:cNvPr id="516107" name="Line 11"/>
            <p:cNvSpPr>
              <a:spLocks noChangeShapeType="1"/>
            </p:cNvSpPr>
            <p:nvPr/>
          </p:nvSpPr>
          <p:spPr bwMode="auto">
            <a:xfrm>
              <a:off x="4464" y="216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16154" name="Group 58"/>
          <p:cNvGrpSpPr>
            <a:grpSpLocks/>
          </p:cNvGrpSpPr>
          <p:nvPr/>
        </p:nvGrpSpPr>
        <p:grpSpPr bwMode="auto">
          <a:xfrm>
            <a:off x="2936875" y="3139901"/>
            <a:ext cx="457200" cy="1981200"/>
            <a:chOff x="4512" y="1584"/>
            <a:chExt cx="288" cy="1248"/>
          </a:xfrm>
        </p:grpSpPr>
        <p:sp>
          <p:nvSpPr>
            <p:cNvPr id="516155" name="Line 59"/>
            <p:cNvSpPr>
              <a:spLocks noChangeShapeType="1"/>
            </p:cNvSpPr>
            <p:nvPr/>
          </p:nvSpPr>
          <p:spPr bwMode="auto">
            <a:xfrm>
              <a:off x="4800" y="1584"/>
              <a:ext cx="0" cy="67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156" name="Line 60"/>
            <p:cNvSpPr>
              <a:spLocks noChangeShapeType="1"/>
            </p:cNvSpPr>
            <p:nvPr/>
          </p:nvSpPr>
          <p:spPr bwMode="auto">
            <a:xfrm flipH="1">
              <a:off x="4512" y="2256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157" name="Line 61"/>
            <p:cNvSpPr>
              <a:spLocks noChangeShapeType="1"/>
            </p:cNvSpPr>
            <p:nvPr/>
          </p:nvSpPr>
          <p:spPr bwMode="auto">
            <a:xfrm>
              <a:off x="4512" y="2256"/>
              <a:ext cx="0" cy="57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16228" name="Group 132"/>
          <p:cNvGrpSpPr>
            <a:grpSpLocks/>
          </p:cNvGrpSpPr>
          <p:nvPr/>
        </p:nvGrpSpPr>
        <p:grpSpPr bwMode="auto">
          <a:xfrm>
            <a:off x="422275" y="2530301"/>
            <a:ext cx="2830513" cy="2819400"/>
            <a:chOff x="1632" y="1536"/>
            <a:chExt cx="1783" cy="1776"/>
          </a:xfrm>
        </p:grpSpPr>
        <p:grpSp>
          <p:nvGrpSpPr>
            <p:cNvPr id="516108" name="Group 12"/>
            <p:cNvGrpSpPr>
              <a:grpSpLocks/>
            </p:cNvGrpSpPr>
            <p:nvPr/>
          </p:nvGrpSpPr>
          <p:grpSpPr bwMode="auto">
            <a:xfrm>
              <a:off x="1632" y="1536"/>
              <a:ext cx="1776" cy="1776"/>
              <a:chOff x="2928" y="1200"/>
              <a:chExt cx="1776" cy="1776"/>
            </a:xfrm>
          </p:grpSpPr>
          <p:grpSp>
            <p:nvGrpSpPr>
              <p:cNvPr id="516109" name="Group 13"/>
              <p:cNvGrpSpPr>
                <a:grpSpLocks/>
              </p:cNvGrpSpPr>
              <p:nvPr/>
            </p:nvGrpSpPr>
            <p:grpSpPr bwMode="auto">
              <a:xfrm>
                <a:off x="2960" y="1499"/>
                <a:ext cx="352" cy="349"/>
                <a:chOff x="1008" y="1392"/>
                <a:chExt cx="528" cy="489"/>
              </a:xfrm>
            </p:grpSpPr>
            <p:sp>
              <p:nvSpPr>
                <p:cNvPr id="516110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055" y="1392"/>
                  <a:ext cx="435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R1</a:t>
                  </a:r>
                </a:p>
              </p:txBody>
            </p:sp>
            <p:sp>
              <p:nvSpPr>
                <p:cNvPr id="51611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008" y="1584"/>
                  <a:ext cx="528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3K</a:t>
                  </a:r>
                </a:p>
              </p:txBody>
            </p:sp>
          </p:grpSp>
          <p:sp>
            <p:nvSpPr>
              <p:cNvPr id="516112" name="Text Box 16"/>
              <p:cNvSpPr txBox="1">
                <a:spLocks noChangeArrowheads="1"/>
              </p:cNvSpPr>
              <p:nvPr/>
            </p:nvSpPr>
            <p:spPr bwMode="auto">
              <a:xfrm>
                <a:off x="2928" y="1979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T1</a:t>
                </a:r>
              </a:p>
            </p:txBody>
          </p:sp>
          <p:sp>
            <p:nvSpPr>
              <p:cNvPr id="516113" name="Text Box 17"/>
              <p:cNvSpPr txBox="1">
                <a:spLocks noChangeArrowheads="1"/>
              </p:cNvSpPr>
              <p:nvPr/>
            </p:nvSpPr>
            <p:spPr bwMode="auto">
              <a:xfrm>
                <a:off x="3408" y="2253"/>
                <a:ext cx="2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T2</a:t>
                </a:r>
              </a:p>
            </p:txBody>
          </p:sp>
          <p:grpSp>
            <p:nvGrpSpPr>
              <p:cNvPr id="516114" name="Group 18"/>
              <p:cNvGrpSpPr>
                <a:grpSpLocks/>
              </p:cNvGrpSpPr>
              <p:nvPr/>
            </p:nvGrpSpPr>
            <p:grpSpPr bwMode="auto">
              <a:xfrm>
                <a:off x="3504" y="2496"/>
                <a:ext cx="353" cy="351"/>
                <a:chOff x="1824" y="3215"/>
                <a:chExt cx="530" cy="492"/>
              </a:xfrm>
            </p:grpSpPr>
            <p:sp>
              <p:nvSpPr>
                <p:cNvPr id="51611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919" y="3215"/>
                  <a:ext cx="430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R3</a:t>
                  </a:r>
                </a:p>
              </p:txBody>
            </p:sp>
            <p:sp>
              <p:nvSpPr>
                <p:cNvPr id="51611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824" y="3410"/>
                  <a:ext cx="530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360</a:t>
                  </a:r>
                </a:p>
              </p:txBody>
            </p:sp>
          </p:grpSp>
          <p:sp>
            <p:nvSpPr>
              <p:cNvPr id="516117" name="Rectangle 21"/>
              <p:cNvSpPr>
                <a:spLocks noChangeArrowheads="1"/>
              </p:cNvSpPr>
              <p:nvPr/>
            </p:nvSpPr>
            <p:spPr bwMode="auto">
              <a:xfrm>
                <a:off x="3280" y="1598"/>
                <a:ext cx="64" cy="1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16118" name="Group 22"/>
              <p:cNvGrpSpPr>
                <a:grpSpLocks/>
              </p:cNvGrpSpPr>
              <p:nvPr/>
            </p:nvGrpSpPr>
            <p:grpSpPr bwMode="auto">
              <a:xfrm>
                <a:off x="2992" y="2078"/>
                <a:ext cx="448" cy="342"/>
                <a:chOff x="1056" y="2208"/>
                <a:chExt cx="672" cy="480"/>
              </a:xfrm>
            </p:grpSpPr>
            <p:sp>
              <p:nvSpPr>
                <p:cNvPr id="516119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1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3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4" name="Line 28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16125" name="Line 29"/>
              <p:cNvSpPr>
                <a:spLocks noChangeShapeType="1"/>
              </p:cNvSpPr>
              <p:nvPr/>
            </p:nvSpPr>
            <p:spPr bwMode="auto">
              <a:xfrm>
                <a:off x="3440" y="2288"/>
                <a:ext cx="2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16126" name="Group 30"/>
              <p:cNvGrpSpPr>
                <a:grpSpLocks/>
              </p:cNvGrpSpPr>
              <p:nvPr/>
            </p:nvGrpSpPr>
            <p:grpSpPr bwMode="auto">
              <a:xfrm>
                <a:off x="3664" y="2112"/>
                <a:ext cx="160" cy="308"/>
                <a:chOff x="2064" y="2256"/>
                <a:chExt cx="240" cy="432"/>
              </a:xfrm>
            </p:grpSpPr>
            <p:sp>
              <p:nvSpPr>
                <p:cNvPr id="516127" name="Line 31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8" name="Line 32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2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16130" name="Group 34"/>
              <p:cNvGrpSpPr>
                <a:grpSpLocks/>
              </p:cNvGrpSpPr>
              <p:nvPr/>
            </p:nvGrpSpPr>
            <p:grpSpPr bwMode="auto">
              <a:xfrm>
                <a:off x="4272" y="2332"/>
                <a:ext cx="192" cy="308"/>
                <a:chOff x="2064" y="2256"/>
                <a:chExt cx="240" cy="432"/>
              </a:xfrm>
            </p:grpSpPr>
            <p:sp>
              <p:nvSpPr>
                <p:cNvPr id="516131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32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6133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16134" name="Line 38"/>
              <p:cNvSpPr>
                <a:spLocks noChangeShapeType="1"/>
              </p:cNvSpPr>
              <p:nvPr/>
            </p:nvSpPr>
            <p:spPr bwMode="auto">
              <a:xfrm>
                <a:off x="3312" y="1392"/>
                <a:ext cx="10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35" name="Line 39"/>
              <p:cNvSpPr>
                <a:spLocks noChangeShapeType="1"/>
              </p:cNvSpPr>
              <p:nvPr/>
            </p:nvSpPr>
            <p:spPr bwMode="auto">
              <a:xfrm>
                <a:off x="3312" y="1769"/>
                <a:ext cx="0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36" name="Line 40"/>
              <p:cNvSpPr>
                <a:spLocks noChangeShapeType="1"/>
              </p:cNvSpPr>
              <p:nvPr/>
            </p:nvSpPr>
            <p:spPr bwMode="auto">
              <a:xfrm>
                <a:off x="3312" y="1392"/>
                <a:ext cx="0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37" name="Line 41"/>
              <p:cNvSpPr>
                <a:spLocks noChangeShapeType="1"/>
              </p:cNvSpPr>
              <p:nvPr/>
            </p:nvSpPr>
            <p:spPr bwMode="auto">
              <a:xfrm>
                <a:off x="3824" y="1769"/>
                <a:ext cx="0" cy="3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38" name="Line 42"/>
              <p:cNvSpPr>
                <a:spLocks noChangeShapeType="1"/>
              </p:cNvSpPr>
              <p:nvPr/>
            </p:nvSpPr>
            <p:spPr bwMode="auto">
              <a:xfrm>
                <a:off x="3824" y="1392"/>
                <a:ext cx="0" cy="2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39" name="Rectangle 43"/>
              <p:cNvSpPr>
                <a:spLocks noChangeArrowheads="1"/>
              </p:cNvSpPr>
              <p:nvPr/>
            </p:nvSpPr>
            <p:spPr bwMode="auto">
              <a:xfrm>
                <a:off x="3792" y="2592"/>
                <a:ext cx="64" cy="1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0" name="Line 44"/>
              <p:cNvSpPr>
                <a:spLocks noChangeShapeType="1"/>
              </p:cNvSpPr>
              <p:nvPr/>
            </p:nvSpPr>
            <p:spPr bwMode="auto">
              <a:xfrm>
                <a:off x="3840" y="240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1" name="Line 45"/>
              <p:cNvSpPr>
                <a:spLocks noChangeShapeType="1"/>
              </p:cNvSpPr>
              <p:nvPr/>
            </p:nvSpPr>
            <p:spPr bwMode="auto">
              <a:xfrm flipH="1" flipV="1">
                <a:off x="3840" y="249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2" name="Line 46"/>
              <p:cNvSpPr>
                <a:spLocks noChangeShapeType="1"/>
              </p:cNvSpPr>
              <p:nvPr/>
            </p:nvSpPr>
            <p:spPr bwMode="auto">
              <a:xfrm>
                <a:off x="4464" y="216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3" name="Line 47"/>
              <p:cNvSpPr>
                <a:spLocks noChangeShapeType="1"/>
              </p:cNvSpPr>
              <p:nvPr/>
            </p:nvSpPr>
            <p:spPr bwMode="auto">
              <a:xfrm>
                <a:off x="4432" y="2640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4" name="Line 48"/>
              <p:cNvSpPr>
                <a:spLocks noChangeShapeType="1"/>
              </p:cNvSpPr>
              <p:nvPr/>
            </p:nvSpPr>
            <p:spPr bwMode="auto">
              <a:xfrm flipH="1">
                <a:off x="4368" y="2880"/>
                <a:ext cx="1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5" name="Line 49"/>
              <p:cNvSpPr>
                <a:spLocks noChangeShapeType="1"/>
              </p:cNvSpPr>
              <p:nvPr/>
            </p:nvSpPr>
            <p:spPr bwMode="auto">
              <a:xfrm>
                <a:off x="3840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6" name="Line 50"/>
              <p:cNvSpPr>
                <a:spLocks noChangeShapeType="1"/>
              </p:cNvSpPr>
              <p:nvPr/>
            </p:nvSpPr>
            <p:spPr bwMode="auto">
              <a:xfrm flipV="1">
                <a:off x="3840" y="283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47" name="Rectangle 51"/>
              <p:cNvSpPr>
                <a:spLocks noChangeArrowheads="1"/>
              </p:cNvSpPr>
              <p:nvPr/>
            </p:nvSpPr>
            <p:spPr bwMode="auto">
              <a:xfrm>
                <a:off x="3792" y="1598"/>
                <a:ext cx="64" cy="17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16148" name="Group 52"/>
              <p:cNvGrpSpPr>
                <a:grpSpLocks/>
              </p:cNvGrpSpPr>
              <p:nvPr/>
            </p:nvGrpSpPr>
            <p:grpSpPr bwMode="auto">
              <a:xfrm>
                <a:off x="3504" y="1499"/>
                <a:ext cx="353" cy="349"/>
                <a:chOff x="1680" y="1392"/>
                <a:chExt cx="530" cy="489"/>
              </a:xfrm>
            </p:grpSpPr>
            <p:sp>
              <p:nvSpPr>
                <p:cNvPr id="516149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1775" y="1392"/>
                  <a:ext cx="430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R2</a:t>
                  </a:r>
                </a:p>
              </p:txBody>
            </p:sp>
            <p:sp>
              <p:nvSpPr>
                <p:cNvPr id="516150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1680" y="1584"/>
                  <a:ext cx="530" cy="2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1600">
                      <a:latin typeface="+mn-ea"/>
                      <a:ea typeface="+mn-ea"/>
                    </a:rPr>
                    <a:t>500</a:t>
                  </a:r>
                </a:p>
              </p:txBody>
            </p:sp>
          </p:grpSp>
          <p:sp>
            <p:nvSpPr>
              <p:cNvPr id="516151" name="Text Box 55"/>
              <p:cNvSpPr txBox="1">
                <a:spLocks noChangeArrowheads="1"/>
              </p:cNvSpPr>
              <p:nvPr/>
            </p:nvSpPr>
            <p:spPr bwMode="auto">
              <a:xfrm>
                <a:off x="4080" y="1200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VCC</a:t>
                </a:r>
              </a:p>
            </p:txBody>
          </p:sp>
          <p:sp>
            <p:nvSpPr>
              <p:cNvPr id="516152" name="Rectangle 56"/>
              <p:cNvSpPr>
                <a:spLocks noChangeArrowheads="1"/>
              </p:cNvSpPr>
              <p:nvPr/>
            </p:nvSpPr>
            <p:spPr bwMode="auto">
              <a:xfrm>
                <a:off x="2976" y="1248"/>
                <a:ext cx="1728" cy="1728"/>
              </a:xfrm>
              <a:prstGeom prst="rect">
                <a:avLst/>
              </a:prstGeom>
              <a:noFill/>
              <a:ln w="6350">
                <a:solidFill>
                  <a:srgbClr val="FF9933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6159" name="Text Box 63"/>
            <p:cNvSpPr txBox="1">
              <a:spLocks noChangeArrowheads="1"/>
            </p:cNvSpPr>
            <p:nvPr/>
          </p:nvSpPr>
          <p:spPr bwMode="auto">
            <a:xfrm>
              <a:off x="2832" y="2976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516175" name="Rectangle 79"/>
            <p:cNvSpPr>
              <a:spLocks noChangeArrowheads="1"/>
            </p:cNvSpPr>
            <p:nvPr/>
          </p:nvSpPr>
          <p:spPr bwMode="auto">
            <a:xfrm>
              <a:off x="3168" y="2160"/>
              <a:ext cx="2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200" b="1"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516160" name="Line 64"/>
          <p:cNvSpPr>
            <a:spLocks noChangeShapeType="1"/>
          </p:cNvSpPr>
          <p:nvPr/>
        </p:nvSpPr>
        <p:spPr bwMode="auto">
          <a:xfrm>
            <a:off x="3679825" y="4054301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16281" name="Group 185"/>
          <p:cNvGrpSpPr>
            <a:grpSpLocks/>
          </p:cNvGrpSpPr>
          <p:nvPr/>
        </p:nvGrpSpPr>
        <p:grpSpPr bwMode="auto">
          <a:xfrm>
            <a:off x="4003675" y="2606501"/>
            <a:ext cx="1635125" cy="2743200"/>
            <a:chOff x="2352" y="1248"/>
            <a:chExt cx="1030" cy="1728"/>
          </a:xfrm>
        </p:grpSpPr>
        <p:grpSp>
          <p:nvGrpSpPr>
            <p:cNvPr id="516224" name="Group 128"/>
            <p:cNvGrpSpPr>
              <a:grpSpLocks/>
            </p:cNvGrpSpPr>
            <p:nvPr/>
          </p:nvGrpSpPr>
          <p:grpSpPr bwMode="auto">
            <a:xfrm>
              <a:off x="2388" y="1872"/>
              <a:ext cx="994" cy="1066"/>
              <a:chOff x="3924" y="2208"/>
              <a:chExt cx="994" cy="1066"/>
            </a:xfrm>
          </p:grpSpPr>
          <p:sp>
            <p:nvSpPr>
              <p:cNvPr id="516168" name="Text Box 72"/>
              <p:cNvSpPr txBox="1">
                <a:spLocks noChangeArrowheads="1"/>
              </p:cNvSpPr>
              <p:nvPr/>
            </p:nvSpPr>
            <p:spPr bwMode="auto">
              <a:xfrm>
                <a:off x="4464" y="2592"/>
                <a:ext cx="45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T5</a:t>
                </a:r>
              </a:p>
            </p:txBody>
          </p:sp>
          <p:sp>
            <p:nvSpPr>
              <p:cNvPr id="516161" name="Line 65"/>
              <p:cNvSpPr>
                <a:spLocks noChangeShapeType="1"/>
              </p:cNvSpPr>
              <p:nvPr/>
            </p:nvSpPr>
            <p:spPr bwMode="auto">
              <a:xfrm flipH="1">
                <a:off x="4356" y="2592"/>
                <a:ext cx="0" cy="29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62" name="Line 66"/>
              <p:cNvSpPr>
                <a:spLocks noChangeShapeType="1"/>
              </p:cNvSpPr>
              <p:nvPr/>
            </p:nvSpPr>
            <p:spPr bwMode="auto">
              <a:xfrm flipH="1">
                <a:off x="4164" y="2784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63" name="Line 67"/>
              <p:cNvSpPr>
                <a:spLocks noChangeShapeType="1"/>
              </p:cNvSpPr>
              <p:nvPr/>
            </p:nvSpPr>
            <p:spPr bwMode="auto">
              <a:xfrm>
                <a:off x="4164" y="2592"/>
                <a:ext cx="19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64" name="Line 68"/>
              <p:cNvSpPr>
                <a:spLocks noChangeShapeType="1"/>
              </p:cNvSpPr>
              <p:nvPr/>
            </p:nvSpPr>
            <p:spPr bwMode="auto">
              <a:xfrm flipH="1">
                <a:off x="4356" y="2736"/>
                <a:ext cx="2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65" name="Line 69"/>
              <p:cNvSpPr>
                <a:spLocks noChangeShapeType="1"/>
              </p:cNvSpPr>
              <p:nvPr/>
            </p:nvSpPr>
            <p:spPr bwMode="auto">
              <a:xfrm>
                <a:off x="4164" y="2352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67" name="Line 71"/>
              <p:cNvSpPr>
                <a:spLocks noChangeShapeType="1"/>
              </p:cNvSpPr>
              <p:nvPr/>
            </p:nvSpPr>
            <p:spPr bwMode="auto">
              <a:xfrm>
                <a:off x="4164" y="2928"/>
                <a:ext cx="0" cy="3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74" name="Line 78"/>
              <p:cNvSpPr>
                <a:spLocks noChangeShapeType="1"/>
              </p:cNvSpPr>
              <p:nvPr/>
            </p:nvSpPr>
            <p:spPr bwMode="auto">
              <a:xfrm flipH="1">
                <a:off x="4068" y="326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176" name="Rectangle 80"/>
              <p:cNvSpPr>
                <a:spLocks noChangeArrowheads="1"/>
              </p:cNvSpPr>
              <p:nvPr/>
            </p:nvSpPr>
            <p:spPr bwMode="auto">
              <a:xfrm>
                <a:off x="3924" y="2208"/>
                <a:ext cx="247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3200" b="1">
                    <a:latin typeface="+mn-ea"/>
                    <a:ea typeface="+mn-ea"/>
                  </a:rPr>
                  <a:t>1</a:t>
                </a:r>
              </a:p>
            </p:txBody>
          </p:sp>
        </p:grpSp>
        <p:sp>
          <p:nvSpPr>
            <p:cNvPr id="516222" name="Rectangle 126"/>
            <p:cNvSpPr>
              <a:spLocks noChangeArrowheads="1"/>
            </p:cNvSpPr>
            <p:nvPr/>
          </p:nvSpPr>
          <p:spPr bwMode="auto">
            <a:xfrm>
              <a:off x="2352" y="1248"/>
              <a:ext cx="960" cy="1728"/>
            </a:xfrm>
            <a:prstGeom prst="rect">
              <a:avLst/>
            </a:prstGeom>
            <a:noFill/>
            <a:ln w="6350">
              <a:solidFill>
                <a:srgbClr val="FF9933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16227" name="Group 131"/>
            <p:cNvGrpSpPr>
              <a:grpSpLocks/>
            </p:cNvGrpSpPr>
            <p:nvPr/>
          </p:nvGrpSpPr>
          <p:grpSpPr bwMode="auto">
            <a:xfrm>
              <a:off x="2592" y="2160"/>
              <a:ext cx="480" cy="432"/>
              <a:chOff x="4128" y="2496"/>
              <a:chExt cx="432" cy="384"/>
            </a:xfrm>
          </p:grpSpPr>
          <p:sp>
            <p:nvSpPr>
              <p:cNvPr id="516225" name="Line 129"/>
              <p:cNvSpPr>
                <a:spLocks noChangeShapeType="1"/>
              </p:cNvSpPr>
              <p:nvPr/>
            </p:nvSpPr>
            <p:spPr bwMode="auto">
              <a:xfrm flipH="1">
                <a:off x="4128" y="2496"/>
                <a:ext cx="432" cy="38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26" name="Line 130"/>
              <p:cNvSpPr>
                <a:spLocks noChangeShapeType="1"/>
              </p:cNvSpPr>
              <p:nvPr/>
            </p:nvSpPr>
            <p:spPr bwMode="auto">
              <a:xfrm>
                <a:off x="4176" y="2496"/>
                <a:ext cx="336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516258" name="Group 162"/>
          <p:cNvGrpSpPr>
            <a:grpSpLocks/>
          </p:cNvGrpSpPr>
          <p:nvPr/>
        </p:nvGrpSpPr>
        <p:grpSpPr bwMode="auto">
          <a:xfrm>
            <a:off x="6019800" y="2741439"/>
            <a:ext cx="2665413" cy="2151062"/>
            <a:chOff x="1152" y="1813"/>
            <a:chExt cx="1679" cy="1355"/>
          </a:xfrm>
        </p:grpSpPr>
        <p:grpSp>
          <p:nvGrpSpPr>
            <p:cNvPr id="516259" name="Group 163"/>
            <p:cNvGrpSpPr>
              <a:grpSpLocks/>
            </p:cNvGrpSpPr>
            <p:nvPr/>
          </p:nvGrpSpPr>
          <p:grpSpPr bwMode="auto">
            <a:xfrm>
              <a:off x="2377" y="2184"/>
              <a:ext cx="317" cy="363"/>
              <a:chOff x="1020" y="1706"/>
              <a:chExt cx="317" cy="363"/>
            </a:xfrm>
          </p:grpSpPr>
          <p:sp>
            <p:nvSpPr>
              <p:cNvPr id="516260" name="Rectangle 16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61" name="Oval 16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6262" name="Line 166"/>
            <p:cNvSpPr>
              <a:spLocks noChangeShapeType="1"/>
            </p:cNvSpPr>
            <p:nvPr/>
          </p:nvSpPr>
          <p:spPr bwMode="auto">
            <a:xfrm>
              <a:off x="1728" y="22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63" name="Line 167"/>
            <p:cNvSpPr>
              <a:spLocks noChangeShapeType="1"/>
            </p:cNvSpPr>
            <p:nvPr/>
          </p:nvSpPr>
          <p:spPr bwMode="auto">
            <a:xfrm flipH="1" flipV="1">
              <a:off x="2014" y="2275"/>
              <a:ext cx="2" cy="6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64" name="Line 168"/>
            <p:cNvSpPr>
              <a:spLocks noChangeShapeType="1"/>
            </p:cNvSpPr>
            <p:nvPr/>
          </p:nvSpPr>
          <p:spPr bwMode="auto">
            <a:xfrm>
              <a:off x="2695" y="236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65" name="Text Box 169"/>
            <p:cNvSpPr txBox="1">
              <a:spLocks noChangeArrowheads="1"/>
            </p:cNvSpPr>
            <p:nvPr/>
          </p:nvSpPr>
          <p:spPr bwMode="auto">
            <a:xfrm>
              <a:off x="1319" y="1813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516266" name="Text Box 170"/>
            <p:cNvSpPr txBox="1">
              <a:spLocks noChangeArrowheads="1"/>
            </p:cNvSpPr>
            <p:nvPr/>
          </p:nvSpPr>
          <p:spPr bwMode="auto">
            <a:xfrm>
              <a:off x="1319" y="2581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2</a:t>
              </a:r>
            </a:p>
          </p:txBody>
        </p:sp>
        <p:grpSp>
          <p:nvGrpSpPr>
            <p:cNvPr id="516267" name="Group 171"/>
            <p:cNvGrpSpPr>
              <a:grpSpLocks/>
            </p:cNvGrpSpPr>
            <p:nvPr/>
          </p:nvGrpSpPr>
          <p:grpSpPr bwMode="auto">
            <a:xfrm>
              <a:off x="1152" y="2112"/>
              <a:ext cx="570" cy="363"/>
              <a:chOff x="1152" y="2112"/>
              <a:chExt cx="570" cy="363"/>
            </a:xfrm>
          </p:grpSpPr>
          <p:sp>
            <p:nvSpPr>
              <p:cNvPr id="516268" name="Rectangle 172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69" name="Oval 173"/>
              <p:cNvSpPr>
                <a:spLocks noChangeArrowheads="1"/>
              </p:cNvSpPr>
              <p:nvPr/>
            </p:nvSpPr>
            <p:spPr bwMode="auto">
              <a:xfrm>
                <a:off x="1632" y="2208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0" name="Line 174"/>
              <p:cNvSpPr>
                <a:spLocks noChangeShapeType="1"/>
              </p:cNvSpPr>
              <p:nvPr/>
            </p:nvSpPr>
            <p:spPr bwMode="auto">
              <a:xfrm flipH="1">
                <a:off x="1152" y="2208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1" name="Line 175"/>
              <p:cNvSpPr>
                <a:spLocks noChangeShapeType="1"/>
              </p:cNvSpPr>
              <p:nvPr/>
            </p:nvSpPr>
            <p:spPr bwMode="auto">
              <a:xfrm flipH="1">
                <a:off x="1152" y="2352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2" name="Line 176"/>
              <p:cNvSpPr>
                <a:spLocks noChangeShapeType="1"/>
              </p:cNvSpPr>
              <p:nvPr/>
            </p:nvSpPr>
            <p:spPr bwMode="auto">
              <a:xfrm>
                <a:off x="1488" y="2112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16273" name="Group 177"/>
            <p:cNvGrpSpPr>
              <a:grpSpLocks/>
            </p:cNvGrpSpPr>
            <p:nvPr/>
          </p:nvGrpSpPr>
          <p:grpSpPr bwMode="auto">
            <a:xfrm>
              <a:off x="1152" y="2805"/>
              <a:ext cx="570" cy="363"/>
              <a:chOff x="1152" y="2112"/>
              <a:chExt cx="570" cy="363"/>
            </a:xfrm>
          </p:grpSpPr>
          <p:sp>
            <p:nvSpPr>
              <p:cNvPr id="516274" name="Rectangle 178"/>
              <p:cNvSpPr>
                <a:spLocks noChangeArrowheads="1"/>
              </p:cNvSpPr>
              <p:nvPr/>
            </p:nvSpPr>
            <p:spPr bwMode="auto">
              <a:xfrm>
                <a:off x="1392" y="2112"/>
                <a:ext cx="240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5" name="Oval 179"/>
              <p:cNvSpPr>
                <a:spLocks noChangeArrowheads="1"/>
              </p:cNvSpPr>
              <p:nvPr/>
            </p:nvSpPr>
            <p:spPr bwMode="auto">
              <a:xfrm>
                <a:off x="1632" y="2208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6" name="Line 180"/>
              <p:cNvSpPr>
                <a:spLocks noChangeShapeType="1"/>
              </p:cNvSpPr>
              <p:nvPr/>
            </p:nvSpPr>
            <p:spPr bwMode="auto">
              <a:xfrm flipH="1">
                <a:off x="1152" y="2208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7" name="Line 181"/>
              <p:cNvSpPr>
                <a:spLocks noChangeShapeType="1"/>
              </p:cNvSpPr>
              <p:nvPr/>
            </p:nvSpPr>
            <p:spPr bwMode="auto">
              <a:xfrm flipH="1">
                <a:off x="1152" y="2352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6278" name="Line 182"/>
              <p:cNvSpPr>
                <a:spLocks noChangeShapeType="1"/>
              </p:cNvSpPr>
              <p:nvPr/>
            </p:nvSpPr>
            <p:spPr bwMode="auto">
              <a:xfrm>
                <a:off x="1488" y="2112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16279" name="Line 183"/>
            <p:cNvSpPr>
              <a:spLocks noChangeShapeType="1"/>
            </p:cNvSpPr>
            <p:nvPr/>
          </p:nvSpPr>
          <p:spPr bwMode="auto">
            <a:xfrm>
              <a:off x="1728" y="292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80" name="Line 184"/>
            <p:cNvSpPr>
              <a:spLocks noChangeShapeType="1"/>
            </p:cNvSpPr>
            <p:nvPr/>
          </p:nvSpPr>
          <p:spPr bwMode="auto">
            <a:xfrm flipH="1">
              <a:off x="2208" y="24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16290" name="Group 194"/>
          <p:cNvGrpSpPr>
            <a:grpSpLocks/>
          </p:cNvGrpSpPr>
          <p:nvPr/>
        </p:nvGrpSpPr>
        <p:grpSpPr bwMode="auto">
          <a:xfrm>
            <a:off x="7010400" y="2149301"/>
            <a:ext cx="1066800" cy="1290638"/>
            <a:chOff x="4080" y="3264"/>
            <a:chExt cx="672" cy="813"/>
          </a:xfrm>
        </p:grpSpPr>
        <p:sp>
          <p:nvSpPr>
            <p:cNvPr id="516283" name="Text Box 187"/>
            <p:cNvSpPr txBox="1">
              <a:spLocks noChangeArrowheads="1"/>
            </p:cNvSpPr>
            <p:nvPr/>
          </p:nvSpPr>
          <p:spPr bwMode="auto">
            <a:xfrm>
              <a:off x="4384" y="3559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R</a:t>
              </a:r>
              <a:r>
                <a:rPr lang="en-US" altLang="zh-CN" sz="2400" baseline="-25000">
                  <a:latin typeface="+mn-ea"/>
                  <a:ea typeface="+mn-ea"/>
                </a:rPr>
                <a:t>L</a:t>
              </a:r>
            </a:p>
          </p:txBody>
        </p:sp>
        <p:sp>
          <p:nvSpPr>
            <p:cNvPr id="516284" name="Text Box 188"/>
            <p:cNvSpPr txBox="1">
              <a:spLocks noChangeArrowheads="1"/>
            </p:cNvSpPr>
            <p:nvPr/>
          </p:nvSpPr>
          <p:spPr bwMode="auto">
            <a:xfrm>
              <a:off x="4320" y="3772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1.5K</a:t>
              </a:r>
            </a:p>
          </p:txBody>
        </p:sp>
        <p:sp>
          <p:nvSpPr>
            <p:cNvPr id="516285" name="Rectangle 189"/>
            <p:cNvSpPr>
              <a:spLocks noChangeArrowheads="1"/>
            </p:cNvSpPr>
            <p:nvPr/>
          </p:nvSpPr>
          <p:spPr bwMode="auto">
            <a:xfrm>
              <a:off x="4288" y="3666"/>
              <a:ext cx="64" cy="1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86" name="Line 190"/>
            <p:cNvSpPr>
              <a:spLocks noChangeShapeType="1"/>
            </p:cNvSpPr>
            <p:nvPr/>
          </p:nvSpPr>
          <p:spPr bwMode="auto">
            <a:xfrm>
              <a:off x="4320" y="3460"/>
              <a:ext cx="0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87" name="Line 191"/>
            <p:cNvSpPr>
              <a:spLocks noChangeShapeType="1"/>
            </p:cNvSpPr>
            <p:nvPr/>
          </p:nvSpPr>
          <p:spPr bwMode="auto">
            <a:xfrm>
              <a:off x="4320" y="3837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6288" name="Text Box 192"/>
            <p:cNvSpPr txBox="1">
              <a:spLocks noChangeArrowheads="1"/>
            </p:cNvSpPr>
            <p:nvPr/>
          </p:nvSpPr>
          <p:spPr bwMode="auto">
            <a:xfrm>
              <a:off x="4080" y="3264"/>
              <a:ext cx="43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VCC</a:t>
              </a:r>
            </a:p>
          </p:txBody>
        </p:sp>
      </p:grpSp>
      <p:sp>
        <p:nvSpPr>
          <p:cNvPr id="516291" name="AutoShape 195"/>
          <p:cNvSpPr>
            <a:spLocks noChangeArrowheads="1"/>
          </p:cNvSpPr>
          <p:nvPr/>
        </p:nvSpPr>
        <p:spPr bwMode="auto">
          <a:xfrm>
            <a:off x="5562600" y="3749501"/>
            <a:ext cx="558800" cy="576263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5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1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1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6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6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60" grpId="0" animBg="1"/>
      <p:bldP spid="51629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63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2AC6E-07F5-4538-92D6-90BD12D029F9}" type="slidenum">
              <a:rPr lang="en-US" altLang="zh-CN">
                <a:latin typeface="+mn-ea"/>
                <a:ea typeface="+mn-ea"/>
              </a:rPr>
              <a:pPr/>
              <a:t>106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249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58200" cy="5029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集电极开路输出与非门电路存在的问题：由于</a:t>
            </a:r>
            <a:r>
              <a:rPr lang="en-US" altLang="zh-CN" dirty="0"/>
              <a:t>OC</a:t>
            </a:r>
            <a:r>
              <a:rPr lang="zh-CN" altLang="en-US" dirty="0"/>
              <a:t>门输出不是</a:t>
            </a:r>
            <a:r>
              <a:rPr lang="en-US" altLang="zh-CN" dirty="0"/>
              <a:t>Totem</a:t>
            </a:r>
            <a:r>
              <a:rPr lang="zh-CN" altLang="en-US" dirty="0"/>
              <a:t>结构，电路的上升延迟很大</a:t>
            </a:r>
          </a:p>
          <a:p>
            <a:pPr lvl="1"/>
            <a:r>
              <a:rPr lang="en-US" altLang="zh-CN" dirty="0"/>
              <a:t>T5</a:t>
            </a:r>
            <a:r>
              <a:rPr lang="zh-CN" altLang="en-US" dirty="0"/>
              <a:t>退饱和很慢 </a:t>
            </a:r>
          </a:p>
          <a:p>
            <a:pPr lvl="1"/>
            <a:r>
              <a:rPr lang="zh-CN" altLang="en-US" dirty="0"/>
              <a:t>对输出负载的充电电流只能通过外接的</a:t>
            </a:r>
            <a:r>
              <a:rPr lang="en-US" altLang="zh-CN" dirty="0"/>
              <a:t>R</a:t>
            </a:r>
            <a:r>
              <a:rPr lang="en-US" altLang="zh-CN" baseline="-25000" dirty="0"/>
              <a:t>L</a:t>
            </a:r>
            <a:r>
              <a:rPr lang="zh-CN" altLang="en-US" dirty="0"/>
              <a:t>来提供。因此，输出波形的上升沿时间很大。</a:t>
            </a:r>
          </a:p>
          <a:p>
            <a:pPr lvl="1"/>
            <a:r>
              <a:rPr lang="zh-CN" altLang="en-US" dirty="0"/>
              <a:t>采用</a:t>
            </a:r>
            <a:r>
              <a:rPr lang="en-US" altLang="zh-CN" dirty="0"/>
              <a:t>OC</a:t>
            </a:r>
            <a:r>
              <a:rPr lang="zh-CN" altLang="en-US" dirty="0"/>
              <a:t>门只适合速度较慢的电路，对于速度要求较快（例如</a:t>
            </a:r>
            <a:r>
              <a:rPr lang="en-US" altLang="zh-CN" dirty="0"/>
              <a:t>CPU</a:t>
            </a:r>
            <a:r>
              <a:rPr lang="zh-CN" altLang="en-US" dirty="0"/>
              <a:t>的数据总线），就不能使用</a:t>
            </a:r>
            <a:r>
              <a:rPr lang="en-US" altLang="zh-CN" dirty="0"/>
              <a:t>OC</a:t>
            </a:r>
            <a:r>
              <a:rPr lang="zh-CN" altLang="en-US" dirty="0"/>
              <a:t>门</a:t>
            </a:r>
          </a:p>
        </p:txBody>
      </p:sp>
    </p:spTree>
    <p:extLst>
      <p:ext uri="{BB962C8B-B14F-4D97-AF65-F5344CB8AC3E}">
        <p14:creationId xmlns:p14="http://schemas.microsoft.com/office/powerpoint/2010/main" val="14586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64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98B88-1946-429E-873C-E31130EA9AA7}" type="slidenum">
              <a:rPr lang="en-US" altLang="zh-CN">
                <a:latin typeface="+mn-ea"/>
                <a:ea typeface="+mn-ea"/>
              </a:rPr>
              <a:pPr/>
              <a:t>107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思考题：请同学们自己思考：</a:t>
            </a:r>
            <a:r>
              <a:rPr lang="en-US" altLang="zh-CN" dirty="0"/>
              <a:t>OC</a:t>
            </a:r>
            <a:r>
              <a:rPr lang="zh-CN" altLang="en-US" dirty="0"/>
              <a:t>门是否可以和普通与非门实现“线与”？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C5EBF6-BB0F-47D8-A7A3-565830151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4" y="3428843"/>
            <a:ext cx="2768742" cy="30100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03E5C0-7962-437A-9D3F-00793667A193}"/>
              </a:ext>
            </a:extLst>
          </p:cNvPr>
          <p:cNvSpPr txBox="1"/>
          <p:nvPr/>
        </p:nvSpPr>
        <p:spPr>
          <a:xfrm>
            <a:off x="6124474" y="4333705"/>
            <a:ext cx="26468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OC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门的画法：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左侧两种画法皆可</a:t>
            </a:r>
          </a:p>
        </p:txBody>
      </p:sp>
    </p:spTree>
    <p:extLst>
      <p:ext uri="{BB962C8B-B14F-4D97-AF65-F5344CB8AC3E}">
        <p14:creationId xmlns:p14="http://schemas.microsoft.com/office/powerpoint/2010/main" val="16594399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65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3CD1-027B-4051-8CA0-7AFBA8FD9C3B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108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81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dirty="0">
                <a:effectLst/>
              </a:rPr>
              <a:t>3.2  </a:t>
            </a:r>
            <a:r>
              <a:rPr lang="zh-CN" altLang="en-US" dirty="0">
                <a:effectLst/>
              </a:rPr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zh-CN" altLang="en-US" dirty="0"/>
              <a:t>典型与非门电路结构</a:t>
            </a:r>
          </a:p>
          <a:p>
            <a:pPr lvl="1"/>
            <a:r>
              <a:rPr lang="zh-CN" altLang="en-US" dirty="0"/>
              <a:t>与非门电路的外部特性与级连</a:t>
            </a:r>
          </a:p>
          <a:p>
            <a:pPr lvl="1"/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三态门</a:t>
            </a:r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384175" y="4227810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latin typeface="+mn-ea"/>
                <a:ea typeface="+mn-ea"/>
                <a:sym typeface="Wingdings 3" pitchFamily="18" charset="2"/>
              </a:rPr>
              <a:t></a:t>
            </a:r>
            <a:endParaRPr lang="en-US" altLang="zh-CN" sz="3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447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8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8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48" grpId="0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077200" cy="9144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66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9DF00-B9D8-4489-BA91-AF8D68B5FD89}" type="slidenum">
              <a:rPr lang="en-US" altLang="zh-CN">
                <a:latin typeface="+mn-ea"/>
                <a:ea typeface="+mn-ea"/>
              </a:rPr>
              <a:pPr/>
              <a:t>109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46467" name="Rectangle 3"/>
          <p:cNvSpPr>
            <a:spLocks noChangeArrowheads="1"/>
          </p:cNvSpPr>
          <p:nvPr/>
        </p:nvSpPr>
        <p:spPr bwMode="auto">
          <a:xfrm>
            <a:off x="685800" y="1752600"/>
            <a:ext cx="8077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三态门电路（ 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Tri-State Circuit 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）的特点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三态门电路即保留了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Totem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输出结构，又具有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OC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门输出可以“线与”的特点</a:t>
            </a:r>
          </a:p>
          <a:p>
            <a:pPr marL="742950" lvl="1" indent="-285750" algn="l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完成“线与”逻辑的速度较快</a:t>
            </a:r>
          </a:p>
          <a:p>
            <a:pPr algn="l">
              <a:spcBef>
                <a:spcPct val="20000"/>
              </a:spcBef>
              <a:buClr>
                <a:srgbClr val="FFFF00"/>
              </a:buClr>
            </a:pPr>
            <a:endParaRPr lang="en-US" altLang="zh-CN" sz="2400" dirty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482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8</a:t>
            </a:r>
            <a:r>
              <a:rPr lang="zh-CN" altLang="en-US"/>
              <a:t>）</a:t>
            </a: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9A958-7BFA-4DD8-BD03-A80AC8819BCF}" type="slidenum">
              <a:rPr lang="en-US" altLang="zh-CN">
                <a:latin typeface="+mn-ea"/>
                <a:ea typeface="+mn-ea"/>
              </a:rPr>
              <a:pPr/>
              <a:t>11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auto">
          <a:xfrm>
            <a:off x="2339975" y="2420938"/>
            <a:ext cx="503238" cy="7207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48" name="Line 4"/>
          <p:cNvSpPr>
            <a:spLocks noChangeShapeType="1"/>
          </p:cNvSpPr>
          <p:nvPr/>
        </p:nvSpPr>
        <p:spPr bwMode="auto">
          <a:xfrm>
            <a:off x="1692275" y="2636838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>
            <a:off x="1692275" y="29972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0" name="Line 6"/>
          <p:cNvSpPr>
            <a:spLocks noChangeShapeType="1"/>
          </p:cNvSpPr>
          <p:nvPr/>
        </p:nvSpPr>
        <p:spPr bwMode="auto">
          <a:xfrm>
            <a:off x="2843213" y="2781300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1" name="Text Box 7"/>
          <p:cNvSpPr txBox="1">
            <a:spLocks noChangeArrowheads="1"/>
          </p:cNvSpPr>
          <p:nvPr/>
        </p:nvSpPr>
        <p:spPr bwMode="auto">
          <a:xfrm>
            <a:off x="1384300" y="2349500"/>
            <a:ext cx="3385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latin typeface="+mn-ea"/>
                <a:ea typeface="+mn-ea"/>
              </a:rPr>
              <a:t>a</a:t>
            </a:r>
          </a:p>
          <a:p>
            <a:r>
              <a:rPr kumimoji="0" lang="en-US" altLang="zh-CN">
                <a:latin typeface="+mn-ea"/>
                <a:ea typeface="+mn-ea"/>
              </a:rPr>
              <a:t>b</a:t>
            </a:r>
          </a:p>
        </p:txBody>
      </p:sp>
      <p:sp>
        <p:nvSpPr>
          <p:cNvPr id="338952" name="Text Box 8"/>
          <p:cNvSpPr txBox="1">
            <a:spLocks noChangeArrowheads="1"/>
          </p:cNvSpPr>
          <p:nvPr/>
        </p:nvSpPr>
        <p:spPr bwMode="auto">
          <a:xfrm>
            <a:off x="3616325" y="2511425"/>
            <a:ext cx="322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latin typeface="+mn-ea"/>
                <a:ea typeface="+mn-ea"/>
              </a:rPr>
              <a:t>c</a:t>
            </a:r>
          </a:p>
        </p:txBody>
      </p:sp>
      <p:sp>
        <p:nvSpPr>
          <p:cNvPr id="338953" name="Line 9"/>
          <p:cNvSpPr>
            <a:spLocks noChangeShapeType="1"/>
          </p:cNvSpPr>
          <p:nvPr/>
        </p:nvSpPr>
        <p:spPr bwMode="auto">
          <a:xfrm>
            <a:off x="2411413" y="3789363"/>
            <a:ext cx="21605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4" name="Line 10"/>
          <p:cNvSpPr>
            <a:spLocks noChangeShapeType="1"/>
          </p:cNvSpPr>
          <p:nvPr/>
        </p:nvSpPr>
        <p:spPr bwMode="auto">
          <a:xfrm>
            <a:off x="4572000" y="4149725"/>
            <a:ext cx="15128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5" name="Line 11"/>
          <p:cNvSpPr>
            <a:spLocks noChangeShapeType="1"/>
          </p:cNvSpPr>
          <p:nvPr/>
        </p:nvSpPr>
        <p:spPr bwMode="auto">
          <a:xfrm>
            <a:off x="2411413" y="37893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6" name="Line 12"/>
          <p:cNvSpPr>
            <a:spLocks noChangeShapeType="1"/>
          </p:cNvSpPr>
          <p:nvPr/>
        </p:nvSpPr>
        <p:spPr bwMode="auto">
          <a:xfrm>
            <a:off x="4572000" y="37893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7" name="Line 13"/>
          <p:cNvSpPr>
            <a:spLocks noChangeShapeType="1"/>
          </p:cNvSpPr>
          <p:nvPr/>
        </p:nvSpPr>
        <p:spPr bwMode="auto">
          <a:xfrm flipH="1">
            <a:off x="1692275" y="4149725"/>
            <a:ext cx="719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8" name="Line 14"/>
          <p:cNvSpPr>
            <a:spLocks noChangeShapeType="1"/>
          </p:cNvSpPr>
          <p:nvPr/>
        </p:nvSpPr>
        <p:spPr bwMode="auto">
          <a:xfrm>
            <a:off x="3130550" y="4508500"/>
            <a:ext cx="23050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59" name="Line 15"/>
          <p:cNvSpPr>
            <a:spLocks noChangeShapeType="1"/>
          </p:cNvSpPr>
          <p:nvPr/>
        </p:nvSpPr>
        <p:spPr bwMode="auto">
          <a:xfrm>
            <a:off x="5435600" y="4868863"/>
            <a:ext cx="649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0" name="Line 16"/>
          <p:cNvSpPr>
            <a:spLocks noChangeShapeType="1"/>
          </p:cNvSpPr>
          <p:nvPr/>
        </p:nvSpPr>
        <p:spPr bwMode="auto">
          <a:xfrm>
            <a:off x="3130550" y="4508500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1" name="Line 17"/>
          <p:cNvSpPr>
            <a:spLocks noChangeShapeType="1"/>
          </p:cNvSpPr>
          <p:nvPr/>
        </p:nvSpPr>
        <p:spPr bwMode="auto">
          <a:xfrm>
            <a:off x="5435600" y="4508500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2" name="Line 18"/>
          <p:cNvSpPr>
            <a:spLocks noChangeShapeType="1"/>
          </p:cNvSpPr>
          <p:nvPr/>
        </p:nvSpPr>
        <p:spPr bwMode="auto">
          <a:xfrm flipH="1">
            <a:off x="1692275" y="4868863"/>
            <a:ext cx="1438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3" name="Line 19"/>
          <p:cNvSpPr>
            <a:spLocks noChangeShapeType="1"/>
          </p:cNvSpPr>
          <p:nvPr/>
        </p:nvSpPr>
        <p:spPr bwMode="auto">
          <a:xfrm>
            <a:off x="3382963" y="5181600"/>
            <a:ext cx="18748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4" name="Line 20"/>
          <p:cNvSpPr>
            <a:spLocks noChangeShapeType="1"/>
          </p:cNvSpPr>
          <p:nvPr/>
        </p:nvSpPr>
        <p:spPr bwMode="auto">
          <a:xfrm>
            <a:off x="5257800" y="5562600"/>
            <a:ext cx="7921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5" name="Line 21"/>
          <p:cNvSpPr>
            <a:spLocks noChangeShapeType="1"/>
          </p:cNvSpPr>
          <p:nvPr/>
        </p:nvSpPr>
        <p:spPr bwMode="auto">
          <a:xfrm>
            <a:off x="3352800" y="5181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6" name="Line 22"/>
          <p:cNvSpPr>
            <a:spLocks noChangeShapeType="1"/>
          </p:cNvSpPr>
          <p:nvPr/>
        </p:nvSpPr>
        <p:spPr bwMode="auto">
          <a:xfrm>
            <a:off x="5257800" y="520223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7" name="Line 23"/>
          <p:cNvSpPr>
            <a:spLocks noChangeShapeType="1"/>
          </p:cNvSpPr>
          <p:nvPr/>
        </p:nvSpPr>
        <p:spPr bwMode="auto">
          <a:xfrm flipH="1">
            <a:off x="1600200" y="5638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68" name="Text Box 24"/>
          <p:cNvSpPr txBox="1">
            <a:spLocks noChangeArrowheads="1"/>
          </p:cNvSpPr>
          <p:nvPr/>
        </p:nvSpPr>
        <p:spPr bwMode="auto">
          <a:xfrm>
            <a:off x="1263650" y="3789363"/>
            <a:ext cx="33855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US" altLang="zh-CN">
                <a:latin typeface="+mn-ea"/>
                <a:ea typeface="+mn-ea"/>
              </a:rPr>
              <a:t>a</a:t>
            </a:r>
          </a:p>
          <a:p>
            <a:endParaRPr kumimoji="0" lang="en-US" altLang="zh-CN">
              <a:latin typeface="+mn-ea"/>
              <a:ea typeface="+mn-ea"/>
            </a:endParaRPr>
          </a:p>
          <a:p>
            <a:r>
              <a:rPr kumimoji="0" lang="en-US" altLang="zh-CN">
                <a:latin typeface="+mn-ea"/>
                <a:ea typeface="+mn-ea"/>
              </a:rPr>
              <a:t>b</a:t>
            </a:r>
          </a:p>
          <a:p>
            <a:endParaRPr kumimoji="0" lang="en-US" altLang="zh-CN">
              <a:latin typeface="+mn-ea"/>
              <a:ea typeface="+mn-ea"/>
            </a:endParaRPr>
          </a:p>
          <a:p>
            <a:r>
              <a:rPr kumimoji="0" lang="en-US" altLang="zh-CN">
                <a:latin typeface="+mn-ea"/>
                <a:ea typeface="+mn-ea"/>
              </a:rPr>
              <a:t>c</a:t>
            </a:r>
          </a:p>
        </p:txBody>
      </p:sp>
      <p:graphicFrame>
        <p:nvGraphicFramePr>
          <p:cNvPr id="33896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79909"/>
              </p:ext>
            </p:extLst>
          </p:nvPr>
        </p:nvGraphicFramePr>
        <p:xfrm>
          <a:off x="4676775" y="5827713"/>
          <a:ext cx="455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4" name="公式" r:id="rId4" imgW="253800" imgH="241200" progId="Equation.3">
                  <p:embed/>
                </p:oleObj>
              </mc:Choice>
              <mc:Fallback>
                <p:oleObj name="公式" r:id="rId4" imgW="253800" imgH="24120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775" y="5827713"/>
                        <a:ext cx="455613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543824"/>
              </p:ext>
            </p:extLst>
          </p:nvPr>
        </p:nvGraphicFramePr>
        <p:xfrm>
          <a:off x="3009900" y="5854700"/>
          <a:ext cx="479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45" name="公式" r:id="rId6" imgW="266400" imgH="241200" progId="Equation.3">
                  <p:embed/>
                </p:oleObj>
              </mc:Choice>
              <mc:Fallback>
                <p:oleObj name="公式" r:id="rId6" imgW="266400" imgH="24120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5854700"/>
                        <a:ext cx="4794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71" name="Line 27"/>
          <p:cNvSpPr>
            <a:spLocks noChangeShapeType="1"/>
          </p:cNvSpPr>
          <p:nvPr/>
        </p:nvSpPr>
        <p:spPr bwMode="auto">
          <a:xfrm flipV="1">
            <a:off x="4572000" y="57912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2" name="Line 28"/>
          <p:cNvSpPr>
            <a:spLocks noChangeShapeType="1"/>
          </p:cNvSpPr>
          <p:nvPr/>
        </p:nvSpPr>
        <p:spPr bwMode="auto">
          <a:xfrm>
            <a:off x="3352800" y="5791200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3" name="Line 29"/>
          <p:cNvSpPr>
            <a:spLocks noChangeShapeType="1"/>
          </p:cNvSpPr>
          <p:nvPr/>
        </p:nvSpPr>
        <p:spPr bwMode="auto">
          <a:xfrm flipH="1">
            <a:off x="2916238" y="580548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4" name="Text Box 30"/>
          <p:cNvSpPr txBox="1">
            <a:spLocks noChangeArrowheads="1"/>
          </p:cNvSpPr>
          <p:nvPr/>
        </p:nvSpPr>
        <p:spPr bwMode="auto">
          <a:xfrm>
            <a:off x="4500563" y="2276872"/>
            <a:ext cx="4248150" cy="10156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实际情况：门电路存在延迟</a:t>
            </a:r>
          </a:p>
          <a:p>
            <a:pPr algn="ctr">
              <a:spcBef>
                <a:spcPct val="50000"/>
              </a:spcBef>
            </a:pPr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前沿延迟与后沿延迟不相等</a:t>
            </a:r>
          </a:p>
        </p:txBody>
      </p:sp>
      <p:sp>
        <p:nvSpPr>
          <p:cNvPr id="338975" name="Line 31"/>
          <p:cNvSpPr>
            <a:spLocks noChangeShapeType="1"/>
          </p:cNvSpPr>
          <p:nvPr/>
        </p:nvSpPr>
        <p:spPr bwMode="auto">
          <a:xfrm flipH="1">
            <a:off x="3124200" y="3886200"/>
            <a:ext cx="0" cy="2133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6" name="Line 32"/>
          <p:cNvSpPr>
            <a:spLocks noChangeShapeType="1"/>
          </p:cNvSpPr>
          <p:nvPr/>
        </p:nvSpPr>
        <p:spPr bwMode="auto">
          <a:xfrm flipH="1">
            <a:off x="3352800" y="3886200"/>
            <a:ext cx="0" cy="21336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7" name="Line 33"/>
          <p:cNvSpPr>
            <a:spLocks noChangeShapeType="1"/>
          </p:cNvSpPr>
          <p:nvPr/>
        </p:nvSpPr>
        <p:spPr bwMode="auto">
          <a:xfrm flipH="1">
            <a:off x="4572000" y="3733800"/>
            <a:ext cx="0" cy="2362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8978" name="Line 34"/>
          <p:cNvSpPr>
            <a:spLocks noChangeShapeType="1"/>
          </p:cNvSpPr>
          <p:nvPr/>
        </p:nvSpPr>
        <p:spPr bwMode="auto">
          <a:xfrm flipH="1">
            <a:off x="5257800" y="3657600"/>
            <a:ext cx="0" cy="23622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83552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67</a:t>
            </a:r>
            <a:r>
              <a:rPr lang="zh-CN" altLang="en-US"/>
              <a:t>）</a:t>
            </a:r>
          </a:p>
        </p:txBody>
      </p:sp>
      <p:sp>
        <p:nvSpPr>
          <p:cNvPr id="1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BFDA6-BC39-4A3A-AF60-F45C6A8F9817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110</a:t>
            </a:fld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9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三态门电路的基本原理</a:t>
            </a:r>
          </a:p>
        </p:txBody>
      </p:sp>
      <p:sp>
        <p:nvSpPr>
          <p:cNvPr id="519259" name="Rectangle 91"/>
          <p:cNvSpPr>
            <a:spLocks noChangeArrowheads="1"/>
          </p:cNvSpPr>
          <p:nvPr/>
        </p:nvSpPr>
        <p:spPr bwMode="auto">
          <a:xfrm>
            <a:off x="685800" y="6096000"/>
            <a:ext cx="83070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G=0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均截止，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与非门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输出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F=Z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（高阻态）</a:t>
            </a:r>
          </a:p>
        </p:txBody>
      </p:sp>
      <p:sp>
        <p:nvSpPr>
          <p:cNvPr id="519260" name="Rectangle 92"/>
          <p:cNvSpPr>
            <a:spLocks noChangeArrowheads="1"/>
          </p:cNvSpPr>
          <p:nvPr/>
        </p:nvSpPr>
        <p:spPr bwMode="auto">
          <a:xfrm>
            <a:off x="685800" y="5638800"/>
            <a:ext cx="65742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当控制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G=1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时，电路是一个图腾结构的与非门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19265" name="Group 97"/>
          <p:cNvGrpSpPr>
            <a:grpSpLocks/>
          </p:cNvGrpSpPr>
          <p:nvPr/>
        </p:nvGrpSpPr>
        <p:grpSpPr bwMode="auto">
          <a:xfrm>
            <a:off x="1254125" y="1981200"/>
            <a:ext cx="6594475" cy="3352800"/>
            <a:chOff x="790" y="1248"/>
            <a:chExt cx="4154" cy="2112"/>
          </a:xfrm>
        </p:grpSpPr>
        <p:grpSp>
          <p:nvGrpSpPr>
            <p:cNvPr id="519172" name="Group 4"/>
            <p:cNvGrpSpPr>
              <a:grpSpLocks/>
            </p:cNvGrpSpPr>
            <p:nvPr/>
          </p:nvGrpSpPr>
          <p:grpSpPr bwMode="auto">
            <a:xfrm>
              <a:off x="1296" y="1248"/>
              <a:ext cx="3648" cy="2112"/>
              <a:chOff x="1056" y="1488"/>
              <a:chExt cx="4464" cy="2688"/>
            </a:xfrm>
          </p:grpSpPr>
          <p:grpSp>
            <p:nvGrpSpPr>
              <p:cNvPr id="519173" name="Group 5"/>
              <p:cNvGrpSpPr>
                <a:grpSpLocks/>
              </p:cNvGrpSpPr>
              <p:nvPr/>
            </p:nvGrpSpPr>
            <p:grpSpPr bwMode="auto">
              <a:xfrm>
                <a:off x="1104" y="1776"/>
                <a:ext cx="528" cy="510"/>
                <a:chOff x="1008" y="1392"/>
                <a:chExt cx="528" cy="510"/>
              </a:xfrm>
            </p:grpSpPr>
            <p:sp>
              <p:nvSpPr>
                <p:cNvPr id="51917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054" y="1392"/>
                  <a:ext cx="436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R1</a:t>
                  </a:r>
                </a:p>
              </p:txBody>
            </p:sp>
            <p:sp>
              <p:nvSpPr>
                <p:cNvPr id="51917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008" y="1584"/>
                  <a:ext cx="528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3K</a:t>
                  </a:r>
                </a:p>
              </p:txBody>
            </p:sp>
          </p:grpSp>
          <p:sp>
            <p:nvSpPr>
              <p:cNvPr id="519176" name="Text Box 8"/>
              <p:cNvSpPr txBox="1">
                <a:spLocks noChangeArrowheads="1"/>
              </p:cNvSpPr>
              <p:nvPr/>
            </p:nvSpPr>
            <p:spPr bwMode="auto">
              <a:xfrm>
                <a:off x="1056" y="2448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T1</a:t>
                </a:r>
              </a:p>
            </p:txBody>
          </p:sp>
          <p:sp>
            <p:nvSpPr>
              <p:cNvPr id="519177" name="Text Box 9"/>
              <p:cNvSpPr txBox="1">
                <a:spLocks noChangeArrowheads="1"/>
              </p:cNvSpPr>
              <p:nvPr/>
            </p:nvSpPr>
            <p:spPr bwMode="auto">
              <a:xfrm>
                <a:off x="1776" y="283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T2</a:t>
                </a:r>
              </a:p>
            </p:txBody>
          </p:sp>
          <p:sp>
            <p:nvSpPr>
              <p:cNvPr id="519178" name="Text Box 10"/>
              <p:cNvSpPr txBox="1">
                <a:spLocks noChangeArrowheads="1"/>
              </p:cNvSpPr>
              <p:nvPr/>
            </p:nvSpPr>
            <p:spPr bwMode="auto">
              <a:xfrm>
                <a:off x="2639" y="2255"/>
                <a:ext cx="432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T3</a:t>
                </a:r>
              </a:p>
            </p:txBody>
          </p:sp>
          <p:sp>
            <p:nvSpPr>
              <p:cNvPr id="519179" name="Text Box 11"/>
              <p:cNvSpPr txBox="1">
                <a:spLocks noChangeArrowheads="1"/>
              </p:cNvSpPr>
              <p:nvPr/>
            </p:nvSpPr>
            <p:spPr bwMode="auto">
              <a:xfrm>
                <a:off x="3888" y="2544"/>
                <a:ext cx="432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T4</a:t>
                </a:r>
              </a:p>
            </p:txBody>
          </p:sp>
          <p:sp>
            <p:nvSpPr>
              <p:cNvPr id="519180" name="Text Box 12"/>
              <p:cNvSpPr txBox="1">
                <a:spLocks noChangeArrowheads="1"/>
              </p:cNvSpPr>
              <p:nvPr/>
            </p:nvSpPr>
            <p:spPr bwMode="auto">
              <a:xfrm>
                <a:off x="3937" y="3456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T5</a:t>
                </a:r>
              </a:p>
            </p:txBody>
          </p:sp>
          <p:grpSp>
            <p:nvGrpSpPr>
              <p:cNvPr id="519181" name="Group 13"/>
              <p:cNvGrpSpPr>
                <a:grpSpLocks/>
              </p:cNvGrpSpPr>
              <p:nvPr/>
            </p:nvGrpSpPr>
            <p:grpSpPr bwMode="auto">
              <a:xfrm>
                <a:off x="3456" y="1776"/>
                <a:ext cx="528" cy="510"/>
                <a:chOff x="3360" y="1440"/>
                <a:chExt cx="528" cy="510"/>
              </a:xfrm>
            </p:grpSpPr>
            <p:sp>
              <p:nvSpPr>
                <p:cNvPr id="51918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456" y="1440"/>
                  <a:ext cx="432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R5</a:t>
                  </a:r>
                </a:p>
              </p:txBody>
            </p:sp>
            <p:sp>
              <p:nvSpPr>
                <p:cNvPr id="519183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360" y="1632"/>
                  <a:ext cx="528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100</a:t>
                  </a:r>
                </a:p>
              </p:txBody>
            </p:sp>
          </p:grpSp>
          <p:grpSp>
            <p:nvGrpSpPr>
              <p:cNvPr id="519184" name="Group 16"/>
              <p:cNvGrpSpPr>
                <a:grpSpLocks/>
              </p:cNvGrpSpPr>
              <p:nvPr/>
            </p:nvGrpSpPr>
            <p:grpSpPr bwMode="auto">
              <a:xfrm>
                <a:off x="2832" y="2737"/>
                <a:ext cx="528" cy="510"/>
                <a:chOff x="2736" y="2353"/>
                <a:chExt cx="528" cy="510"/>
              </a:xfrm>
            </p:grpSpPr>
            <p:sp>
              <p:nvSpPr>
                <p:cNvPr id="51918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782" y="2353"/>
                  <a:ext cx="434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R4</a:t>
                  </a:r>
                </a:p>
              </p:txBody>
            </p:sp>
            <p:sp>
              <p:nvSpPr>
                <p:cNvPr id="51918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736" y="2545"/>
                  <a:ext cx="528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3K</a:t>
                  </a:r>
                </a:p>
              </p:txBody>
            </p:sp>
          </p:grpSp>
          <p:grpSp>
            <p:nvGrpSpPr>
              <p:cNvPr id="519187" name="Group 19"/>
              <p:cNvGrpSpPr>
                <a:grpSpLocks/>
              </p:cNvGrpSpPr>
              <p:nvPr/>
            </p:nvGrpSpPr>
            <p:grpSpPr bwMode="auto">
              <a:xfrm>
                <a:off x="1920" y="3599"/>
                <a:ext cx="529" cy="512"/>
                <a:chOff x="1824" y="3215"/>
                <a:chExt cx="529" cy="512"/>
              </a:xfrm>
            </p:grpSpPr>
            <p:sp>
              <p:nvSpPr>
                <p:cNvPr id="51918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919" y="3215"/>
                  <a:ext cx="431" cy="3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R3</a:t>
                  </a:r>
                </a:p>
              </p:txBody>
            </p:sp>
            <p:sp>
              <p:nvSpPr>
                <p:cNvPr id="51918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824" y="3409"/>
                  <a:ext cx="529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360</a:t>
                  </a:r>
                </a:p>
              </p:txBody>
            </p:sp>
          </p:grpSp>
          <p:grpSp>
            <p:nvGrpSpPr>
              <p:cNvPr id="519190" name="Group 22"/>
              <p:cNvGrpSpPr>
                <a:grpSpLocks/>
              </p:cNvGrpSpPr>
              <p:nvPr/>
            </p:nvGrpSpPr>
            <p:grpSpPr bwMode="auto">
              <a:xfrm>
                <a:off x="1152" y="1626"/>
                <a:ext cx="3504" cy="2550"/>
                <a:chOff x="1056" y="1242"/>
                <a:chExt cx="3504" cy="2550"/>
              </a:xfrm>
            </p:grpSpPr>
            <p:sp>
              <p:nvSpPr>
                <p:cNvPr id="519191" name="Rectangle 23"/>
                <p:cNvSpPr>
                  <a:spLocks noChangeArrowheads="1"/>
                </p:cNvSpPr>
                <p:nvPr/>
              </p:nvSpPr>
              <p:spPr bwMode="auto">
                <a:xfrm>
                  <a:off x="3792" y="1536"/>
                  <a:ext cx="96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192" name="Line 24"/>
                <p:cNvSpPr>
                  <a:spLocks noChangeShapeType="1"/>
                </p:cNvSpPr>
                <p:nvPr/>
              </p:nvSpPr>
              <p:spPr bwMode="auto">
                <a:xfrm>
                  <a:off x="3168" y="1920"/>
                  <a:ext cx="67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193" name="Rectangle 25"/>
                <p:cNvSpPr>
                  <a:spLocks noChangeArrowheads="1"/>
                </p:cNvSpPr>
                <p:nvPr/>
              </p:nvSpPr>
              <p:spPr bwMode="auto">
                <a:xfrm>
                  <a:off x="1488" y="1530"/>
                  <a:ext cx="96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19194" name="Group 26"/>
                <p:cNvGrpSpPr>
                  <a:grpSpLocks/>
                </p:cNvGrpSpPr>
                <p:nvPr/>
              </p:nvGrpSpPr>
              <p:grpSpPr bwMode="auto">
                <a:xfrm>
                  <a:off x="1056" y="2202"/>
                  <a:ext cx="672" cy="480"/>
                  <a:chOff x="1056" y="2208"/>
                  <a:chExt cx="672" cy="480"/>
                </a:xfrm>
              </p:grpSpPr>
              <p:sp>
                <p:nvSpPr>
                  <p:cNvPr id="51919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2208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196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96" y="2208"/>
                    <a:ext cx="96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197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96" y="2208"/>
                    <a:ext cx="192" cy="48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198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56" y="2448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199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56" y="2688"/>
                    <a:ext cx="24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00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208"/>
                    <a:ext cx="144" cy="28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519201" name="Line 33"/>
                <p:cNvSpPr>
                  <a:spLocks noChangeShapeType="1"/>
                </p:cNvSpPr>
                <p:nvPr/>
              </p:nvSpPr>
              <p:spPr bwMode="auto">
                <a:xfrm>
                  <a:off x="1728" y="2496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grpSp>
              <p:nvGrpSpPr>
                <p:cNvPr id="519202" name="Group 34"/>
                <p:cNvGrpSpPr>
                  <a:grpSpLocks/>
                </p:cNvGrpSpPr>
                <p:nvPr/>
              </p:nvGrpSpPr>
              <p:grpSpPr bwMode="auto">
                <a:xfrm>
                  <a:off x="2064" y="2250"/>
                  <a:ext cx="240" cy="432"/>
                  <a:chOff x="2064" y="2256"/>
                  <a:chExt cx="240" cy="432"/>
                </a:xfrm>
              </p:grpSpPr>
              <p:sp>
                <p:nvSpPr>
                  <p:cNvPr id="51920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304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04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496"/>
                    <a:ext cx="24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05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4" y="2256"/>
                    <a:ext cx="24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519206" name="Group 38"/>
                <p:cNvGrpSpPr>
                  <a:grpSpLocks/>
                </p:cNvGrpSpPr>
                <p:nvPr/>
              </p:nvGrpSpPr>
              <p:grpSpPr bwMode="auto">
                <a:xfrm>
                  <a:off x="3600" y="3024"/>
                  <a:ext cx="240" cy="432"/>
                  <a:chOff x="2064" y="2256"/>
                  <a:chExt cx="240" cy="432"/>
                </a:xfrm>
              </p:grpSpPr>
              <p:sp>
                <p:nvSpPr>
                  <p:cNvPr id="519207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304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08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496"/>
                    <a:ext cx="24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09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4" y="2256"/>
                    <a:ext cx="24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519210" name="Group 42"/>
                <p:cNvGrpSpPr>
                  <a:grpSpLocks/>
                </p:cNvGrpSpPr>
                <p:nvPr/>
              </p:nvGrpSpPr>
              <p:grpSpPr bwMode="auto">
                <a:xfrm>
                  <a:off x="2928" y="1920"/>
                  <a:ext cx="240" cy="432"/>
                  <a:chOff x="2064" y="2256"/>
                  <a:chExt cx="240" cy="432"/>
                </a:xfrm>
              </p:grpSpPr>
              <p:sp>
                <p:nvSpPr>
                  <p:cNvPr id="519211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304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1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496"/>
                    <a:ext cx="24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13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4" y="2256"/>
                    <a:ext cx="24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519214" name="Group 46"/>
                <p:cNvGrpSpPr>
                  <a:grpSpLocks/>
                </p:cNvGrpSpPr>
                <p:nvPr/>
              </p:nvGrpSpPr>
              <p:grpSpPr bwMode="auto">
                <a:xfrm>
                  <a:off x="3600" y="2112"/>
                  <a:ext cx="240" cy="432"/>
                  <a:chOff x="2064" y="2256"/>
                  <a:chExt cx="240" cy="432"/>
                </a:xfrm>
              </p:grpSpPr>
              <p:sp>
                <p:nvSpPr>
                  <p:cNvPr id="51921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304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16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496"/>
                    <a:ext cx="240" cy="19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17" name="Line 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64" y="2256"/>
                    <a:ext cx="240" cy="24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519218" name="Line 50"/>
                <p:cNvSpPr>
                  <a:spLocks noChangeShapeType="1"/>
                </p:cNvSpPr>
                <p:nvPr/>
              </p:nvSpPr>
              <p:spPr bwMode="auto">
                <a:xfrm>
                  <a:off x="1536" y="1242"/>
                  <a:ext cx="30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19" name="Line 51"/>
                <p:cNvSpPr>
                  <a:spLocks noChangeShapeType="1"/>
                </p:cNvSpPr>
                <p:nvPr/>
              </p:nvSpPr>
              <p:spPr bwMode="auto">
                <a:xfrm>
                  <a:off x="1536" y="1770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0" name="Line 52"/>
                <p:cNvSpPr>
                  <a:spLocks noChangeShapeType="1"/>
                </p:cNvSpPr>
                <p:nvPr/>
              </p:nvSpPr>
              <p:spPr bwMode="auto">
                <a:xfrm>
                  <a:off x="1536" y="1242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1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2304" y="2160"/>
                  <a:ext cx="62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2" name="Line 54"/>
                <p:cNvSpPr>
                  <a:spLocks noChangeShapeType="1"/>
                </p:cNvSpPr>
                <p:nvPr/>
              </p:nvSpPr>
              <p:spPr bwMode="auto">
                <a:xfrm>
                  <a:off x="2304" y="1770"/>
                  <a:ext cx="0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3" name="Line 55"/>
                <p:cNvSpPr>
                  <a:spLocks noChangeShapeType="1"/>
                </p:cNvSpPr>
                <p:nvPr/>
              </p:nvSpPr>
              <p:spPr bwMode="auto">
                <a:xfrm>
                  <a:off x="2304" y="1242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4" name="Line 56"/>
                <p:cNvSpPr>
                  <a:spLocks noChangeShapeType="1"/>
                </p:cNvSpPr>
                <p:nvPr/>
              </p:nvSpPr>
              <p:spPr bwMode="auto">
                <a:xfrm>
                  <a:off x="3840" y="1248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5" name="Line 57"/>
                <p:cNvSpPr>
                  <a:spLocks noChangeShapeType="1"/>
                </p:cNvSpPr>
                <p:nvPr/>
              </p:nvSpPr>
              <p:spPr bwMode="auto">
                <a:xfrm>
                  <a:off x="3840" y="177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6" name="Line 58"/>
                <p:cNvSpPr>
                  <a:spLocks noChangeShapeType="1"/>
                </p:cNvSpPr>
                <p:nvPr/>
              </p:nvSpPr>
              <p:spPr bwMode="auto">
                <a:xfrm>
                  <a:off x="3168" y="235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7" name="Rectangle 59"/>
                <p:cNvSpPr>
                  <a:spLocks noChangeArrowheads="1"/>
                </p:cNvSpPr>
                <p:nvPr/>
              </p:nvSpPr>
              <p:spPr bwMode="auto">
                <a:xfrm>
                  <a:off x="3120" y="2496"/>
                  <a:ext cx="96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8" name="Line 60"/>
                <p:cNvSpPr>
                  <a:spLocks noChangeShapeType="1"/>
                </p:cNvSpPr>
                <p:nvPr/>
              </p:nvSpPr>
              <p:spPr bwMode="auto">
                <a:xfrm>
                  <a:off x="3168" y="2352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29" name="Line 61"/>
                <p:cNvSpPr>
                  <a:spLocks noChangeShapeType="1"/>
                </p:cNvSpPr>
                <p:nvPr/>
              </p:nvSpPr>
              <p:spPr bwMode="auto">
                <a:xfrm>
                  <a:off x="3168" y="273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0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3072" y="283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1" name="Rectangle 63"/>
                <p:cNvSpPr>
                  <a:spLocks noChangeArrowheads="1"/>
                </p:cNvSpPr>
                <p:nvPr/>
              </p:nvSpPr>
              <p:spPr bwMode="auto">
                <a:xfrm>
                  <a:off x="2256" y="3360"/>
                  <a:ext cx="96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2" name="Line 64"/>
                <p:cNvSpPr>
                  <a:spLocks noChangeShapeType="1"/>
                </p:cNvSpPr>
                <p:nvPr/>
              </p:nvSpPr>
              <p:spPr bwMode="auto">
                <a:xfrm>
                  <a:off x="2304" y="2688"/>
                  <a:ext cx="0" cy="6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3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2304" y="3264"/>
                  <a:ext cx="12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4" name="Line 66"/>
                <p:cNvSpPr>
                  <a:spLocks noChangeShapeType="1"/>
                </p:cNvSpPr>
                <p:nvPr/>
              </p:nvSpPr>
              <p:spPr bwMode="auto">
                <a:xfrm>
                  <a:off x="3840" y="2544"/>
                  <a:ext cx="0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5" name="Line 67"/>
                <p:cNvSpPr>
                  <a:spLocks noChangeShapeType="1"/>
                </p:cNvSpPr>
                <p:nvPr/>
              </p:nvSpPr>
              <p:spPr bwMode="auto">
                <a:xfrm>
                  <a:off x="3840" y="34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6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3744" y="3792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7" name="Line 69"/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8" name="Line 70"/>
                <p:cNvSpPr>
                  <a:spLocks noChangeShapeType="1"/>
                </p:cNvSpPr>
                <p:nvPr/>
              </p:nvSpPr>
              <p:spPr bwMode="auto">
                <a:xfrm>
                  <a:off x="2304" y="3744"/>
                  <a:ext cx="15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39" name="Line 71"/>
                <p:cNvSpPr>
                  <a:spLocks noChangeShapeType="1"/>
                </p:cNvSpPr>
                <p:nvPr/>
              </p:nvSpPr>
              <p:spPr bwMode="auto">
                <a:xfrm>
                  <a:off x="3840" y="278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40" name="Rectangle 72"/>
                <p:cNvSpPr>
                  <a:spLocks noChangeArrowheads="1"/>
                </p:cNvSpPr>
                <p:nvPr/>
              </p:nvSpPr>
              <p:spPr bwMode="auto">
                <a:xfrm>
                  <a:off x="2256" y="1530"/>
                  <a:ext cx="96" cy="24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19241" name="Group 73"/>
              <p:cNvGrpSpPr>
                <a:grpSpLocks/>
              </p:cNvGrpSpPr>
              <p:nvPr/>
            </p:nvGrpSpPr>
            <p:grpSpPr bwMode="auto">
              <a:xfrm>
                <a:off x="1920" y="1776"/>
                <a:ext cx="529" cy="510"/>
                <a:chOff x="1680" y="1392"/>
                <a:chExt cx="529" cy="510"/>
              </a:xfrm>
            </p:grpSpPr>
            <p:sp>
              <p:nvSpPr>
                <p:cNvPr id="519242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775" y="1392"/>
                  <a:ext cx="431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R2</a:t>
                  </a:r>
                </a:p>
              </p:txBody>
            </p:sp>
            <p:sp>
              <p:nvSpPr>
                <p:cNvPr id="519243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680" y="1584"/>
                  <a:ext cx="529" cy="3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+mn-ea"/>
                      <a:ea typeface="+mn-ea"/>
                    </a:rPr>
                    <a:t>500</a:t>
                  </a:r>
                </a:p>
              </p:txBody>
            </p:sp>
          </p:grpSp>
          <p:sp>
            <p:nvSpPr>
              <p:cNvPr id="519244" name="Text Box 76"/>
              <p:cNvSpPr txBox="1">
                <a:spLocks noChangeArrowheads="1"/>
              </p:cNvSpPr>
              <p:nvPr/>
            </p:nvSpPr>
            <p:spPr bwMode="auto">
              <a:xfrm>
                <a:off x="4559" y="1488"/>
                <a:ext cx="96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Vcc</a:t>
                </a:r>
                <a:r>
                  <a:rPr lang="zh-CN" altLang="en-US" sz="2000">
                    <a:latin typeface="+mn-ea"/>
                    <a:ea typeface="+mn-ea"/>
                  </a:rPr>
                  <a:t>＝</a:t>
                </a:r>
                <a:r>
                  <a:rPr lang="en-US" altLang="zh-CN" sz="2000">
                    <a:latin typeface="+mn-ea"/>
                    <a:ea typeface="+mn-ea"/>
                  </a:rPr>
                  <a:t>5V</a:t>
                </a:r>
              </a:p>
            </p:txBody>
          </p:sp>
        </p:grpSp>
        <p:sp>
          <p:nvSpPr>
            <p:cNvPr id="519261" name="Rectangle 93"/>
            <p:cNvSpPr>
              <a:spLocks noChangeArrowheads="1"/>
            </p:cNvSpPr>
            <p:nvPr/>
          </p:nvSpPr>
          <p:spPr bwMode="auto">
            <a:xfrm>
              <a:off x="790" y="2171"/>
              <a:ext cx="5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输入</a:t>
              </a: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519262" name="Rectangle 94"/>
            <p:cNvSpPr>
              <a:spLocks noChangeArrowheads="1"/>
            </p:cNvSpPr>
            <p:nvPr/>
          </p:nvSpPr>
          <p:spPr bwMode="auto">
            <a:xfrm>
              <a:off x="797" y="2352"/>
              <a:ext cx="52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输入</a:t>
              </a: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519263" name="Rectangle 95"/>
            <p:cNvSpPr>
              <a:spLocks noChangeArrowheads="1"/>
            </p:cNvSpPr>
            <p:nvPr/>
          </p:nvSpPr>
          <p:spPr bwMode="auto">
            <a:xfrm>
              <a:off x="4237" y="2438"/>
              <a:ext cx="5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输出</a:t>
              </a:r>
              <a:r>
                <a:rPr lang="en-US" altLang="zh-CN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F</a:t>
              </a:r>
            </a:p>
          </p:txBody>
        </p:sp>
      </p:grpSp>
      <p:grpSp>
        <p:nvGrpSpPr>
          <p:cNvPr id="519266" name="Group 98"/>
          <p:cNvGrpSpPr>
            <a:grpSpLocks/>
          </p:cNvGrpSpPr>
          <p:nvPr/>
        </p:nvGrpSpPr>
        <p:grpSpPr bwMode="auto">
          <a:xfrm>
            <a:off x="1262063" y="3351213"/>
            <a:ext cx="2547938" cy="1152525"/>
            <a:chOff x="795" y="2111"/>
            <a:chExt cx="1605" cy="726"/>
          </a:xfrm>
        </p:grpSpPr>
        <p:grpSp>
          <p:nvGrpSpPr>
            <p:cNvPr id="519258" name="Group 90"/>
            <p:cNvGrpSpPr>
              <a:grpSpLocks/>
            </p:cNvGrpSpPr>
            <p:nvPr/>
          </p:nvGrpSpPr>
          <p:grpSpPr bwMode="auto">
            <a:xfrm>
              <a:off x="1344" y="2111"/>
              <a:ext cx="1056" cy="721"/>
              <a:chOff x="1296" y="2303"/>
              <a:chExt cx="1056" cy="721"/>
            </a:xfrm>
          </p:grpSpPr>
          <p:sp>
            <p:nvSpPr>
              <p:cNvPr id="519245" name="Line 77"/>
              <p:cNvSpPr>
                <a:spLocks noChangeShapeType="1"/>
              </p:cNvSpPr>
              <p:nvPr/>
            </p:nvSpPr>
            <p:spPr bwMode="auto">
              <a:xfrm flipH="1">
                <a:off x="1504" y="2303"/>
                <a:ext cx="214" cy="577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19246" name="Line 78"/>
              <p:cNvSpPr>
                <a:spLocks noChangeShapeType="1"/>
              </p:cNvSpPr>
              <p:nvPr/>
            </p:nvSpPr>
            <p:spPr bwMode="auto">
              <a:xfrm flipH="1">
                <a:off x="1296" y="2880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19257" name="Group 89"/>
              <p:cNvGrpSpPr>
                <a:grpSpLocks/>
              </p:cNvGrpSpPr>
              <p:nvPr/>
            </p:nvGrpSpPr>
            <p:grpSpPr bwMode="auto">
              <a:xfrm>
                <a:off x="1488" y="2304"/>
                <a:ext cx="864" cy="720"/>
                <a:chOff x="1536" y="2304"/>
                <a:chExt cx="816" cy="720"/>
              </a:xfrm>
            </p:grpSpPr>
            <p:grpSp>
              <p:nvGrpSpPr>
                <p:cNvPr id="519252" name="Group 84"/>
                <p:cNvGrpSpPr>
                  <a:grpSpLocks/>
                </p:cNvGrpSpPr>
                <p:nvPr/>
              </p:nvGrpSpPr>
              <p:grpSpPr bwMode="auto">
                <a:xfrm>
                  <a:off x="1776" y="2736"/>
                  <a:ext cx="144" cy="288"/>
                  <a:chOff x="912" y="3504"/>
                  <a:chExt cx="144" cy="288"/>
                </a:xfrm>
              </p:grpSpPr>
              <p:sp>
                <p:nvSpPr>
                  <p:cNvPr id="519247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3504"/>
                    <a:ext cx="0" cy="288"/>
                  </a:xfrm>
                  <a:prstGeom prst="line">
                    <a:avLst/>
                  </a:prstGeom>
                  <a:noFill/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49" name="Line 8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912" y="3504"/>
                    <a:ext cx="144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50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3648"/>
                    <a:ext cx="144" cy="96"/>
                  </a:xfrm>
                  <a:prstGeom prst="line">
                    <a:avLst/>
                  </a:prstGeom>
                  <a:noFill/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19251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3504"/>
                    <a:ext cx="0" cy="240"/>
                  </a:xfrm>
                  <a:prstGeom prst="line">
                    <a:avLst/>
                  </a:prstGeom>
                  <a:noFill/>
                  <a:ln w="19050">
                    <a:solidFill>
                      <a:srgbClr val="FF99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519253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2064" y="2304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54" name="Line 86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55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920" y="2880"/>
                  <a:ext cx="144" cy="0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19256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536" y="2880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519264" name="Rectangle 96"/>
            <p:cNvSpPr>
              <a:spLocks noChangeArrowheads="1"/>
            </p:cNvSpPr>
            <p:nvPr/>
          </p:nvSpPr>
          <p:spPr bwMode="auto">
            <a:xfrm>
              <a:off x="795" y="2585"/>
              <a:ext cx="52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控制</a:t>
              </a:r>
              <a:r>
                <a:rPr lang="en-US" altLang="zh-CN" sz="2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  <a:ea typeface="+mn-ea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16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9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259" grpId="0" autoUpdateAnimBg="0"/>
      <p:bldP spid="519260" grpId="0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9906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68</a:t>
            </a:r>
            <a:r>
              <a:rPr lang="zh-CN" altLang="en-US"/>
              <a:t>）</a:t>
            </a:r>
          </a:p>
        </p:txBody>
      </p:sp>
      <p:sp>
        <p:nvSpPr>
          <p:cNvPr id="6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3FCB1-327C-406C-B655-07D8A9D4416C}" type="slidenum">
              <a:rPr lang="en-US" altLang="zh-CN">
                <a:latin typeface="+mn-ea"/>
                <a:ea typeface="+mn-ea"/>
              </a:rPr>
              <a:pPr/>
              <a:t>111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25999" name="Text Box 15"/>
          <p:cNvSpPr txBox="1">
            <a:spLocks noChangeArrowheads="1"/>
          </p:cNvSpPr>
          <p:nvPr/>
        </p:nvSpPr>
        <p:spPr bwMode="auto">
          <a:xfrm>
            <a:off x="5003800" y="2324100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+mn-ea"/>
                <a:ea typeface="+mn-ea"/>
              </a:rPr>
              <a:t>功能表</a:t>
            </a:r>
          </a:p>
        </p:txBody>
      </p:sp>
      <p:graphicFrame>
        <p:nvGraphicFramePr>
          <p:cNvPr id="426046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361743"/>
              </p:ext>
            </p:extLst>
          </p:nvPr>
        </p:nvGraphicFramePr>
        <p:xfrm>
          <a:off x="4283075" y="2971800"/>
          <a:ext cx="2736850" cy="2377440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6037" name="Group 53"/>
          <p:cNvGrpSpPr>
            <a:grpSpLocks/>
          </p:cNvGrpSpPr>
          <p:nvPr/>
        </p:nvGrpSpPr>
        <p:grpSpPr bwMode="auto">
          <a:xfrm>
            <a:off x="7164388" y="3284538"/>
            <a:ext cx="1584325" cy="457200"/>
            <a:chOff x="4513" y="2069"/>
            <a:chExt cx="998" cy="288"/>
          </a:xfrm>
        </p:grpSpPr>
        <p:sp>
          <p:nvSpPr>
            <p:cNvPr id="426038" name="Line 54"/>
            <p:cNvSpPr>
              <a:spLocks noChangeShapeType="1"/>
            </p:cNvSpPr>
            <p:nvPr/>
          </p:nvSpPr>
          <p:spPr bwMode="auto">
            <a:xfrm>
              <a:off x="4513" y="225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6039" name="Text Box 55"/>
            <p:cNvSpPr txBox="1">
              <a:spLocks noChangeArrowheads="1"/>
            </p:cNvSpPr>
            <p:nvPr/>
          </p:nvSpPr>
          <p:spPr bwMode="auto">
            <a:xfrm>
              <a:off x="4740" y="2069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高阻态</a:t>
              </a:r>
            </a:p>
          </p:txBody>
        </p:sp>
      </p:grpSp>
      <p:grpSp>
        <p:nvGrpSpPr>
          <p:cNvPr id="426040" name="Group 56"/>
          <p:cNvGrpSpPr>
            <a:grpSpLocks/>
          </p:cNvGrpSpPr>
          <p:nvPr/>
        </p:nvGrpSpPr>
        <p:grpSpPr bwMode="auto">
          <a:xfrm>
            <a:off x="7164388" y="3933825"/>
            <a:ext cx="1655762" cy="1295400"/>
            <a:chOff x="4513" y="2478"/>
            <a:chExt cx="1043" cy="816"/>
          </a:xfrm>
        </p:grpSpPr>
        <p:sp>
          <p:nvSpPr>
            <p:cNvPr id="426041" name="Text Box 57"/>
            <p:cNvSpPr txBox="1">
              <a:spLocks noChangeArrowheads="1"/>
            </p:cNvSpPr>
            <p:nvPr/>
          </p:nvSpPr>
          <p:spPr bwMode="auto">
            <a:xfrm>
              <a:off x="4785" y="2704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正常态</a:t>
              </a:r>
            </a:p>
          </p:txBody>
        </p:sp>
        <p:sp>
          <p:nvSpPr>
            <p:cNvPr id="426042" name="AutoShape 58"/>
            <p:cNvSpPr>
              <a:spLocks/>
            </p:cNvSpPr>
            <p:nvPr/>
          </p:nvSpPr>
          <p:spPr bwMode="auto">
            <a:xfrm>
              <a:off x="4513" y="2478"/>
              <a:ext cx="136" cy="816"/>
            </a:xfrm>
            <a:prstGeom prst="rightBracket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9836B6F-B921-4E46-ABA7-4D0B4678AF7A}"/>
              </a:ext>
            </a:extLst>
          </p:cNvPr>
          <p:cNvGrpSpPr/>
          <p:nvPr/>
        </p:nvGrpSpPr>
        <p:grpSpPr>
          <a:xfrm>
            <a:off x="971550" y="3357563"/>
            <a:ext cx="2087563" cy="1331912"/>
            <a:chOff x="971550" y="3357563"/>
            <a:chExt cx="2087563" cy="1331912"/>
          </a:xfrm>
        </p:grpSpPr>
        <p:sp>
          <p:nvSpPr>
            <p:cNvPr id="425987" name="Rectangle 3"/>
            <p:cNvSpPr>
              <a:spLocks noChangeArrowheads="1"/>
            </p:cNvSpPr>
            <p:nvPr/>
          </p:nvSpPr>
          <p:spPr bwMode="auto">
            <a:xfrm>
              <a:off x="2124075" y="3429000"/>
              <a:ext cx="431800" cy="720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88" name="Oval 4"/>
            <p:cNvSpPr>
              <a:spLocks noChangeArrowheads="1"/>
            </p:cNvSpPr>
            <p:nvPr/>
          </p:nvSpPr>
          <p:spPr bwMode="auto">
            <a:xfrm>
              <a:off x="2555875" y="3716338"/>
              <a:ext cx="144463" cy="1444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89" name="Line 5"/>
            <p:cNvSpPr>
              <a:spLocks noChangeShapeType="1"/>
            </p:cNvSpPr>
            <p:nvPr/>
          </p:nvSpPr>
          <p:spPr bwMode="auto">
            <a:xfrm flipH="1">
              <a:off x="1619250" y="3789363"/>
              <a:ext cx="504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0" name="Line 6"/>
            <p:cNvSpPr>
              <a:spLocks noChangeShapeType="1"/>
            </p:cNvSpPr>
            <p:nvPr/>
          </p:nvSpPr>
          <p:spPr bwMode="auto">
            <a:xfrm flipH="1">
              <a:off x="1835150" y="4005263"/>
              <a:ext cx="288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1" name="Line 7"/>
            <p:cNvSpPr>
              <a:spLocks noChangeShapeType="1"/>
            </p:cNvSpPr>
            <p:nvPr/>
          </p:nvSpPr>
          <p:spPr bwMode="auto">
            <a:xfrm flipH="1">
              <a:off x="1600200" y="3581400"/>
              <a:ext cx="504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2" name="Line 8"/>
            <p:cNvSpPr>
              <a:spLocks noChangeShapeType="1"/>
            </p:cNvSpPr>
            <p:nvPr/>
          </p:nvSpPr>
          <p:spPr bwMode="auto">
            <a:xfrm>
              <a:off x="1835150" y="4005263"/>
              <a:ext cx="0" cy="503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3" name="Line 9"/>
            <p:cNvSpPr>
              <a:spLocks noChangeShapeType="1"/>
            </p:cNvSpPr>
            <p:nvPr/>
          </p:nvSpPr>
          <p:spPr bwMode="auto">
            <a:xfrm>
              <a:off x="2339975" y="4149725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4" name="Line 10"/>
            <p:cNvSpPr>
              <a:spLocks noChangeShapeType="1"/>
            </p:cNvSpPr>
            <p:nvPr/>
          </p:nvSpPr>
          <p:spPr bwMode="auto">
            <a:xfrm flipH="1" flipV="1">
              <a:off x="1331913" y="4508500"/>
              <a:ext cx="1008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5" name="Line 11"/>
            <p:cNvSpPr>
              <a:spLocks noChangeShapeType="1"/>
            </p:cNvSpPr>
            <p:nvPr/>
          </p:nvSpPr>
          <p:spPr bwMode="auto">
            <a:xfrm>
              <a:off x="2700338" y="3789363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5996" name="Text Box 12"/>
            <p:cNvSpPr txBox="1">
              <a:spLocks noChangeArrowheads="1"/>
            </p:cNvSpPr>
            <p:nvPr/>
          </p:nvSpPr>
          <p:spPr bwMode="auto">
            <a:xfrm>
              <a:off x="1331913" y="3357563"/>
              <a:ext cx="3603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25997" name="Text Box 13"/>
            <p:cNvSpPr txBox="1">
              <a:spLocks noChangeArrowheads="1"/>
            </p:cNvSpPr>
            <p:nvPr/>
          </p:nvSpPr>
          <p:spPr bwMode="auto">
            <a:xfrm>
              <a:off x="1331913" y="3608388"/>
              <a:ext cx="3603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25998" name="Text Box 14"/>
            <p:cNvSpPr txBox="1">
              <a:spLocks noChangeArrowheads="1"/>
            </p:cNvSpPr>
            <p:nvPr/>
          </p:nvSpPr>
          <p:spPr bwMode="auto">
            <a:xfrm>
              <a:off x="971550" y="4292600"/>
              <a:ext cx="3603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G</a:t>
              </a:r>
            </a:p>
          </p:txBody>
        </p:sp>
        <p:sp>
          <p:nvSpPr>
            <p:cNvPr id="426044" name="Line 60"/>
            <p:cNvSpPr>
              <a:spLocks noChangeShapeType="1"/>
            </p:cNvSpPr>
            <p:nvPr/>
          </p:nvSpPr>
          <p:spPr bwMode="auto">
            <a:xfrm flipH="1" flipV="1">
              <a:off x="1043608" y="4365104"/>
              <a:ext cx="144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26045" name="Line 61"/>
          <p:cNvSpPr>
            <a:spLocks noChangeShapeType="1"/>
          </p:cNvSpPr>
          <p:nvPr/>
        </p:nvSpPr>
        <p:spPr bwMode="auto">
          <a:xfrm flipH="1">
            <a:off x="5867400" y="3048000"/>
            <a:ext cx="2167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26047" name="Rectangle 63"/>
          <p:cNvSpPr>
            <a:spLocks noChangeArrowheads="1"/>
          </p:cNvSpPr>
          <p:nvPr/>
        </p:nvSpPr>
        <p:spPr bwMode="auto">
          <a:xfrm>
            <a:off x="685800" y="1600200"/>
            <a:ext cx="7924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三态电路 的功能表</a:t>
            </a:r>
          </a:p>
        </p:txBody>
      </p:sp>
    </p:spTree>
    <p:extLst>
      <p:ext uri="{BB962C8B-B14F-4D97-AF65-F5344CB8AC3E}">
        <p14:creationId xmlns:p14="http://schemas.microsoft.com/office/powerpoint/2010/main" val="1842809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69</a:t>
            </a:r>
            <a:r>
              <a:rPr lang="zh-CN" altLang="en-US"/>
              <a:t>）</a:t>
            </a:r>
          </a:p>
        </p:txBody>
      </p:sp>
      <p:sp>
        <p:nvSpPr>
          <p:cNvPr id="10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9F5F-CE98-46B8-BAEA-11ECDB320A2C}" type="slidenum">
              <a:rPr lang="en-US" altLang="zh-CN">
                <a:latin typeface="+mn-ea"/>
                <a:ea typeface="+mn-ea"/>
              </a:rPr>
              <a:pPr/>
              <a:t>112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27062" name="Group 54"/>
          <p:cNvGrpSpPr>
            <a:grpSpLocks/>
          </p:cNvGrpSpPr>
          <p:nvPr/>
        </p:nvGrpSpPr>
        <p:grpSpPr bwMode="auto">
          <a:xfrm>
            <a:off x="6420619" y="1700808"/>
            <a:ext cx="2255837" cy="2157412"/>
            <a:chOff x="3833" y="2615"/>
            <a:chExt cx="1421" cy="1359"/>
          </a:xfrm>
        </p:grpSpPr>
        <p:graphicFrame>
          <p:nvGraphicFramePr>
            <p:cNvPr id="427063" name="Object 55"/>
            <p:cNvGraphicFramePr>
              <a:graphicFrameLocks noChangeAspect="1"/>
            </p:cNvGraphicFramePr>
            <p:nvPr/>
          </p:nvGraphicFramePr>
          <p:xfrm>
            <a:off x="3983" y="3001"/>
            <a:ext cx="13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29" name="公式" r:id="rId3" imgW="164880" imgH="215640" progId="Equation.3">
                    <p:embed/>
                  </p:oleObj>
                </mc:Choice>
                <mc:Fallback>
                  <p:oleObj name="公式" r:id="rId3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" y="3001"/>
                          <a:ext cx="13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7064" name="Text Box 56"/>
            <p:cNvSpPr txBox="1">
              <a:spLocks noChangeArrowheads="1"/>
            </p:cNvSpPr>
            <p:nvPr/>
          </p:nvSpPr>
          <p:spPr bwMode="auto">
            <a:xfrm>
              <a:off x="4150" y="2615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功能表</a:t>
              </a:r>
            </a:p>
          </p:txBody>
        </p:sp>
        <p:sp>
          <p:nvSpPr>
            <p:cNvPr id="427065" name="Rectangle 57"/>
            <p:cNvSpPr>
              <a:spLocks noChangeArrowheads="1"/>
            </p:cNvSpPr>
            <p:nvPr/>
          </p:nvSpPr>
          <p:spPr bwMode="auto">
            <a:xfrm>
              <a:off x="4780" y="3725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427066" name="Rectangle 58"/>
            <p:cNvSpPr>
              <a:spLocks noChangeArrowheads="1"/>
            </p:cNvSpPr>
            <p:nvPr/>
          </p:nvSpPr>
          <p:spPr bwMode="auto">
            <a:xfrm>
              <a:off x="4307" y="3725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427067" name="Rectangle 59"/>
            <p:cNvSpPr>
              <a:spLocks noChangeArrowheads="1"/>
            </p:cNvSpPr>
            <p:nvPr/>
          </p:nvSpPr>
          <p:spPr bwMode="auto">
            <a:xfrm>
              <a:off x="3833" y="3725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427068" name="Rectangle 60"/>
            <p:cNvSpPr>
              <a:spLocks noChangeArrowheads="1"/>
            </p:cNvSpPr>
            <p:nvPr/>
          </p:nvSpPr>
          <p:spPr bwMode="auto">
            <a:xfrm>
              <a:off x="4780" y="3476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427069" name="Rectangle 61"/>
            <p:cNvSpPr>
              <a:spLocks noChangeArrowheads="1"/>
            </p:cNvSpPr>
            <p:nvPr/>
          </p:nvSpPr>
          <p:spPr bwMode="auto">
            <a:xfrm>
              <a:off x="4307" y="3476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427070" name="Rectangle 62"/>
            <p:cNvSpPr>
              <a:spLocks noChangeArrowheads="1"/>
            </p:cNvSpPr>
            <p:nvPr/>
          </p:nvSpPr>
          <p:spPr bwMode="auto">
            <a:xfrm>
              <a:off x="3833" y="3476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427071" name="Rectangle 63"/>
            <p:cNvSpPr>
              <a:spLocks noChangeArrowheads="1"/>
            </p:cNvSpPr>
            <p:nvPr/>
          </p:nvSpPr>
          <p:spPr bwMode="auto">
            <a:xfrm>
              <a:off x="4780" y="3227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Z</a:t>
              </a:r>
            </a:p>
          </p:txBody>
        </p:sp>
        <p:sp>
          <p:nvSpPr>
            <p:cNvPr id="427072" name="Rectangle 64"/>
            <p:cNvSpPr>
              <a:spLocks noChangeArrowheads="1"/>
            </p:cNvSpPr>
            <p:nvPr/>
          </p:nvSpPr>
          <p:spPr bwMode="auto">
            <a:xfrm>
              <a:off x="4307" y="3227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X</a:t>
              </a:r>
            </a:p>
          </p:txBody>
        </p:sp>
        <p:sp>
          <p:nvSpPr>
            <p:cNvPr id="427073" name="Rectangle 65"/>
            <p:cNvSpPr>
              <a:spLocks noChangeArrowheads="1"/>
            </p:cNvSpPr>
            <p:nvPr/>
          </p:nvSpPr>
          <p:spPr bwMode="auto">
            <a:xfrm>
              <a:off x="3833" y="3227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427074" name="Rectangle 66"/>
            <p:cNvSpPr>
              <a:spLocks noChangeArrowheads="1"/>
            </p:cNvSpPr>
            <p:nvPr/>
          </p:nvSpPr>
          <p:spPr bwMode="auto">
            <a:xfrm>
              <a:off x="4780" y="2978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F</a:t>
              </a:r>
            </a:p>
          </p:txBody>
        </p:sp>
        <p:sp>
          <p:nvSpPr>
            <p:cNvPr id="427075" name="Rectangle 67"/>
            <p:cNvSpPr>
              <a:spLocks noChangeArrowheads="1"/>
            </p:cNvSpPr>
            <p:nvPr/>
          </p:nvSpPr>
          <p:spPr bwMode="auto">
            <a:xfrm>
              <a:off x="4307" y="2978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endParaRPr lang="zh-CN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76" name="Rectangle 68"/>
            <p:cNvSpPr>
              <a:spLocks noChangeArrowheads="1"/>
            </p:cNvSpPr>
            <p:nvPr/>
          </p:nvSpPr>
          <p:spPr bwMode="auto">
            <a:xfrm>
              <a:off x="3833" y="2978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endParaRPr lang="zh-CN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77" name="Line 69"/>
            <p:cNvSpPr>
              <a:spLocks noChangeShapeType="1"/>
            </p:cNvSpPr>
            <p:nvPr/>
          </p:nvSpPr>
          <p:spPr bwMode="auto">
            <a:xfrm>
              <a:off x="3833" y="2978"/>
              <a:ext cx="142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78" name="Line 70"/>
            <p:cNvSpPr>
              <a:spLocks noChangeShapeType="1"/>
            </p:cNvSpPr>
            <p:nvPr/>
          </p:nvSpPr>
          <p:spPr bwMode="auto">
            <a:xfrm>
              <a:off x="3833" y="3227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79" name="Line 71"/>
            <p:cNvSpPr>
              <a:spLocks noChangeShapeType="1"/>
            </p:cNvSpPr>
            <p:nvPr/>
          </p:nvSpPr>
          <p:spPr bwMode="auto">
            <a:xfrm>
              <a:off x="3833" y="3476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0" name="Line 72"/>
            <p:cNvSpPr>
              <a:spLocks noChangeShapeType="1"/>
            </p:cNvSpPr>
            <p:nvPr/>
          </p:nvSpPr>
          <p:spPr bwMode="auto">
            <a:xfrm>
              <a:off x="3833" y="3725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1" name="Line 73"/>
            <p:cNvSpPr>
              <a:spLocks noChangeShapeType="1"/>
            </p:cNvSpPr>
            <p:nvPr/>
          </p:nvSpPr>
          <p:spPr bwMode="auto">
            <a:xfrm>
              <a:off x="3833" y="3974"/>
              <a:ext cx="142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2" name="Line 74"/>
            <p:cNvSpPr>
              <a:spLocks noChangeShapeType="1"/>
            </p:cNvSpPr>
            <p:nvPr/>
          </p:nvSpPr>
          <p:spPr bwMode="auto">
            <a:xfrm>
              <a:off x="3833" y="297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3" name="Line 75"/>
            <p:cNvSpPr>
              <a:spLocks noChangeShapeType="1"/>
            </p:cNvSpPr>
            <p:nvPr/>
          </p:nvSpPr>
          <p:spPr bwMode="auto">
            <a:xfrm>
              <a:off x="4307" y="297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4" name="Line 76"/>
            <p:cNvSpPr>
              <a:spLocks noChangeShapeType="1"/>
            </p:cNvSpPr>
            <p:nvPr/>
          </p:nvSpPr>
          <p:spPr bwMode="auto">
            <a:xfrm>
              <a:off x="4780" y="297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27085" name="Line 77"/>
            <p:cNvSpPr>
              <a:spLocks noChangeShapeType="1"/>
            </p:cNvSpPr>
            <p:nvPr/>
          </p:nvSpPr>
          <p:spPr bwMode="auto">
            <a:xfrm>
              <a:off x="5254" y="297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427086" name="Object 78"/>
            <p:cNvGraphicFramePr>
              <a:graphicFrameLocks noChangeAspect="1"/>
            </p:cNvGraphicFramePr>
            <p:nvPr/>
          </p:nvGraphicFramePr>
          <p:xfrm>
            <a:off x="4376" y="3032"/>
            <a:ext cx="311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30" name="公式" r:id="rId5" imgW="368280" imgH="164880" progId="Equation.3">
                    <p:embed/>
                  </p:oleObj>
                </mc:Choice>
                <mc:Fallback>
                  <p:oleObj name="公式" r:id="rId5" imgW="368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3032"/>
                          <a:ext cx="311" cy="1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7104" name="Group 96"/>
          <p:cNvGrpSpPr>
            <a:grpSpLocks/>
          </p:cNvGrpSpPr>
          <p:nvPr/>
        </p:nvGrpSpPr>
        <p:grpSpPr bwMode="auto">
          <a:xfrm>
            <a:off x="3995936" y="4676229"/>
            <a:ext cx="2065338" cy="1357313"/>
            <a:chOff x="2078" y="1532"/>
            <a:chExt cx="1301" cy="855"/>
          </a:xfrm>
        </p:grpSpPr>
        <p:sp>
          <p:nvSpPr>
            <p:cNvPr id="427087" name="Oval 79"/>
            <p:cNvSpPr>
              <a:spLocks noChangeArrowheads="1"/>
            </p:cNvSpPr>
            <p:nvPr/>
          </p:nvSpPr>
          <p:spPr bwMode="auto">
            <a:xfrm>
              <a:off x="3062" y="1758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88" name="Line 80"/>
            <p:cNvSpPr>
              <a:spLocks noChangeShapeType="1"/>
            </p:cNvSpPr>
            <p:nvPr/>
          </p:nvSpPr>
          <p:spPr bwMode="auto">
            <a:xfrm flipH="1">
              <a:off x="2472" y="1804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89" name="Line 81"/>
            <p:cNvSpPr>
              <a:spLocks noChangeShapeType="1"/>
            </p:cNvSpPr>
            <p:nvPr/>
          </p:nvSpPr>
          <p:spPr bwMode="auto">
            <a:xfrm flipH="1">
              <a:off x="2472" y="1668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90" name="Line 82"/>
            <p:cNvSpPr>
              <a:spLocks noChangeShapeType="1"/>
            </p:cNvSpPr>
            <p:nvPr/>
          </p:nvSpPr>
          <p:spPr bwMode="auto">
            <a:xfrm flipH="1" flipV="1">
              <a:off x="2291" y="2257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91" name="Line 83"/>
            <p:cNvSpPr>
              <a:spLocks noChangeShapeType="1"/>
            </p:cNvSpPr>
            <p:nvPr/>
          </p:nvSpPr>
          <p:spPr bwMode="auto">
            <a:xfrm>
              <a:off x="3153" y="180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92" name="Text Box 84"/>
            <p:cNvSpPr txBox="1">
              <a:spLocks noChangeArrowheads="1"/>
            </p:cNvSpPr>
            <p:nvPr/>
          </p:nvSpPr>
          <p:spPr bwMode="auto">
            <a:xfrm>
              <a:off x="2291" y="1532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27093" name="Text Box 85"/>
            <p:cNvSpPr txBox="1">
              <a:spLocks noChangeArrowheads="1"/>
            </p:cNvSpPr>
            <p:nvPr/>
          </p:nvSpPr>
          <p:spPr bwMode="auto">
            <a:xfrm>
              <a:off x="2291" y="1690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</a:t>
              </a:r>
            </a:p>
          </p:txBody>
        </p:sp>
        <p:grpSp>
          <p:nvGrpSpPr>
            <p:cNvPr id="427094" name="Group 86"/>
            <p:cNvGrpSpPr>
              <a:grpSpLocks/>
            </p:cNvGrpSpPr>
            <p:nvPr/>
          </p:nvGrpSpPr>
          <p:grpSpPr bwMode="auto">
            <a:xfrm>
              <a:off x="2078" y="1577"/>
              <a:ext cx="984" cy="810"/>
              <a:chOff x="2078" y="1577"/>
              <a:chExt cx="984" cy="810"/>
            </a:xfrm>
          </p:grpSpPr>
          <p:sp>
            <p:nvSpPr>
              <p:cNvPr id="427095" name="Rectangle 87"/>
              <p:cNvSpPr>
                <a:spLocks noChangeArrowheads="1"/>
              </p:cNvSpPr>
              <p:nvPr/>
            </p:nvSpPr>
            <p:spPr bwMode="auto">
              <a:xfrm>
                <a:off x="2790" y="1577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aphicFrame>
            <p:nvGraphicFramePr>
              <p:cNvPr id="427096" name="Object 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366012"/>
                  </p:ext>
                </p:extLst>
              </p:nvPr>
            </p:nvGraphicFramePr>
            <p:xfrm>
              <a:off x="2078" y="2138"/>
              <a:ext cx="161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5931" name="公式" r:id="rId7" imgW="139680" imgH="215640" progId="Equation.3">
                      <p:embed/>
                    </p:oleObj>
                  </mc:Choice>
                  <mc:Fallback>
                    <p:oleObj name="公式" r:id="rId7" imgW="13968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78" y="2138"/>
                            <a:ext cx="161" cy="24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27097" name="Oval 89"/>
            <p:cNvSpPr>
              <a:spLocks noChangeArrowheads="1"/>
            </p:cNvSpPr>
            <p:nvPr/>
          </p:nvSpPr>
          <p:spPr bwMode="auto">
            <a:xfrm>
              <a:off x="2880" y="2024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98" name="Line 90"/>
            <p:cNvSpPr>
              <a:spLocks noChangeShapeType="1"/>
            </p:cNvSpPr>
            <p:nvPr/>
          </p:nvSpPr>
          <p:spPr bwMode="auto">
            <a:xfrm flipV="1">
              <a:off x="2925" y="211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27102" name="Group 94"/>
          <p:cNvGrpSpPr>
            <a:grpSpLocks/>
          </p:cNvGrpSpPr>
          <p:nvPr/>
        </p:nvGrpSpPr>
        <p:grpSpPr bwMode="auto">
          <a:xfrm>
            <a:off x="1115616" y="4600029"/>
            <a:ext cx="2906713" cy="1565275"/>
            <a:chOff x="96" y="1532"/>
            <a:chExt cx="1831" cy="986"/>
          </a:xfrm>
        </p:grpSpPr>
        <p:sp>
          <p:nvSpPr>
            <p:cNvPr id="427012" name="Rectangle 4"/>
            <p:cNvSpPr>
              <a:spLocks noChangeArrowheads="1"/>
            </p:cNvSpPr>
            <p:nvPr/>
          </p:nvSpPr>
          <p:spPr bwMode="auto">
            <a:xfrm>
              <a:off x="1344" y="1584"/>
              <a:ext cx="272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3" name="Oval 5"/>
            <p:cNvSpPr>
              <a:spLocks noChangeArrowheads="1"/>
            </p:cNvSpPr>
            <p:nvPr/>
          </p:nvSpPr>
          <p:spPr bwMode="auto">
            <a:xfrm>
              <a:off x="1610" y="1758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4" name="Line 6"/>
            <p:cNvSpPr>
              <a:spLocks noChangeShapeType="1"/>
            </p:cNvSpPr>
            <p:nvPr/>
          </p:nvSpPr>
          <p:spPr bwMode="auto">
            <a:xfrm flipH="1">
              <a:off x="1020" y="1804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5" name="Line 7"/>
            <p:cNvSpPr>
              <a:spLocks noChangeShapeType="1"/>
            </p:cNvSpPr>
            <p:nvPr/>
          </p:nvSpPr>
          <p:spPr bwMode="auto">
            <a:xfrm flipH="1">
              <a:off x="1156" y="194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6" name="Line 8"/>
            <p:cNvSpPr>
              <a:spLocks noChangeShapeType="1"/>
            </p:cNvSpPr>
            <p:nvPr/>
          </p:nvSpPr>
          <p:spPr bwMode="auto">
            <a:xfrm flipH="1">
              <a:off x="1020" y="1668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7" name="Line 9"/>
            <p:cNvSpPr>
              <a:spLocks noChangeShapeType="1"/>
            </p:cNvSpPr>
            <p:nvPr/>
          </p:nvSpPr>
          <p:spPr bwMode="auto">
            <a:xfrm>
              <a:off x="1156" y="1940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8" name="Line 10"/>
            <p:cNvSpPr>
              <a:spLocks noChangeShapeType="1"/>
            </p:cNvSpPr>
            <p:nvPr/>
          </p:nvSpPr>
          <p:spPr bwMode="auto">
            <a:xfrm flipH="1">
              <a:off x="1488" y="20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19" name="Line 11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20" name="Line 12"/>
            <p:cNvSpPr>
              <a:spLocks noChangeShapeType="1"/>
            </p:cNvSpPr>
            <p:nvPr/>
          </p:nvSpPr>
          <p:spPr bwMode="auto">
            <a:xfrm>
              <a:off x="1701" y="180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21" name="Text Box 13"/>
            <p:cNvSpPr txBox="1">
              <a:spLocks noChangeArrowheads="1"/>
            </p:cNvSpPr>
            <p:nvPr/>
          </p:nvSpPr>
          <p:spPr bwMode="auto">
            <a:xfrm>
              <a:off x="839" y="1532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27022" name="Text Box 14"/>
            <p:cNvSpPr txBox="1">
              <a:spLocks noChangeArrowheads="1"/>
            </p:cNvSpPr>
            <p:nvPr/>
          </p:nvSpPr>
          <p:spPr bwMode="auto">
            <a:xfrm>
              <a:off x="839" y="1690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27023" name="Text Box 15"/>
            <p:cNvSpPr txBox="1">
              <a:spLocks noChangeArrowheads="1"/>
            </p:cNvSpPr>
            <p:nvPr/>
          </p:nvSpPr>
          <p:spPr bwMode="auto">
            <a:xfrm>
              <a:off x="96" y="2160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+mn-ea"/>
                  <a:ea typeface="+mn-ea"/>
                </a:rPr>
                <a:t>G</a:t>
              </a:r>
            </a:p>
          </p:txBody>
        </p:sp>
        <p:sp>
          <p:nvSpPr>
            <p:cNvPr id="427024" name="Oval 16"/>
            <p:cNvSpPr>
              <a:spLocks noChangeArrowheads="1"/>
            </p:cNvSpPr>
            <p:nvPr/>
          </p:nvSpPr>
          <p:spPr bwMode="auto">
            <a:xfrm>
              <a:off x="1008" y="2208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099" name="Line 91"/>
            <p:cNvSpPr>
              <a:spLocks noChangeShapeType="1"/>
            </p:cNvSpPr>
            <p:nvPr/>
          </p:nvSpPr>
          <p:spPr bwMode="auto">
            <a:xfrm>
              <a:off x="144" y="2160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100" name="Rectangle 92"/>
            <p:cNvSpPr>
              <a:spLocks noChangeArrowheads="1"/>
            </p:cNvSpPr>
            <p:nvPr/>
          </p:nvSpPr>
          <p:spPr bwMode="auto">
            <a:xfrm>
              <a:off x="720" y="2064"/>
              <a:ext cx="272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7101" name="Line 93"/>
            <p:cNvSpPr>
              <a:spLocks noChangeShapeType="1"/>
            </p:cNvSpPr>
            <p:nvPr/>
          </p:nvSpPr>
          <p:spPr bwMode="auto">
            <a:xfrm flipH="1" flipV="1">
              <a:off x="384" y="225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27107" name="Group 99"/>
          <p:cNvGrpSpPr>
            <a:grpSpLocks/>
          </p:cNvGrpSpPr>
          <p:nvPr/>
        </p:nvGrpSpPr>
        <p:grpSpPr bwMode="auto">
          <a:xfrm>
            <a:off x="3827611" y="2566119"/>
            <a:ext cx="2087563" cy="1331913"/>
            <a:chOff x="1392" y="3024"/>
            <a:chExt cx="1315" cy="839"/>
          </a:xfrm>
        </p:grpSpPr>
        <p:grpSp>
          <p:nvGrpSpPr>
            <p:cNvPr id="427103" name="Group 95"/>
            <p:cNvGrpSpPr>
              <a:grpSpLocks/>
            </p:cNvGrpSpPr>
            <p:nvPr/>
          </p:nvGrpSpPr>
          <p:grpSpPr bwMode="auto">
            <a:xfrm>
              <a:off x="1392" y="3024"/>
              <a:ext cx="1315" cy="839"/>
              <a:chOff x="1429" y="2999"/>
              <a:chExt cx="1315" cy="839"/>
            </a:xfrm>
          </p:grpSpPr>
          <p:sp>
            <p:nvSpPr>
              <p:cNvPr id="427052" name="Rectangle 44"/>
              <p:cNvSpPr>
                <a:spLocks noChangeArrowheads="1"/>
              </p:cNvSpPr>
              <p:nvPr/>
            </p:nvSpPr>
            <p:spPr bwMode="auto">
              <a:xfrm>
                <a:off x="2155" y="3044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3" name="Oval 45"/>
              <p:cNvSpPr>
                <a:spLocks noChangeArrowheads="1"/>
              </p:cNvSpPr>
              <p:nvPr/>
            </p:nvSpPr>
            <p:spPr bwMode="auto">
              <a:xfrm>
                <a:off x="2427" y="3225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4" name="Line 46"/>
              <p:cNvSpPr>
                <a:spLocks noChangeShapeType="1"/>
              </p:cNvSpPr>
              <p:nvPr/>
            </p:nvSpPr>
            <p:spPr bwMode="auto">
              <a:xfrm flipH="1">
                <a:off x="1837" y="3271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5" name="Line 47"/>
              <p:cNvSpPr>
                <a:spLocks noChangeShapeType="1"/>
              </p:cNvSpPr>
              <p:nvPr/>
            </p:nvSpPr>
            <p:spPr bwMode="auto">
              <a:xfrm flipH="1">
                <a:off x="1837" y="3135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6" name="Line 48"/>
              <p:cNvSpPr>
                <a:spLocks noChangeShapeType="1"/>
              </p:cNvSpPr>
              <p:nvPr/>
            </p:nvSpPr>
            <p:spPr bwMode="auto">
              <a:xfrm flipH="1">
                <a:off x="2304" y="350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7" name="Line 49"/>
              <p:cNvSpPr>
                <a:spLocks noChangeShapeType="1"/>
              </p:cNvSpPr>
              <p:nvPr/>
            </p:nvSpPr>
            <p:spPr bwMode="auto">
              <a:xfrm flipH="1" flipV="1">
                <a:off x="1632" y="3744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8" name="Line 50"/>
              <p:cNvSpPr>
                <a:spLocks noChangeShapeType="1"/>
              </p:cNvSpPr>
              <p:nvPr/>
            </p:nvSpPr>
            <p:spPr bwMode="auto">
              <a:xfrm>
                <a:off x="2518" y="3271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7059" name="Text Box 51"/>
              <p:cNvSpPr txBox="1">
                <a:spLocks noChangeArrowheads="1"/>
              </p:cNvSpPr>
              <p:nvPr/>
            </p:nvSpPr>
            <p:spPr bwMode="auto">
              <a:xfrm>
                <a:off x="1656" y="2999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27060" name="Text Box 52"/>
              <p:cNvSpPr txBox="1">
                <a:spLocks noChangeArrowheads="1"/>
              </p:cNvSpPr>
              <p:nvPr/>
            </p:nvSpPr>
            <p:spPr bwMode="auto">
              <a:xfrm>
                <a:off x="1656" y="3157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27061" name="Text Box 53"/>
              <p:cNvSpPr txBox="1">
                <a:spLocks noChangeArrowheads="1"/>
              </p:cNvSpPr>
              <p:nvPr/>
            </p:nvSpPr>
            <p:spPr bwMode="auto">
              <a:xfrm>
                <a:off x="1429" y="3588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 dirty="0">
                    <a:latin typeface="+mn-ea"/>
                    <a:ea typeface="+mn-ea"/>
                  </a:rPr>
                  <a:t>G</a:t>
                </a:r>
              </a:p>
            </p:txBody>
          </p:sp>
        </p:grpSp>
        <p:sp>
          <p:nvSpPr>
            <p:cNvPr id="427106" name="Line 98"/>
            <p:cNvSpPr>
              <a:spLocks noChangeShapeType="1"/>
            </p:cNvSpPr>
            <p:nvPr/>
          </p:nvSpPr>
          <p:spPr bwMode="auto">
            <a:xfrm flipH="1">
              <a:off x="1440" y="364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27108" name="Rectangle 100"/>
          <p:cNvSpPr>
            <a:spLocks noChangeArrowheads="1"/>
          </p:cNvSpPr>
          <p:nvPr/>
        </p:nvSpPr>
        <p:spPr bwMode="auto">
          <a:xfrm>
            <a:off x="685800" y="1524000"/>
            <a:ext cx="7924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两种基本的三态与非门</a:t>
            </a:r>
            <a:endParaRPr lang="en-US" altLang="zh-CN" sz="32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558" y="2514600"/>
            <a:ext cx="432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第一种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8958" y="4649697"/>
            <a:ext cx="432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第二种</a:t>
            </a:r>
          </a:p>
        </p:txBody>
      </p:sp>
      <p:sp>
        <p:nvSpPr>
          <p:cNvPr id="3" name="右箭头 2"/>
          <p:cNvSpPr/>
          <p:nvPr/>
        </p:nvSpPr>
        <p:spPr>
          <a:xfrm>
            <a:off x="3790077" y="4598798"/>
            <a:ext cx="661037" cy="31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69189" y="42224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简化表示</a:t>
            </a:r>
          </a:p>
        </p:txBody>
      </p:sp>
      <p:grpSp>
        <p:nvGrpSpPr>
          <p:cNvPr id="77" name="Group 54"/>
          <p:cNvGrpSpPr>
            <a:grpSpLocks/>
          </p:cNvGrpSpPr>
          <p:nvPr/>
        </p:nvGrpSpPr>
        <p:grpSpPr bwMode="auto">
          <a:xfrm>
            <a:off x="6420619" y="4151908"/>
            <a:ext cx="2255837" cy="2157412"/>
            <a:chOff x="3833" y="2615"/>
            <a:chExt cx="1421" cy="1359"/>
          </a:xfrm>
        </p:grpSpPr>
        <p:graphicFrame>
          <p:nvGraphicFramePr>
            <p:cNvPr id="78" name="Object 55"/>
            <p:cNvGraphicFramePr>
              <a:graphicFrameLocks noChangeAspect="1"/>
            </p:cNvGraphicFramePr>
            <p:nvPr/>
          </p:nvGraphicFramePr>
          <p:xfrm>
            <a:off x="3983" y="3001"/>
            <a:ext cx="13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32" name="公式" r:id="rId9" imgW="164880" imgH="215640" progId="Equation.3">
                    <p:embed/>
                  </p:oleObj>
                </mc:Choice>
                <mc:Fallback>
                  <p:oleObj name="公式" r:id="rId9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3" y="3001"/>
                          <a:ext cx="13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Text Box 56"/>
            <p:cNvSpPr txBox="1">
              <a:spLocks noChangeArrowheads="1"/>
            </p:cNvSpPr>
            <p:nvPr/>
          </p:nvSpPr>
          <p:spPr bwMode="auto">
            <a:xfrm>
              <a:off x="4150" y="2615"/>
              <a:ext cx="7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 dirty="0">
                  <a:latin typeface="华文新魏" pitchFamily="2" charset="-122"/>
                  <a:ea typeface="华文新魏" pitchFamily="2" charset="-122"/>
                </a:rPr>
                <a:t>功能表</a:t>
              </a:r>
            </a:p>
          </p:txBody>
        </p:sp>
        <p:sp>
          <p:nvSpPr>
            <p:cNvPr id="80" name="Rectangle 57"/>
            <p:cNvSpPr>
              <a:spLocks noChangeArrowheads="1"/>
            </p:cNvSpPr>
            <p:nvPr/>
          </p:nvSpPr>
          <p:spPr bwMode="auto">
            <a:xfrm>
              <a:off x="4780" y="3725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81" name="Rectangle 58"/>
            <p:cNvSpPr>
              <a:spLocks noChangeArrowheads="1"/>
            </p:cNvSpPr>
            <p:nvPr/>
          </p:nvSpPr>
          <p:spPr bwMode="auto">
            <a:xfrm>
              <a:off x="4307" y="3725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82" name="Rectangle 59"/>
            <p:cNvSpPr>
              <a:spLocks noChangeArrowheads="1"/>
            </p:cNvSpPr>
            <p:nvPr/>
          </p:nvSpPr>
          <p:spPr bwMode="auto">
            <a:xfrm>
              <a:off x="3833" y="3725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 dirty="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83" name="Rectangle 60"/>
            <p:cNvSpPr>
              <a:spLocks noChangeArrowheads="1"/>
            </p:cNvSpPr>
            <p:nvPr/>
          </p:nvSpPr>
          <p:spPr bwMode="auto">
            <a:xfrm>
              <a:off x="4780" y="3476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4307" y="3476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85" name="Rectangle 62"/>
            <p:cNvSpPr>
              <a:spLocks noChangeArrowheads="1"/>
            </p:cNvSpPr>
            <p:nvPr/>
          </p:nvSpPr>
          <p:spPr bwMode="auto">
            <a:xfrm>
              <a:off x="3833" y="3476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 dirty="0">
                  <a:latin typeface="华文新魏" pitchFamily="2" charset="-122"/>
                  <a:ea typeface="华文新魏" pitchFamily="2" charset="-122"/>
                </a:rPr>
                <a:t>0</a:t>
              </a:r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4780" y="3227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Z</a:t>
              </a:r>
            </a:p>
          </p:txBody>
        </p:sp>
        <p:sp>
          <p:nvSpPr>
            <p:cNvPr id="87" name="Rectangle 64"/>
            <p:cNvSpPr>
              <a:spLocks noChangeArrowheads="1"/>
            </p:cNvSpPr>
            <p:nvPr/>
          </p:nvSpPr>
          <p:spPr bwMode="auto">
            <a:xfrm>
              <a:off x="4307" y="3227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X</a:t>
              </a:r>
            </a:p>
          </p:txBody>
        </p:sp>
        <p:sp>
          <p:nvSpPr>
            <p:cNvPr id="88" name="Rectangle 65"/>
            <p:cNvSpPr>
              <a:spLocks noChangeArrowheads="1"/>
            </p:cNvSpPr>
            <p:nvPr/>
          </p:nvSpPr>
          <p:spPr bwMode="auto">
            <a:xfrm>
              <a:off x="3833" y="3227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 dirty="0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  <p:sp>
          <p:nvSpPr>
            <p:cNvPr id="89" name="Rectangle 66"/>
            <p:cNvSpPr>
              <a:spLocks noChangeArrowheads="1"/>
            </p:cNvSpPr>
            <p:nvPr/>
          </p:nvSpPr>
          <p:spPr bwMode="auto">
            <a:xfrm>
              <a:off x="4780" y="2978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F</a:t>
              </a:r>
            </a:p>
          </p:txBody>
        </p:sp>
        <p:sp>
          <p:nvSpPr>
            <p:cNvPr id="90" name="Rectangle 67"/>
            <p:cNvSpPr>
              <a:spLocks noChangeArrowheads="1"/>
            </p:cNvSpPr>
            <p:nvPr/>
          </p:nvSpPr>
          <p:spPr bwMode="auto">
            <a:xfrm>
              <a:off x="4307" y="2978"/>
              <a:ext cx="473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endParaRPr lang="zh-CN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1" name="Rectangle 68"/>
            <p:cNvSpPr>
              <a:spLocks noChangeArrowheads="1"/>
            </p:cNvSpPr>
            <p:nvPr/>
          </p:nvSpPr>
          <p:spPr bwMode="auto">
            <a:xfrm>
              <a:off x="3833" y="2978"/>
              <a:ext cx="47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FFFF00"/>
                </a:buClr>
                <a:buFont typeface="Wingdings" pitchFamily="2" charset="2"/>
                <a:buNone/>
              </a:pPr>
              <a:endParaRPr lang="zh-CN" altLang="zh-CN" sz="2000">
                <a:effectLst>
                  <a:outerShdw blurRad="38100" dist="38100" dir="2700000" algn="tl">
                    <a:srgbClr val="00000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2" name="Line 69"/>
            <p:cNvSpPr>
              <a:spLocks noChangeShapeType="1"/>
            </p:cNvSpPr>
            <p:nvPr/>
          </p:nvSpPr>
          <p:spPr bwMode="auto">
            <a:xfrm>
              <a:off x="3833" y="2978"/>
              <a:ext cx="142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3" name="Line 70"/>
            <p:cNvSpPr>
              <a:spLocks noChangeShapeType="1"/>
            </p:cNvSpPr>
            <p:nvPr/>
          </p:nvSpPr>
          <p:spPr bwMode="auto">
            <a:xfrm>
              <a:off x="3833" y="3227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4" name="Line 71"/>
            <p:cNvSpPr>
              <a:spLocks noChangeShapeType="1"/>
            </p:cNvSpPr>
            <p:nvPr/>
          </p:nvSpPr>
          <p:spPr bwMode="auto">
            <a:xfrm>
              <a:off x="3833" y="3476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5" name="Line 72"/>
            <p:cNvSpPr>
              <a:spLocks noChangeShapeType="1"/>
            </p:cNvSpPr>
            <p:nvPr/>
          </p:nvSpPr>
          <p:spPr bwMode="auto">
            <a:xfrm>
              <a:off x="3833" y="3725"/>
              <a:ext cx="142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6" name="Line 73"/>
            <p:cNvSpPr>
              <a:spLocks noChangeShapeType="1"/>
            </p:cNvSpPr>
            <p:nvPr/>
          </p:nvSpPr>
          <p:spPr bwMode="auto">
            <a:xfrm>
              <a:off x="3833" y="3974"/>
              <a:ext cx="1421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7" name="Line 74"/>
            <p:cNvSpPr>
              <a:spLocks noChangeShapeType="1"/>
            </p:cNvSpPr>
            <p:nvPr/>
          </p:nvSpPr>
          <p:spPr bwMode="auto">
            <a:xfrm>
              <a:off x="3833" y="297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8" name="Line 75"/>
            <p:cNvSpPr>
              <a:spLocks noChangeShapeType="1"/>
            </p:cNvSpPr>
            <p:nvPr/>
          </p:nvSpPr>
          <p:spPr bwMode="auto">
            <a:xfrm>
              <a:off x="4307" y="297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99" name="Line 76"/>
            <p:cNvSpPr>
              <a:spLocks noChangeShapeType="1"/>
            </p:cNvSpPr>
            <p:nvPr/>
          </p:nvSpPr>
          <p:spPr bwMode="auto">
            <a:xfrm>
              <a:off x="4780" y="2978"/>
              <a:ext cx="0" cy="9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01" name="Line 77"/>
            <p:cNvSpPr>
              <a:spLocks noChangeShapeType="1"/>
            </p:cNvSpPr>
            <p:nvPr/>
          </p:nvSpPr>
          <p:spPr bwMode="auto">
            <a:xfrm>
              <a:off x="5254" y="2978"/>
              <a:ext cx="0" cy="9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graphicFrame>
          <p:nvGraphicFramePr>
            <p:cNvPr id="102" name="Object 78"/>
            <p:cNvGraphicFramePr>
              <a:graphicFrameLocks noChangeAspect="1"/>
            </p:cNvGraphicFramePr>
            <p:nvPr/>
          </p:nvGraphicFramePr>
          <p:xfrm>
            <a:off x="4376" y="3032"/>
            <a:ext cx="311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33" name="公式" r:id="rId10" imgW="368280" imgH="164880" progId="Equation.3">
                    <p:embed/>
                  </p:oleObj>
                </mc:Choice>
                <mc:Fallback>
                  <p:oleObj name="公式" r:id="rId10" imgW="368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3032"/>
                          <a:ext cx="311" cy="1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" name="直接连接符 5"/>
          <p:cNvCxnSpPr/>
          <p:nvPr/>
        </p:nvCxnSpPr>
        <p:spPr>
          <a:xfrm>
            <a:off x="546558" y="4151313"/>
            <a:ext cx="8273914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71DA992-5C55-4854-9696-F967BAB4E38D}"/>
              </a:ext>
            </a:extLst>
          </p:cNvPr>
          <p:cNvGrpSpPr/>
          <p:nvPr/>
        </p:nvGrpSpPr>
        <p:grpSpPr>
          <a:xfrm>
            <a:off x="1692349" y="2562671"/>
            <a:ext cx="2087563" cy="1331912"/>
            <a:chOff x="971550" y="3357563"/>
            <a:chExt cx="2087563" cy="1331912"/>
          </a:xfrm>
        </p:grpSpPr>
        <p:sp>
          <p:nvSpPr>
            <p:cNvPr id="104" name="Rectangle 3">
              <a:extLst>
                <a:ext uri="{FF2B5EF4-FFF2-40B4-BE49-F238E27FC236}">
                  <a16:creationId xmlns:a16="http://schemas.microsoft.com/office/drawing/2014/main" id="{03D62C4D-5E66-47AC-9369-50671C15B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3429000"/>
              <a:ext cx="431800" cy="720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5" name="Oval 4">
              <a:extLst>
                <a:ext uri="{FF2B5EF4-FFF2-40B4-BE49-F238E27FC236}">
                  <a16:creationId xmlns:a16="http://schemas.microsoft.com/office/drawing/2014/main" id="{BB63BADA-8B24-46FD-B26A-F9B3ADA37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875" y="3716338"/>
              <a:ext cx="144463" cy="1444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6" name="Line 5">
              <a:extLst>
                <a:ext uri="{FF2B5EF4-FFF2-40B4-BE49-F238E27FC236}">
                  <a16:creationId xmlns:a16="http://schemas.microsoft.com/office/drawing/2014/main" id="{9066001A-4E90-416F-ACCC-5FCC619CF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250" y="3789363"/>
              <a:ext cx="504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7" name="Line 6">
              <a:extLst>
                <a:ext uri="{FF2B5EF4-FFF2-40B4-BE49-F238E27FC236}">
                  <a16:creationId xmlns:a16="http://schemas.microsoft.com/office/drawing/2014/main" id="{B31F7A09-2668-407C-A374-D93BEA4FA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4005263"/>
              <a:ext cx="288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8" name="Line 7">
              <a:extLst>
                <a:ext uri="{FF2B5EF4-FFF2-40B4-BE49-F238E27FC236}">
                  <a16:creationId xmlns:a16="http://schemas.microsoft.com/office/drawing/2014/main" id="{AED46D93-9C8E-4F33-9B88-96B8CEF447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00200" y="3581400"/>
              <a:ext cx="504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09" name="Line 8">
              <a:extLst>
                <a:ext uri="{FF2B5EF4-FFF2-40B4-BE49-F238E27FC236}">
                  <a16:creationId xmlns:a16="http://schemas.microsoft.com/office/drawing/2014/main" id="{BCCEE80D-CE40-439D-B41F-97866103FB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5150" y="4005263"/>
              <a:ext cx="0" cy="503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10" name="Line 9">
              <a:extLst>
                <a:ext uri="{FF2B5EF4-FFF2-40B4-BE49-F238E27FC236}">
                  <a16:creationId xmlns:a16="http://schemas.microsoft.com/office/drawing/2014/main" id="{6C53FF5C-4089-4462-A905-B8610DF21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975" y="4149725"/>
              <a:ext cx="0" cy="358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11" name="Line 10">
              <a:extLst>
                <a:ext uri="{FF2B5EF4-FFF2-40B4-BE49-F238E27FC236}">
                  <a16:creationId xmlns:a16="http://schemas.microsoft.com/office/drawing/2014/main" id="{AA3507B1-E3B1-4D8A-914A-6DE4D463D7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1913" y="4508500"/>
              <a:ext cx="1008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12" name="Line 11">
              <a:extLst>
                <a:ext uri="{FF2B5EF4-FFF2-40B4-BE49-F238E27FC236}">
                  <a16:creationId xmlns:a16="http://schemas.microsoft.com/office/drawing/2014/main" id="{8F5F9681-B5C7-4504-B970-DAF466867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338" y="3789363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13" name="Text Box 12">
              <a:extLst>
                <a:ext uri="{FF2B5EF4-FFF2-40B4-BE49-F238E27FC236}">
                  <a16:creationId xmlns:a16="http://schemas.microsoft.com/office/drawing/2014/main" id="{B40049B5-5665-4CFA-AA72-B3B8DDFCC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913" y="3357563"/>
              <a:ext cx="3603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114" name="Text Box 13">
              <a:extLst>
                <a:ext uri="{FF2B5EF4-FFF2-40B4-BE49-F238E27FC236}">
                  <a16:creationId xmlns:a16="http://schemas.microsoft.com/office/drawing/2014/main" id="{36ECB607-DF54-46ED-A0E6-D5A2D22FA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913" y="3608388"/>
              <a:ext cx="3603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115" name="Text Box 14">
              <a:extLst>
                <a:ext uri="{FF2B5EF4-FFF2-40B4-BE49-F238E27FC236}">
                  <a16:creationId xmlns:a16="http://schemas.microsoft.com/office/drawing/2014/main" id="{688C6259-886E-4F20-AD53-BBB77C6D1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550" y="4292600"/>
              <a:ext cx="3603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+mn-ea"/>
                  <a:ea typeface="+mn-ea"/>
                </a:rPr>
                <a:t>G</a:t>
              </a:r>
            </a:p>
          </p:txBody>
        </p:sp>
        <p:sp>
          <p:nvSpPr>
            <p:cNvPr id="116" name="Line 60">
              <a:extLst>
                <a:ext uri="{FF2B5EF4-FFF2-40B4-BE49-F238E27FC236}">
                  <a16:creationId xmlns:a16="http://schemas.microsoft.com/office/drawing/2014/main" id="{7C4E5F1D-8BE8-4B44-8C59-E6F43C1C8F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4343400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17" name="右箭头 2">
            <a:extLst>
              <a:ext uri="{FF2B5EF4-FFF2-40B4-BE49-F238E27FC236}">
                <a16:creationId xmlns:a16="http://schemas.microsoft.com/office/drawing/2014/main" id="{344E4661-CA2A-494A-8252-1743E5A460EF}"/>
              </a:ext>
            </a:extLst>
          </p:cNvPr>
          <p:cNvSpPr/>
          <p:nvPr/>
        </p:nvSpPr>
        <p:spPr>
          <a:xfrm>
            <a:off x="3468752" y="2533055"/>
            <a:ext cx="661037" cy="319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TextBox 3">
            <a:extLst>
              <a:ext uri="{FF2B5EF4-FFF2-40B4-BE49-F238E27FC236}">
                <a16:creationId xmlns:a16="http://schemas.microsoft.com/office/drawing/2014/main" id="{649058E0-809E-4D7E-837A-11CC19293823}"/>
              </a:ext>
            </a:extLst>
          </p:cNvPr>
          <p:cNvSpPr txBox="1"/>
          <p:nvPr/>
        </p:nvSpPr>
        <p:spPr>
          <a:xfrm>
            <a:off x="3347864" y="21567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简化表示</a:t>
            </a:r>
          </a:p>
        </p:txBody>
      </p:sp>
    </p:spTree>
    <p:extLst>
      <p:ext uri="{BB962C8B-B14F-4D97-AF65-F5344CB8AC3E}">
        <p14:creationId xmlns:p14="http://schemas.microsoft.com/office/powerpoint/2010/main" val="270185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70</a:t>
            </a:r>
            <a:r>
              <a:rPr lang="zh-CN" altLang="en-US"/>
              <a:t>）</a:t>
            </a:r>
          </a:p>
        </p:txBody>
      </p:sp>
      <p:sp>
        <p:nvSpPr>
          <p:cNvPr id="3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EB61C-5277-4A9B-B63C-6F0E1DECAA71}" type="slidenum">
              <a:rPr lang="en-US" altLang="zh-CN">
                <a:latin typeface="+mn-ea"/>
                <a:ea typeface="+mn-ea"/>
              </a:rPr>
              <a:pPr/>
              <a:t>113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29081" name="Rectangle 25"/>
          <p:cNvSpPr>
            <a:spLocks noChangeArrowheads="1"/>
          </p:cNvSpPr>
          <p:nvPr/>
        </p:nvSpPr>
        <p:spPr bwMode="auto">
          <a:xfrm>
            <a:off x="376238" y="2819400"/>
            <a:ext cx="452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电路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只能有一个处于正常态 </a:t>
            </a:r>
          </a:p>
        </p:txBody>
      </p:sp>
      <p:sp>
        <p:nvSpPr>
          <p:cNvPr id="429082" name="Rectangle 26"/>
          <p:cNvSpPr>
            <a:spLocks noChangeArrowheads="1"/>
          </p:cNvSpPr>
          <p:nvPr/>
        </p:nvSpPr>
        <p:spPr bwMode="auto">
          <a:xfrm>
            <a:off x="412750" y="3414713"/>
            <a:ext cx="452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若要求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D</a:t>
            </a:r>
            <a:r>
              <a:rPr lang="en-US" altLang="zh-CN" sz="2400" baseline="-2500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向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BUS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传送，则应有： </a:t>
            </a:r>
          </a:p>
        </p:txBody>
      </p:sp>
      <p:sp>
        <p:nvSpPr>
          <p:cNvPr id="429083" name="Rectangle 27"/>
          <p:cNvSpPr>
            <a:spLocks noChangeArrowheads="1"/>
          </p:cNvSpPr>
          <p:nvPr/>
        </p:nvSpPr>
        <p:spPr bwMode="auto">
          <a:xfrm>
            <a:off x="449263" y="4664075"/>
            <a:ext cx="452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若要求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D</a:t>
            </a:r>
            <a:r>
              <a:rPr lang="en-US" altLang="zh-CN" sz="2400" baseline="-2500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向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BUS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传送，则应有： </a:t>
            </a:r>
          </a:p>
        </p:txBody>
      </p:sp>
      <p:graphicFrame>
        <p:nvGraphicFramePr>
          <p:cNvPr id="42908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928468"/>
              </p:ext>
            </p:extLst>
          </p:nvPr>
        </p:nvGraphicFramePr>
        <p:xfrm>
          <a:off x="2220913" y="4046538"/>
          <a:ext cx="191928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30" name="Equation" r:id="rId3" imgW="977760" imgH="266400" progId="Equation.DSMT4">
                  <p:embed/>
                </p:oleObj>
              </mc:Choice>
              <mc:Fallback>
                <p:oleObj name="Equation" r:id="rId3" imgW="9777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913" y="4046538"/>
                        <a:ext cx="1919287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908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904147"/>
              </p:ext>
            </p:extLst>
          </p:nvPr>
        </p:nvGraphicFramePr>
        <p:xfrm>
          <a:off x="2228850" y="5135563"/>
          <a:ext cx="19113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31" name="Equation" r:id="rId5" imgW="977760" imgH="266400" progId="Equation.DSMT4">
                  <p:embed/>
                </p:oleObj>
              </mc:Choice>
              <mc:Fallback>
                <p:oleObj name="Equation" r:id="rId5" imgW="9777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5135563"/>
                        <a:ext cx="1911350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663302" y="2057400"/>
            <a:ext cx="3248923" cy="3594745"/>
            <a:chOff x="495" y="1440"/>
            <a:chExt cx="1989" cy="2155"/>
          </a:xfrm>
        </p:grpSpPr>
        <p:sp>
          <p:nvSpPr>
            <p:cNvPr id="429064" name="Line 8"/>
            <p:cNvSpPr>
              <a:spLocks noChangeShapeType="1"/>
            </p:cNvSpPr>
            <p:nvPr/>
          </p:nvSpPr>
          <p:spPr bwMode="auto">
            <a:xfrm flipH="1" flipV="1">
              <a:off x="715" y="3413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9065" name="Line 9"/>
            <p:cNvSpPr>
              <a:spLocks noChangeShapeType="1"/>
            </p:cNvSpPr>
            <p:nvPr/>
          </p:nvSpPr>
          <p:spPr bwMode="auto">
            <a:xfrm>
              <a:off x="1577" y="296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9066" name="Text Box 10"/>
            <p:cNvSpPr txBox="1">
              <a:spLocks noChangeArrowheads="1"/>
            </p:cNvSpPr>
            <p:nvPr/>
          </p:nvSpPr>
          <p:spPr bwMode="auto">
            <a:xfrm>
              <a:off x="1259" y="1440"/>
              <a:ext cx="2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429071" name="Line 15"/>
            <p:cNvSpPr>
              <a:spLocks noChangeShapeType="1"/>
            </p:cNvSpPr>
            <p:nvPr/>
          </p:nvSpPr>
          <p:spPr bwMode="auto">
            <a:xfrm flipH="1" flipV="1">
              <a:off x="715" y="236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9073" name="Text Box 17"/>
            <p:cNvSpPr txBox="1">
              <a:spLocks noChangeArrowheads="1"/>
            </p:cNvSpPr>
            <p:nvPr/>
          </p:nvSpPr>
          <p:spPr bwMode="auto">
            <a:xfrm>
              <a:off x="2029" y="2370"/>
              <a:ext cx="455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BUS</a:t>
              </a:r>
            </a:p>
          </p:txBody>
        </p:sp>
        <p:sp>
          <p:nvSpPr>
            <p:cNvPr id="429074" name="Line 18"/>
            <p:cNvSpPr>
              <a:spLocks noChangeShapeType="1"/>
            </p:cNvSpPr>
            <p:nvPr/>
          </p:nvSpPr>
          <p:spPr bwMode="auto">
            <a:xfrm>
              <a:off x="1803" y="1917"/>
              <a:ext cx="0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9075" name="Line 19"/>
            <p:cNvSpPr>
              <a:spLocks noChangeShapeType="1"/>
            </p:cNvSpPr>
            <p:nvPr/>
          </p:nvSpPr>
          <p:spPr bwMode="auto">
            <a:xfrm>
              <a:off x="1803" y="246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29076" name="Text Box 20"/>
            <p:cNvSpPr txBox="1">
              <a:spLocks noChangeArrowheads="1"/>
            </p:cNvSpPr>
            <p:nvPr/>
          </p:nvSpPr>
          <p:spPr bwMode="auto">
            <a:xfrm>
              <a:off x="1259" y="2483"/>
              <a:ext cx="2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2</a:t>
              </a:r>
            </a:p>
          </p:txBody>
        </p:sp>
        <p:graphicFrame>
          <p:nvGraphicFramePr>
            <p:cNvPr id="429077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9431310"/>
                </p:ext>
              </p:extLst>
            </p:nvPr>
          </p:nvGraphicFramePr>
          <p:xfrm>
            <a:off x="495" y="2297"/>
            <a:ext cx="209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32" name="公式" r:id="rId7" imgW="177480" imgH="253800" progId="Equation.3">
                    <p:embed/>
                  </p:oleObj>
                </mc:Choice>
                <mc:Fallback>
                  <p:oleObj name="公式" r:id="rId7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" y="2297"/>
                          <a:ext cx="209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907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0425667"/>
                </p:ext>
              </p:extLst>
            </p:nvPr>
          </p:nvGraphicFramePr>
          <p:xfrm>
            <a:off x="588" y="1771"/>
            <a:ext cx="24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33" name="公式" r:id="rId9" imgW="164880" imgH="228600" progId="Equation.3">
                    <p:embed/>
                  </p:oleObj>
                </mc:Choice>
                <mc:Fallback>
                  <p:oleObj name="公式" r:id="rId9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1771"/>
                          <a:ext cx="242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9079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2207891"/>
                </p:ext>
              </p:extLst>
            </p:nvPr>
          </p:nvGraphicFramePr>
          <p:xfrm>
            <a:off x="634" y="2769"/>
            <a:ext cx="26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34" name="公式" r:id="rId11" imgW="177480" imgH="228600" progId="Equation.3">
                    <p:embed/>
                  </p:oleObj>
                </mc:Choice>
                <mc:Fallback>
                  <p:oleObj name="公式" r:id="rId11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" y="2769"/>
                          <a:ext cx="26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9080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018571"/>
                </p:ext>
              </p:extLst>
            </p:nvPr>
          </p:nvGraphicFramePr>
          <p:xfrm>
            <a:off x="504" y="3269"/>
            <a:ext cx="22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35" name="公式" r:id="rId13" imgW="177480" imgH="253800" progId="Equation.3">
                    <p:embed/>
                  </p:oleObj>
                </mc:Choice>
                <mc:Fallback>
                  <p:oleObj name="公式" r:id="rId13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" y="3269"/>
                          <a:ext cx="228" cy="3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9101" name="Group 45"/>
            <p:cNvGrpSpPr>
              <a:grpSpLocks/>
            </p:cNvGrpSpPr>
            <p:nvPr/>
          </p:nvGrpSpPr>
          <p:grpSpPr bwMode="auto">
            <a:xfrm>
              <a:off x="912" y="2736"/>
              <a:ext cx="907" cy="674"/>
              <a:chOff x="2184" y="3117"/>
              <a:chExt cx="907" cy="674"/>
            </a:xfrm>
          </p:grpSpPr>
          <p:sp>
            <p:nvSpPr>
              <p:cNvPr id="429089" name="Oval 33"/>
              <p:cNvSpPr>
                <a:spLocks noChangeArrowheads="1"/>
              </p:cNvSpPr>
              <p:nvPr/>
            </p:nvSpPr>
            <p:spPr bwMode="auto">
              <a:xfrm>
                <a:off x="2774" y="329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090" name="Line 34"/>
              <p:cNvSpPr>
                <a:spLocks noChangeShapeType="1"/>
              </p:cNvSpPr>
              <p:nvPr/>
            </p:nvSpPr>
            <p:spPr bwMode="auto">
              <a:xfrm flipH="1">
                <a:off x="2184" y="3344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2865" y="3344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097" name="Rectangle 41"/>
              <p:cNvSpPr>
                <a:spLocks noChangeArrowheads="1"/>
              </p:cNvSpPr>
              <p:nvPr/>
            </p:nvSpPr>
            <p:spPr bwMode="auto">
              <a:xfrm>
                <a:off x="2502" y="3117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099" name="Oval 43"/>
              <p:cNvSpPr>
                <a:spLocks noChangeArrowheads="1"/>
              </p:cNvSpPr>
              <p:nvPr/>
            </p:nvSpPr>
            <p:spPr bwMode="auto">
              <a:xfrm>
                <a:off x="2592" y="3564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0" name="Line 44"/>
              <p:cNvSpPr>
                <a:spLocks noChangeShapeType="1"/>
              </p:cNvSpPr>
              <p:nvPr/>
            </p:nvSpPr>
            <p:spPr bwMode="auto">
              <a:xfrm flipV="1">
                <a:off x="2637" y="3655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29102" name="Group 46"/>
            <p:cNvGrpSpPr>
              <a:grpSpLocks/>
            </p:cNvGrpSpPr>
            <p:nvPr/>
          </p:nvGrpSpPr>
          <p:grpSpPr bwMode="auto">
            <a:xfrm>
              <a:off x="912" y="1680"/>
              <a:ext cx="907" cy="674"/>
              <a:chOff x="2184" y="3117"/>
              <a:chExt cx="907" cy="674"/>
            </a:xfrm>
          </p:grpSpPr>
          <p:sp>
            <p:nvSpPr>
              <p:cNvPr id="429103" name="Oval 47"/>
              <p:cNvSpPr>
                <a:spLocks noChangeArrowheads="1"/>
              </p:cNvSpPr>
              <p:nvPr/>
            </p:nvSpPr>
            <p:spPr bwMode="auto">
              <a:xfrm>
                <a:off x="2774" y="329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4" name="Line 48"/>
              <p:cNvSpPr>
                <a:spLocks noChangeShapeType="1"/>
              </p:cNvSpPr>
              <p:nvPr/>
            </p:nvSpPr>
            <p:spPr bwMode="auto">
              <a:xfrm flipH="1">
                <a:off x="2184" y="3344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5" name="Line 49"/>
              <p:cNvSpPr>
                <a:spLocks noChangeShapeType="1"/>
              </p:cNvSpPr>
              <p:nvPr/>
            </p:nvSpPr>
            <p:spPr bwMode="auto">
              <a:xfrm>
                <a:off x="2865" y="3344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6" name="Rectangle 50"/>
              <p:cNvSpPr>
                <a:spLocks noChangeArrowheads="1"/>
              </p:cNvSpPr>
              <p:nvPr/>
            </p:nvSpPr>
            <p:spPr bwMode="auto">
              <a:xfrm>
                <a:off x="2502" y="3117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7" name="Oval 51"/>
              <p:cNvSpPr>
                <a:spLocks noChangeArrowheads="1"/>
              </p:cNvSpPr>
              <p:nvPr/>
            </p:nvSpPr>
            <p:spPr bwMode="auto">
              <a:xfrm>
                <a:off x="2592" y="3564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29108" name="Line 52"/>
              <p:cNvSpPr>
                <a:spLocks noChangeShapeType="1"/>
              </p:cNvSpPr>
              <p:nvPr/>
            </p:nvSpPr>
            <p:spPr bwMode="auto">
              <a:xfrm flipV="1">
                <a:off x="2637" y="3655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29110" name="Rectangle 54"/>
          <p:cNvSpPr>
            <a:spLocks noChangeArrowheads="1"/>
          </p:cNvSpPr>
          <p:nvPr/>
        </p:nvSpPr>
        <p:spPr bwMode="auto">
          <a:xfrm>
            <a:off x="609600" y="1524000"/>
            <a:ext cx="8153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两个三态门和总线相连（“线与”）</a:t>
            </a:r>
          </a:p>
        </p:txBody>
      </p:sp>
    </p:spTree>
    <p:extLst>
      <p:ext uri="{BB962C8B-B14F-4D97-AF65-F5344CB8AC3E}">
        <p14:creationId xmlns:p14="http://schemas.microsoft.com/office/powerpoint/2010/main" val="8254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9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9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9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9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9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9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9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9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9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81" grpId="0" autoUpdateAnimBg="0"/>
      <p:bldP spid="429082" grpId="0" autoUpdateAnimBg="0"/>
      <p:bldP spid="429083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71</a:t>
            </a:r>
            <a:r>
              <a:rPr lang="zh-CN" altLang="en-US"/>
              <a:t>）</a:t>
            </a:r>
          </a:p>
        </p:txBody>
      </p:sp>
      <p:sp>
        <p:nvSpPr>
          <p:cNvPr id="3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A5F00-6110-462A-B6AD-2D5F411C197F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114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0083" name="Rectangle 3"/>
          <p:cNvSpPr>
            <a:spLocks noChangeArrowheads="1"/>
          </p:cNvSpPr>
          <p:nvPr/>
        </p:nvSpPr>
        <p:spPr bwMode="auto">
          <a:xfrm>
            <a:off x="390128" y="2514600"/>
            <a:ext cx="53340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若原来是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D1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向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BUS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传送，现在要改为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D2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向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BUS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传送，如何实现这种转换？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 </a:t>
            </a:r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390128" y="3424664"/>
            <a:ext cx="5029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应使门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由正常态转为高阻态，快于门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由高阻态转为正常态。 </a:t>
            </a: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390128" y="4256733"/>
            <a:ext cx="4800600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即</a:t>
            </a: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有一短暂过程门</a:t>
            </a:r>
            <a:r>
              <a:rPr lang="en-US" altLang="zh-CN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均处于高阻态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。否则，门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有一短暂过程均处于正常态，于是门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输出间有很大的浪涌电流，从而影响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BUS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正常工作。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 </a:t>
            </a:r>
          </a:p>
        </p:txBody>
      </p:sp>
      <p:grpSp>
        <p:nvGrpSpPr>
          <p:cNvPr id="430087" name="Group 7"/>
          <p:cNvGrpSpPr>
            <a:grpSpLocks/>
          </p:cNvGrpSpPr>
          <p:nvPr/>
        </p:nvGrpSpPr>
        <p:grpSpPr bwMode="auto">
          <a:xfrm>
            <a:off x="5663302" y="2057400"/>
            <a:ext cx="3248923" cy="3594745"/>
            <a:chOff x="495" y="1440"/>
            <a:chExt cx="1989" cy="2155"/>
          </a:xfrm>
        </p:grpSpPr>
        <p:sp>
          <p:nvSpPr>
            <p:cNvPr id="430088" name="Line 8"/>
            <p:cNvSpPr>
              <a:spLocks noChangeShapeType="1"/>
            </p:cNvSpPr>
            <p:nvPr/>
          </p:nvSpPr>
          <p:spPr bwMode="auto">
            <a:xfrm flipH="1" flipV="1">
              <a:off x="715" y="3413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0089" name="Line 9"/>
            <p:cNvSpPr>
              <a:spLocks noChangeShapeType="1"/>
            </p:cNvSpPr>
            <p:nvPr/>
          </p:nvSpPr>
          <p:spPr bwMode="auto">
            <a:xfrm>
              <a:off x="1577" y="2960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0090" name="Text Box 10"/>
            <p:cNvSpPr txBox="1">
              <a:spLocks noChangeArrowheads="1"/>
            </p:cNvSpPr>
            <p:nvPr/>
          </p:nvSpPr>
          <p:spPr bwMode="auto">
            <a:xfrm>
              <a:off x="1259" y="1440"/>
              <a:ext cx="2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430091" name="Line 11"/>
            <p:cNvSpPr>
              <a:spLocks noChangeShapeType="1"/>
            </p:cNvSpPr>
            <p:nvPr/>
          </p:nvSpPr>
          <p:spPr bwMode="auto">
            <a:xfrm flipH="1" flipV="1">
              <a:off x="715" y="236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0092" name="Text Box 12"/>
            <p:cNvSpPr txBox="1">
              <a:spLocks noChangeArrowheads="1"/>
            </p:cNvSpPr>
            <p:nvPr/>
          </p:nvSpPr>
          <p:spPr bwMode="auto">
            <a:xfrm>
              <a:off x="2029" y="2370"/>
              <a:ext cx="455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BUS</a:t>
              </a:r>
            </a:p>
          </p:txBody>
        </p:sp>
        <p:sp>
          <p:nvSpPr>
            <p:cNvPr id="430093" name="Line 13"/>
            <p:cNvSpPr>
              <a:spLocks noChangeShapeType="1"/>
            </p:cNvSpPr>
            <p:nvPr/>
          </p:nvSpPr>
          <p:spPr bwMode="auto">
            <a:xfrm>
              <a:off x="1803" y="1917"/>
              <a:ext cx="0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0094" name="Line 14"/>
            <p:cNvSpPr>
              <a:spLocks noChangeShapeType="1"/>
            </p:cNvSpPr>
            <p:nvPr/>
          </p:nvSpPr>
          <p:spPr bwMode="auto">
            <a:xfrm>
              <a:off x="1803" y="246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0095" name="Text Box 15"/>
            <p:cNvSpPr txBox="1">
              <a:spLocks noChangeArrowheads="1"/>
            </p:cNvSpPr>
            <p:nvPr/>
          </p:nvSpPr>
          <p:spPr bwMode="auto">
            <a:xfrm>
              <a:off x="1259" y="2483"/>
              <a:ext cx="227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2</a:t>
              </a:r>
            </a:p>
          </p:txBody>
        </p:sp>
        <p:graphicFrame>
          <p:nvGraphicFramePr>
            <p:cNvPr id="430096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8067244"/>
                </p:ext>
              </p:extLst>
            </p:nvPr>
          </p:nvGraphicFramePr>
          <p:xfrm>
            <a:off x="495" y="2297"/>
            <a:ext cx="209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946" name="公式" r:id="rId3" imgW="177480" imgH="253800" progId="Equation.3">
                    <p:embed/>
                  </p:oleObj>
                </mc:Choice>
                <mc:Fallback>
                  <p:oleObj name="公式" r:id="rId3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" y="2297"/>
                          <a:ext cx="209" cy="2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09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0162885"/>
                </p:ext>
              </p:extLst>
            </p:nvPr>
          </p:nvGraphicFramePr>
          <p:xfrm>
            <a:off x="588" y="1771"/>
            <a:ext cx="24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947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1771"/>
                          <a:ext cx="242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098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986864"/>
                </p:ext>
              </p:extLst>
            </p:nvPr>
          </p:nvGraphicFramePr>
          <p:xfrm>
            <a:off x="634" y="2769"/>
            <a:ext cx="26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948" name="公式" r:id="rId7" imgW="177480" imgH="228600" progId="Equation.3">
                    <p:embed/>
                  </p:oleObj>
                </mc:Choice>
                <mc:Fallback>
                  <p:oleObj name="公式" r:id="rId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" y="2769"/>
                          <a:ext cx="26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09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585455"/>
                </p:ext>
              </p:extLst>
            </p:nvPr>
          </p:nvGraphicFramePr>
          <p:xfrm>
            <a:off x="504" y="3269"/>
            <a:ext cx="228" cy="3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949" name="公式" r:id="rId9" imgW="177480" imgH="253800" progId="Equation.3">
                    <p:embed/>
                  </p:oleObj>
                </mc:Choice>
                <mc:Fallback>
                  <p:oleObj name="公式" r:id="rId9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" y="3269"/>
                          <a:ext cx="228" cy="3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0100" name="Group 20"/>
            <p:cNvGrpSpPr>
              <a:grpSpLocks/>
            </p:cNvGrpSpPr>
            <p:nvPr/>
          </p:nvGrpSpPr>
          <p:grpSpPr bwMode="auto">
            <a:xfrm>
              <a:off x="912" y="2736"/>
              <a:ext cx="907" cy="674"/>
              <a:chOff x="2184" y="3117"/>
              <a:chExt cx="907" cy="674"/>
            </a:xfrm>
          </p:grpSpPr>
          <p:sp>
            <p:nvSpPr>
              <p:cNvPr id="430101" name="Oval 21"/>
              <p:cNvSpPr>
                <a:spLocks noChangeArrowheads="1"/>
              </p:cNvSpPr>
              <p:nvPr/>
            </p:nvSpPr>
            <p:spPr bwMode="auto">
              <a:xfrm>
                <a:off x="2774" y="329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2" name="Line 22"/>
              <p:cNvSpPr>
                <a:spLocks noChangeShapeType="1"/>
              </p:cNvSpPr>
              <p:nvPr/>
            </p:nvSpPr>
            <p:spPr bwMode="auto">
              <a:xfrm flipH="1">
                <a:off x="2184" y="3344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3" name="Line 23"/>
              <p:cNvSpPr>
                <a:spLocks noChangeShapeType="1"/>
              </p:cNvSpPr>
              <p:nvPr/>
            </p:nvSpPr>
            <p:spPr bwMode="auto">
              <a:xfrm>
                <a:off x="2865" y="3344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4" name="Rectangle 24"/>
              <p:cNvSpPr>
                <a:spLocks noChangeArrowheads="1"/>
              </p:cNvSpPr>
              <p:nvPr/>
            </p:nvSpPr>
            <p:spPr bwMode="auto">
              <a:xfrm>
                <a:off x="2502" y="3117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5" name="Oval 25"/>
              <p:cNvSpPr>
                <a:spLocks noChangeArrowheads="1"/>
              </p:cNvSpPr>
              <p:nvPr/>
            </p:nvSpPr>
            <p:spPr bwMode="auto">
              <a:xfrm>
                <a:off x="2592" y="3564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6" name="Line 26"/>
              <p:cNvSpPr>
                <a:spLocks noChangeShapeType="1"/>
              </p:cNvSpPr>
              <p:nvPr/>
            </p:nvSpPr>
            <p:spPr bwMode="auto">
              <a:xfrm flipV="1">
                <a:off x="2637" y="3655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0107" name="Group 27"/>
            <p:cNvGrpSpPr>
              <a:grpSpLocks/>
            </p:cNvGrpSpPr>
            <p:nvPr/>
          </p:nvGrpSpPr>
          <p:grpSpPr bwMode="auto">
            <a:xfrm>
              <a:off x="912" y="1680"/>
              <a:ext cx="907" cy="674"/>
              <a:chOff x="2184" y="3117"/>
              <a:chExt cx="907" cy="674"/>
            </a:xfrm>
          </p:grpSpPr>
          <p:sp>
            <p:nvSpPr>
              <p:cNvPr id="430108" name="Oval 28"/>
              <p:cNvSpPr>
                <a:spLocks noChangeArrowheads="1"/>
              </p:cNvSpPr>
              <p:nvPr/>
            </p:nvSpPr>
            <p:spPr bwMode="auto">
              <a:xfrm>
                <a:off x="2774" y="3298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09" name="Line 29"/>
              <p:cNvSpPr>
                <a:spLocks noChangeShapeType="1"/>
              </p:cNvSpPr>
              <p:nvPr/>
            </p:nvSpPr>
            <p:spPr bwMode="auto">
              <a:xfrm flipH="1">
                <a:off x="2184" y="3344"/>
                <a:ext cx="31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10" name="Line 30"/>
              <p:cNvSpPr>
                <a:spLocks noChangeShapeType="1"/>
              </p:cNvSpPr>
              <p:nvPr/>
            </p:nvSpPr>
            <p:spPr bwMode="auto">
              <a:xfrm>
                <a:off x="2865" y="3344"/>
                <a:ext cx="2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11" name="Rectangle 31"/>
              <p:cNvSpPr>
                <a:spLocks noChangeArrowheads="1"/>
              </p:cNvSpPr>
              <p:nvPr/>
            </p:nvSpPr>
            <p:spPr bwMode="auto">
              <a:xfrm>
                <a:off x="2502" y="3117"/>
                <a:ext cx="272" cy="4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12" name="Oval 32"/>
              <p:cNvSpPr>
                <a:spLocks noChangeArrowheads="1"/>
              </p:cNvSpPr>
              <p:nvPr/>
            </p:nvSpPr>
            <p:spPr bwMode="auto">
              <a:xfrm>
                <a:off x="2592" y="3564"/>
                <a:ext cx="91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 flipV="1">
                <a:off x="2637" y="3655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30114" name="Rectangle 34"/>
          <p:cNvSpPr>
            <a:spLocks noChangeArrowheads="1"/>
          </p:cNvSpPr>
          <p:nvPr/>
        </p:nvSpPr>
        <p:spPr bwMode="auto">
          <a:xfrm>
            <a:off x="609600" y="1524000"/>
            <a:ext cx="8153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三态总线的状态转换</a:t>
            </a:r>
          </a:p>
        </p:txBody>
      </p:sp>
    </p:spTree>
    <p:extLst>
      <p:ext uri="{BB962C8B-B14F-4D97-AF65-F5344CB8AC3E}">
        <p14:creationId xmlns:p14="http://schemas.microsoft.com/office/powerpoint/2010/main" val="215519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0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autoUpdateAnimBg="0"/>
      <p:bldP spid="430084" grpId="0" autoUpdateAnimBg="0"/>
      <p:bldP spid="430085" grpId="0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304800"/>
            <a:ext cx="8135937" cy="9906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72</a:t>
            </a:r>
            <a:r>
              <a:rPr lang="zh-CN" altLang="en-US"/>
              <a:t>）</a:t>
            </a:r>
          </a:p>
        </p:txBody>
      </p:sp>
      <p:sp>
        <p:nvSpPr>
          <p:cNvPr id="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5BAAD-9E26-4000-9000-6EEE53B2F292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115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auto">
          <a:xfrm>
            <a:off x="685800" y="1676400"/>
            <a:ext cx="7977188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三态门的应用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——1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位双向总线驱动器</a:t>
            </a:r>
          </a:p>
          <a:p>
            <a:pPr marL="800100" lvl="1" indent="-3429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双向总线驱动器，又称收发器（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Transceiver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）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 </a:t>
            </a:r>
          </a:p>
        </p:txBody>
      </p:sp>
      <p:sp>
        <p:nvSpPr>
          <p:cNvPr id="431110" name="Text Box 6"/>
          <p:cNvSpPr txBox="1">
            <a:spLocks noChangeArrowheads="1"/>
          </p:cNvSpPr>
          <p:nvPr/>
        </p:nvSpPr>
        <p:spPr bwMode="auto">
          <a:xfrm>
            <a:off x="457200" y="4343400"/>
            <a:ext cx="3276600" cy="831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E=“0”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时，写操作，下面三态门正常工作</a:t>
            </a:r>
          </a:p>
        </p:txBody>
      </p:sp>
      <p:sp>
        <p:nvSpPr>
          <p:cNvPr id="431112" name="Rectangle 8"/>
          <p:cNvSpPr>
            <a:spLocks noChangeArrowheads="1"/>
          </p:cNvSpPr>
          <p:nvPr/>
        </p:nvSpPr>
        <p:spPr bwMode="auto">
          <a:xfrm>
            <a:off x="457200" y="3276600"/>
            <a:ext cx="3276600" cy="831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E=“1”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时，读操作，上面三态门正常工作</a:t>
            </a:r>
          </a:p>
        </p:txBody>
      </p:sp>
      <p:sp>
        <p:nvSpPr>
          <p:cNvPr id="431113" name="Line 9"/>
          <p:cNvSpPr>
            <a:spLocks noChangeShapeType="1"/>
          </p:cNvSpPr>
          <p:nvPr/>
        </p:nvSpPr>
        <p:spPr bwMode="auto">
          <a:xfrm>
            <a:off x="3733800" y="3581400"/>
            <a:ext cx="3048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1114" name="Line 10"/>
          <p:cNvSpPr>
            <a:spLocks noChangeShapeType="1"/>
          </p:cNvSpPr>
          <p:nvPr/>
        </p:nvSpPr>
        <p:spPr bwMode="auto">
          <a:xfrm>
            <a:off x="3733800" y="4724400"/>
            <a:ext cx="3048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31153" name="Group 49"/>
          <p:cNvGrpSpPr>
            <a:grpSpLocks/>
          </p:cNvGrpSpPr>
          <p:nvPr/>
        </p:nvGrpSpPr>
        <p:grpSpPr bwMode="auto">
          <a:xfrm>
            <a:off x="8001009" y="3429000"/>
            <a:ext cx="819151" cy="2743200"/>
            <a:chOff x="5040" y="2160"/>
            <a:chExt cx="516" cy="1728"/>
          </a:xfrm>
        </p:grpSpPr>
        <p:sp>
          <p:nvSpPr>
            <p:cNvPr id="431115" name="Rectangle 11"/>
            <p:cNvSpPr>
              <a:spLocks noChangeArrowheads="1"/>
            </p:cNvSpPr>
            <p:nvPr/>
          </p:nvSpPr>
          <p:spPr bwMode="auto">
            <a:xfrm>
              <a:off x="5040" y="2160"/>
              <a:ext cx="432" cy="17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16" name="Text Box 12"/>
            <p:cNvSpPr txBox="1">
              <a:spLocks noChangeArrowheads="1"/>
            </p:cNvSpPr>
            <p:nvPr/>
          </p:nvSpPr>
          <p:spPr bwMode="auto">
            <a:xfrm>
              <a:off x="5091" y="2832"/>
              <a:ext cx="4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CPU</a:t>
              </a:r>
            </a:p>
          </p:txBody>
        </p:sp>
      </p:grpSp>
      <p:grpSp>
        <p:nvGrpSpPr>
          <p:cNvPr id="431154" name="Group 50"/>
          <p:cNvGrpSpPr>
            <a:grpSpLocks/>
          </p:cNvGrpSpPr>
          <p:nvPr/>
        </p:nvGrpSpPr>
        <p:grpSpPr bwMode="auto">
          <a:xfrm>
            <a:off x="5735638" y="3768725"/>
            <a:ext cx="2265362" cy="2632075"/>
            <a:chOff x="3613" y="2374"/>
            <a:chExt cx="1427" cy="1658"/>
          </a:xfrm>
        </p:grpSpPr>
        <p:sp>
          <p:nvSpPr>
            <p:cNvPr id="431119" name="Rectangle 15"/>
            <p:cNvSpPr>
              <a:spLocks noChangeArrowheads="1"/>
            </p:cNvSpPr>
            <p:nvPr/>
          </p:nvSpPr>
          <p:spPr bwMode="auto">
            <a:xfrm>
              <a:off x="4302" y="2374"/>
              <a:ext cx="272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0" name="Oval 16"/>
            <p:cNvSpPr>
              <a:spLocks noChangeArrowheads="1"/>
            </p:cNvSpPr>
            <p:nvPr/>
          </p:nvSpPr>
          <p:spPr bwMode="auto">
            <a:xfrm>
              <a:off x="4574" y="2555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2" name="Line 18"/>
            <p:cNvSpPr>
              <a:spLocks noChangeShapeType="1"/>
            </p:cNvSpPr>
            <p:nvPr/>
          </p:nvSpPr>
          <p:spPr bwMode="auto">
            <a:xfrm flipH="1">
              <a:off x="3883" y="2592"/>
              <a:ext cx="4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3" name="Line 19"/>
            <p:cNvSpPr>
              <a:spLocks noChangeShapeType="1"/>
            </p:cNvSpPr>
            <p:nvPr/>
          </p:nvSpPr>
          <p:spPr bwMode="auto">
            <a:xfrm flipH="1">
              <a:off x="4451" y="283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4" name="Line 20"/>
            <p:cNvSpPr>
              <a:spLocks noChangeShapeType="1"/>
            </p:cNvSpPr>
            <p:nvPr/>
          </p:nvSpPr>
          <p:spPr bwMode="auto">
            <a:xfrm flipH="1" flipV="1">
              <a:off x="4123" y="3072"/>
              <a:ext cx="328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5" name="Line 21"/>
            <p:cNvSpPr>
              <a:spLocks noChangeShapeType="1"/>
            </p:cNvSpPr>
            <p:nvPr/>
          </p:nvSpPr>
          <p:spPr bwMode="auto">
            <a:xfrm flipV="1">
              <a:off x="4651" y="25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26" name="Text Box 22"/>
            <p:cNvSpPr txBox="1">
              <a:spLocks noChangeArrowheads="1"/>
            </p:cNvSpPr>
            <p:nvPr/>
          </p:nvSpPr>
          <p:spPr bwMode="auto">
            <a:xfrm>
              <a:off x="3883" y="239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Di</a:t>
              </a:r>
            </a:p>
          </p:txBody>
        </p:sp>
        <p:sp>
          <p:nvSpPr>
            <p:cNvPr id="431128" name="Text Box 24"/>
            <p:cNvSpPr txBox="1">
              <a:spLocks noChangeArrowheads="1"/>
            </p:cNvSpPr>
            <p:nvPr/>
          </p:nvSpPr>
          <p:spPr bwMode="auto">
            <a:xfrm>
              <a:off x="3613" y="3782"/>
              <a:ext cx="2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E</a:t>
              </a:r>
            </a:p>
          </p:txBody>
        </p:sp>
        <p:sp>
          <p:nvSpPr>
            <p:cNvPr id="431130" name="Rectangle 26"/>
            <p:cNvSpPr>
              <a:spLocks noChangeArrowheads="1"/>
            </p:cNvSpPr>
            <p:nvPr/>
          </p:nvSpPr>
          <p:spPr bwMode="auto">
            <a:xfrm>
              <a:off x="4315" y="3188"/>
              <a:ext cx="272" cy="45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1" name="Oval 27"/>
            <p:cNvSpPr>
              <a:spLocks noChangeArrowheads="1"/>
            </p:cNvSpPr>
            <p:nvPr/>
          </p:nvSpPr>
          <p:spPr bwMode="auto">
            <a:xfrm>
              <a:off x="4219" y="3369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2" name="Line 28"/>
            <p:cNvSpPr>
              <a:spLocks noChangeShapeType="1"/>
            </p:cNvSpPr>
            <p:nvPr/>
          </p:nvSpPr>
          <p:spPr bwMode="auto">
            <a:xfrm flipH="1">
              <a:off x="3883" y="3408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3" name="Line 29"/>
            <p:cNvSpPr>
              <a:spLocks noChangeShapeType="1"/>
            </p:cNvSpPr>
            <p:nvPr/>
          </p:nvSpPr>
          <p:spPr bwMode="auto">
            <a:xfrm flipH="1">
              <a:off x="4459" y="37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4" name="Line 30"/>
            <p:cNvSpPr>
              <a:spLocks noChangeShapeType="1"/>
            </p:cNvSpPr>
            <p:nvPr/>
          </p:nvSpPr>
          <p:spPr bwMode="auto">
            <a:xfrm flipH="1" flipV="1">
              <a:off x="3792" y="388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5" name="Line 31"/>
            <p:cNvSpPr>
              <a:spLocks noChangeShapeType="1"/>
            </p:cNvSpPr>
            <p:nvPr/>
          </p:nvSpPr>
          <p:spPr bwMode="auto">
            <a:xfrm>
              <a:off x="4603" y="3408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7" name="Line 33"/>
            <p:cNvSpPr>
              <a:spLocks noChangeShapeType="1"/>
            </p:cNvSpPr>
            <p:nvPr/>
          </p:nvSpPr>
          <p:spPr bwMode="auto">
            <a:xfrm flipH="1">
              <a:off x="4843" y="259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38" name="Line 34"/>
            <p:cNvSpPr>
              <a:spLocks noChangeShapeType="1"/>
            </p:cNvSpPr>
            <p:nvPr/>
          </p:nvSpPr>
          <p:spPr bwMode="auto">
            <a:xfrm flipV="1">
              <a:off x="4800" y="29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0" name="Line 36"/>
            <p:cNvSpPr>
              <a:spLocks noChangeShapeType="1"/>
            </p:cNvSpPr>
            <p:nvPr/>
          </p:nvSpPr>
          <p:spPr bwMode="auto">
            <a:xfrm>
              <a:off x="4123" y="307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1" name="Oval 37"/>
            <p:cNvSpPr>
              <a:spLocks noChangeArrowheads="1"/>
            </p:cNvSpPr>
            <p:nvPr/>
          </p:nvSpPr>
          <p:spPr bwMode="auto">
            <a:xfrm>
              <a:off x="4075" y="3840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2" name="Oval 38"/>
            <p:cNvSpPr>
              <a:spLocks noChangeArrowheads="1"/>
            </p:cNvSpPr>
            <p:nvPr/>
          </p:nvSpPr>
          <p:spPr bwMode="auto">
            <a:xfrm>
              <a:off x="4416" y="3648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3" name="Oval 39"/>
            <p:cNvSpPr>
              <a:spLocks noChangeArrowheads="1"/>
            </p:cNvSpPr>
            <p:nvPr/>
          </p:nvSpPr>
          <p:spPr bwMode="auto">
            <a:xfrm>
              <a:off x="4795" y="2928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4" name="Text Box 40"/>
            <p:cNvSpPr txBox="1">
              <a:spLocks noChangeArrowheads="1"/>
            </p:cNvSpPr>
            <p:nvPr/>
          </p:nvSpPr>
          <p:spPr bwMode="auto">
            <a:xfrm>
              <a:off x="3840" y="316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Do</a:t>
              </a:r>
            </a:p>
          </p:txBody>
        </p:sp>
        <p:sp>
          <p:nvSpPr>
            <p:cNvPr id="431148" name="Line 44"/>
            <p:cNvSpPr>
              <a:spLocks noChangeShapeType="1"/>
            </p:cNvSpPr>
            <p:nvPr/>
          </p:nvSpPr>
          <p:spPr bwMode="auto">
            <a:xfrm flipH="1">
              <a:off x="3888" y="2592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49" name="Line 45"/>
            <p:cNvSpPr>
              <a:spLocks noChangeShapeType="1"/>
            </p:cNvSpPr>
            <p:nvPr/>
          </p:nvSpPr>
          <p:spPr bwMode="auto">
            <a:xfrm flipV="1">
              <a:off x="3696" y="297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50" name="Oval 46"/>
            <p:cNvSpPr>
              <a:spLocks noChangeArrowheads="1"/>
            </p:cNvSpPr>
            <p:nvPr/>
          </p:nvSpPr>
          <p:spPr bwMode="auto">
            <a:xfrm>
              <a:off x="3840" y="2928"/>
              <a:ext cx="91" cy="91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31152" name="Group 48"/>
          <p:cNvGrpSpPr>
            <a:grpSpLocks/>
          </p:cNvGrpSpPr>
          <p:nvPr/>
        </p:nvGrpSpPr>
        <p:grpSpPr bwMode="auto">
          <a:xfrm>
            <a:off x="5334000" y="3886200"/>
            <a:ext cx="609600" cy="1752600"/>
            <a:chOff x="3360" y="2448"/>
            <a:chExt cx="384" cy="1104"/>
          </a:xfrm>
        </p:grpSpPr>
        <p:sp>
          <p:nvSpPr>
            <p:cNvPr id="431146" name="Rectangle 42"/>
            <p:cNvSpPr>
              <a:spLocks noChangeArrowheads="1"/>
            </p:cNvSpPr>
            <p:nvPr/>
          </p:nvSpPr>
          <p:spPr bwMode="auto">
            <a:xfrm>
              <a:off x="3360" y="2448"/>
              <a:ext cx="336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31151" name="Text Box 47"/>
            <p:cNvSpPr txBox="1">
              <a:spLocks noChangeArrowheads="1"/>
            </p:cNvSpPr>
            <p:nvPr/>
          </p:nvSpPr>
          <p:spPr bwMode="auto">
            <a:xfrm>
              <a:off x="3360" y="2640"/>
              <a:ext cx="38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存储器</a:t>
              </a:r>
            </a:p>
          </p:txBody>
        </p:sp>
      </p:grpSp>
      <p:grpSp>
        <p:nvGrpSpPr>
          <p:cNvPr id="431165" name="Group 61"/>
          <p:cNvGrpSpPr>
            <a:grpSpLocks/>
          </p:cNvGrpSpPr>
          <p:nvPr/>
        </p:nvGrpSpPr>
        <p:grpSpPr bwMode="auto">
          <a:xfrm>
            <a:off x="5867400" y="3886200"/>
            <a:ext cx="2209800" cy="762000"/>
            <a:chOff x="3696" y="2448"/>
            <a:chExt cx="1392" cy="480"/>
          </a:xfrm>
        </p:grpSpPr>
        <p:sp>
          <p:nvSpPr>
            <p:cNvPr id="431158" name="Line 54"/>
            <p:cNvSpPr>
              <a:spLocks noChangeShapeType="1"/>
            </p:cNvSpPr>
            <p:nvPr/>
          </p:nvSpPr>
          <p:spPr bwMode="auto">
            <a:xfrm>
              <a:off x="3696" y="2928"/>
              <a:ext cx="14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59" name="Line 55"/>
            <p:cNvSpPr>
              <a:spLocks noChangeShapeType="1"/>
            </p:cNvSpPr>
            <p:nvPr/>
          </p:nvSpPr>
          <p:spPr bwMode="auto">
            <a:xfrm flipV="1">
              <a:off x="3840" y="2448"/>
              <a:ext cx="0" cy="48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60" name="Line 56"/>
            <p:cNvSpPr>
              <a:spLocks noChangeShapeType="1"/>
            </p:cNvSpPr>
            <p:nvPr/>
          </p:nvSpPr>
          <p:spPr bwMode="auto">
            <a:xfrm>
              <a:off x="3840" y="2448"/>
              <a:ext cx="1056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63" name="Line 59"/>
            <p:cNvSpPr>
              <a:spLocks noChangeShapeType="1"/>
            </p:cNvSpPr>
            <p:nvPr/>
          </p:nvSpPr>
          <p:spPr bwMode="auto">
            <a:xfrm>
              <a:off x="4896" y="2448"/>
              <a:ext cx="0" cy="38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64" name="Line 60"/>
            <p:cNvSpPr>
              <a:spLocks noChangeShapeType="1"/>
            </p:cNvSpPr>
            <p:nvPr/>
          </p:nvSpPr>
          <p:spPr bwMode="auto">
            <a:xfrm>
              <a:off x="4896" y="2832"/>
              <a:ext cx="19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31172" name="Group 68"/>
          <p:cNvGrpSpPr>
            <a:grpSpLocks/>
          </p:cNvGrpSpPr>
          <p:nvPr/>
        </p:nvGrpSpPr>
        <p:grpSpPr bwMode="auto">
          <a:xfrm>
            <a:off x="5867400" y="4876800"/>
            <a:ext cx="2133600" cy="762000"/>
            <a:chOff x="3696" y="3072"/>
            <a:chExt cx="1344" cy="480"/>
          </a:xfrm>
        </p:grpSpPr>
        <p:sp>
          <p:nvSpPr>
            <p:cNvPr id="431167" name="Line 63"/>
            <p:cNvSpPr>
              <a:spLocks noChangeShapeType="1"/>
            </p:cNvSpPr>
            <p:nvPr/>
          </p:nvSpPr>
          <p:spPr bwMode="auto">
            <a:xfrm>
              <a:off x="4896" y="3168"/>
              <a:ext cx="14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68" name="Line 64"/>
            <p:cNvSpPr>
              <a:spLocks noChangeShapeType="1"/>
            </p:cNvSpPr>
            <p:nvPr/>
          </p:nvSpPr>
          <p:spPr bwMode="auto">
            <a:xfrm flipV="1">
              <a:off x="3840" y="3072"/>
              <a:ext cx="0" cy="48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69" name="Line 65"/>
            <p:cNvSpPr>
              <a:spLocks noChangeShapeType="1"/>
            </p:cNvSpPr>
            <p:nvPr/>
          </p:nvSpPr>
          <p:spPr bwMode="auto">
            <a:xfrm>
              <a:off x="3840" y="3552"/>
              <a:ext cx="1056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70" name="Line 66"/>
            <p:cNvSpPr>
              <a:spLocks noChangeShapeType="1"/>
            </p:cNvSpPr>
            <p:nvPr/>
          </p:nvSpPr>
          <p:spPr bwMode="auto">
            <a:xfrm>
              <a:off x="4896" y="3168"/>
              <a:ext cx="0" cy="38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1171" name="Line 67"/>
            <p:cNvSpPr>
              <a:spLocks noChangeShapeType="1"/>
            </p:cNvSpPr>
            <p:nvPr/>
          </p:nvSpPr>
          <p:spPr bwMode="auto">
            <a:xfrm flipH="1">
              <a:off x="3696" y="3072"/>
              <a:ext cx="144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8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31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4311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31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43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0" grpId="0" animBg="1" autoUpdateAnimBg="0"/>
      <p:bldP spid="431112" grpId="0" animBg="1" autoUpdateAnimBg="0"/>
      <p:bldP spid="431113" grpId="0" animBg="1"/>
      <p:bldP spid="4311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73</a:t>
            </a:r>
            <a:r>
              <a:rPr lang="zh-CN" altLang="en-US"/>
              <a:t>）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4211-0F7A-43F4-A3AA-D29FB5D40FA7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116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524292" name="Object 1028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22966957"/>
              </p:ext>
            </p:extLst>
          </p:nvPr>
        </p:nvGraphicFramePr>
        <p:xfrm>
          <a:off x="4427984" y="2723728"/>
          <a:ext cx="288607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808" name="位图图像" r:id="rId3" imgW="2886478" imgH="3657143" progId="PBrush">
                  <p:embed/>
                </p:oleObj>
              </mc:Choice>
              <mc:Fallback>
                <p:oleObj name="位图图像" r:id="rId3" imgW="2886478" imgH="3657143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2723728"/>
                        <a:ext cx="2886075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4293" name="Text Box 1029"/>
          <p:cNvSpPr txBox="1">
            <a:spLocks noChangeArrowheads="1"/>
          </p:cNvSpPr>
          <p:nvPr/>
        </p:nvSpPr>
        <p:spPr bwMode="auto">
          <a:xfrm>
            <a:off x="914399" y="3733800"/>
            <a:ext cx="30095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E=“0”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时，读操作</a:t>
            </a:r>
          </a:p>
        </p:txBody>
      </p:sp>
      <p:sp>
        <p:nvSpPr>
          <p:cNvPr id="524294" name="Rectangle 1030"/>
          <p:cNvSpPr>
            <a:spLocks noChangeArrowheads="1"/>
          </p:cNvSpPr>
          <p:nvPr/>
        </p:nvSpPr>
        <p:spPr bwMode="auto">
          <a:xfrm>
            <a:off x="533400" y="1447800"/>
            <a:ext cx="519072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三态门的应用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——</a:t>
            </a:r>
          </a:p>
          <a:p>
            <a:pPr marL="457200" indent="-457200" algn="l">
              <a:spcBef>
                <a:spcPct val="20000"/>
              </a:spcBef>
            </a:pP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     4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位双向总线驱动器</a:t>
            </a:r>
          </a:p>
          <a:p>
            <a:pPr marL="742950" lvl="1" indent="-285750"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Char char="Ø"/>
            </a:pPr>
            <a:endParaRPr lang="en-US" altLang="zh-CN" sz="3200" dirty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4295" name="Rectangle 1031"/>
          <p:cNvSpPr>
            <a:spLocks noChangeArrowheads="1"/>
          </p:cNvSpPr>
          <p:nvPr/>
        </p:nvSpPr>
        <p:spPr bwMode="auto">
          <a:xfrm>
            <a:off x="914400" y="4419600"/>
            <a:ext cx="28745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E=“1”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时，写操作</a:t>
            </a:r>
          </a:p>
        </p:txBody>
      </p:sp>
      <p:sp>
        <p:nvSpPr>
          <p:cNvPr id="524296" name="Line 1032"/>
          <p:cNvSpPr>
            <a:spLocks noChangeShapeType="1"/>
          </p:cNvSpPr>
          <p:nvPr/>
        </p:nvSpPr>
        <p:spPr bwMode="auto">
          <a:xfrm>
            <a:off x="6404421" y="3485728"/>
            <a:ext cx="151487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24297" name="Line 1033"/>
          <p:cNvSpPr>
            <a:spLocks noChangeShapeType="1"/>
          </p:cNvSpPr>
          <p:nvPr/>
        </p:nvSpPr>
        <p:spPr bwMode="auto">
          <a:xfrm>
            <a:off x="6404421" y="4247728"/>
            <a:ext cx="151487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10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5242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5242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3" grpId="0" autoUpdateAnimBg="0"/>
      <p:bldP spid="524295" grpId="0" autoUpdateAnimBg="0"/>
      <p:bldP spid="524296" grpId="0" animBg="1"/>
      <p:bldP spid="52429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74</a:t>
            </a:r>
            <a:r>
              <a:rPr lang="zh-CN" altLang="en-US" dirty="0"/>
              <a:t>）</a:t>
            </a:r>
          </a:p>
        </p:txBody>
      </p:sp>
      <p:sp>
        <p:nvSpPr>
          <p:cNvPr id="1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DB359-E1EA-4E81-82EA-96ACF412F3CE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117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33155" name="Text Box 3"/>
          <p:cNvSpPr txBox="1">
            <a:spLocks noChangeArrowheads="1"/>
          </p:cNvSpPr>
          <p:nvPr/>
        </p:nvSpPr>
        <p:spPr bwMode="auto">
          <a:xfrm>
            <a:off x="7885113" y="1653630"/>
            <a:ext cx="1258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latin typeface="+mn-ea"/>
                <a:ea typeface="+mn-ea"/>
              </a:rPr>
              <a:t>BUS</a:t>
            </a:r>
          </a:p>
        </p:txBody>
      </p:sp>
      <p:grpSp>
        <p:nvGrpSpPr>
          <p:cNvPr id="433317" name="Group 165"/>
          <p:cNvGrpSpPr>
            <a:grpSpLocks/>
          </p:cNvGrpSpPr>
          <p:nvPr/>
        </p:nvGrpSpPr>
        <p:grpSpPr bwMode="auto">
          <a:xfrm>
            <a:off x="587375" y="1556792"/>
            <a:ext cx="8201026" cy="2617788"/>
            <a:chOff x="370" y="1146"/>
            <a:chExt cx="5166" cy="1649"/>
          </a:xfrm>
        </p:grpSpPr>
        <p:grpSp>
          <p:nvGrpSpPr>
            <p:cNvPr id="433156" name="Group 4"/>
            <p:cNvGrpSpPr>
              <a:grpSpLocks/>
            </p:cNvGrpSpPr>
            <p:nvPr/>
          </p:nvGrpSpPr>
          <p:grpSpPr bwMode="auto">
            <a:xfrm>
              <a:off x="370" y="1147"/>
              <a:ext cx="5166" cy="1648"/>
              <a:chOff x="204" y="1616"/>
              <a:chExt cx="5442" cy="1739"/>
            </a:xfrm>
          </p:grpSpPr>
          <p:sp>
            <p:nvSpPr>
              <p:cNvPr id="433157" name="Line 5"/>
              <p:cNvSpPr>
                <a:spLocks noChangeShapeType="1"/>
              </p:cNvSpPr>
              <p:nvPr/>
            </p:nvSpPr>
            <p:spPr bwMode="auto">
              <a:xfrm>
                <a:off x="612" y="1933"/>
                <a:ext cx="4853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33158" name="Group 6"/>
              <p:cNvGrpSpPr>
                <a:grpSpLocks/>
              </p:cNvGrpSpPr>
              <p:nvPr/>
            </p:nvGrpSpPr>
            <p:grpSpPr bwMode="auto">
              <a:xfrm>
                <a:off x="703" y="1933"/>
                <a:ext cx="408" cy="907"/>
                <a:chOff x="703" y="1933"/>
                <a:chExt cx="611" cy="1422"/>
              </a:xfrm>
            </p:grpSpPr>
            <p:grpSp>
              <p:nvGrpSpPr>
                <p:cNvPr id="433159" name="Group 7"/>
                <p:cNvGrpSpPr>
                  <a:grpSpLocks/>
                </p:cNvGrpSpPr>
                <p:nvPr/>
              </p:nvGrpSpPr>
              <p:grpSpPr bwMode="auto">
                <a:xfrm rot="16200000">
                  <a:off x="974" y="2387"/>
                  <a:ext cx="317" cy="363"/>
                  <a:chOff x="1020" y="1706"/>
                  <a:chExt cx="317" cy="363"/>
                </a:xfrm>
              </p:grpSpPr>
              <p:sp>
                <p:nvSpPr>
                  <p:cNvPr id="43316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161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162" name="Oval 10"/>
                <p:cNvSpPr>
                  <a:spLocks noChangeArrowheads="1"/>
                </p:cNvSpPr>
                <p:nvPr/>
              </p:nvSpPr>
              <p:spPr bwMode="auto">
                <a:xfrm rot="16200000">
                  <a:off x="838" y="2569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6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03" y="2614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64" name="Line 12"/>
                <p:cNvSpPr>
                  <a:spLocks noChangeShapeType="1"/>
                </p:cNvSpPr>
                <p:nvPr/>
              </p:nvSpPr>
              <p:spPr bwMode="auto">
                <a:xfrm>
                  <a:off x="703" y="2614"/>
                  <a:ext cx="0" cy="7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65" name="Line 13"/>
                <p:cNvSpPr>
                  <a:spLocks noChangeShapeType="1"/>
                </p:cNvSpPr>
                <p:nvPr/>
              </p:nvSpPr>
              <p:spPr bwMode="auto">
                <a:xfrm>
                  <a:off x="1122" y="2720"/>
                  <a:ext cx="0" cy="6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66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1122" y="1933"/>
                  <a:ext cx="0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33167" name="Group 15"/>
              <p:cNvGrpSpPr>
                <a:grpSpLocks/>
              </p:cNvGrpSpPr>
              <p:nvPr/>
            </p:nvGrpSpPr>
            <p:grpSpPr bwMode="auto">
              <a:xfrm>
                <a:off x="1247" y="1933"/>
                <a:ext cx="408" cy="907"/>
                <a:chOff x="703" y="1933"/>
                <a:chExt cx="611" cy="1422"/>
              </a:xfrm>
            </p:grpSpPr>
            <p:grpSp>
              <p:nvGrpSpPr>
                <p:cNvPr id="433168" name="Group 16"/>
                <p:cNvGrpSpPr>
                  <a:grpSpLocks/>
                </p:cNvGrpSpPr>
                <p:nvPr/>
              </p:nvGrpSpPr>
              <p:grpSpPr bwMode="auto">
                <a:xfrm rot="16200000">
                  <a:off x="974" y="2387"/>
                  <a:ext cx="317" cy="363"/>
                  <a:chOff x="1020" y="1706"/>
                  <a:chExt cx="317" cy="363"/>
                </a:xfrm>
              </p:grpSpPr>
              <p:sp>
                <p:nvSpPr>
                  <p:cNvPr id="433169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170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171" name="Oval 19"/>
                <p:cNvSpPr>
                  <a:spLocks noChangeArrowheads="1"/>
                </p:cNvSpPr>
                <p:nvPr/>
              </p:nvSpPr>
              <p:spPr bwMode="auto">
                <a:xfrm rot="16200000">
                  <a:off x="838" y="2569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7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703" y="2614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73" name="Line 21"/>
                <p:cNvSpPr>
                  <a:spLocks noChangeShapeType="1"/>
                </p:cNvSpPr>
                <p:nvPr/>
              </p:nvSpPr>
              <p:spPr bwMode="auto">
                <a:xfrm>
                  <a:off x="703" y="2614"/>
                  <a:ext cx="0" cy="7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74" name="Line 22"/>
                <p:cNvSpPr>
                  <a:spLocks noChangeShapeType="1"/>
                </p:cNvSpPr>
                <p:nvPr/>
              </p:nvSpPr>
              <p:spPr bwMode="auto">
                <a:xfrm>
                  <a:off x="1122" y="2720"/>
                  <a:ext cx="0" cy="6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75" name="Line 23"/>
                <p:cNvSpPr>
                  <a:spLocks noChangeShapeType="1"/>
                </p:cNvSpPr>
                <p:nvPr/>
              </p:nvSpPr>
              <p:spPr bwMode="auto">
                <a:xfrm flipH="1" flipV="1">
                  <a:off x="1122" y="1933"/>
                  <a:ext cx="0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33176" name="Group 24"/>
              <p:cNvGrpSpPr>
                <a:grpSpLocks/>
              </p:cNvGrpSpPr>
              <p:nvPr/>
            </p:nvGrpSpPr>
            <p:grpSpPr bwMode="auto">
              <a:xfrm>
                <a:off x="1837" y="1933"/>
                <a:ext cx="408" cy="907"/>
                <a:chOff x="703" y="1933"/>
                <a:chExt cx="611" cy="1422"/>
              </a:xfrm>
            </p:grpSpPr>
            <p:grpSp>
              <p:nvGrpSpPr>
                <p:cNvPr id="433177" name="Group 25"/>
                <p:cNvGrpSpPr>
                  <a:grpSpLocks/>
                </p:cNvGrpSpPr>
                <p:nvPr/>
              </p:nvGrpSpPr>
              <p:grpSpPr bwMode="auto">
                <a:xfrm rot="16200000">
                  <a:off x="974" y="2387"/>
                  <a:ext cx="317" cy="363"/>
                  <a:chOff x="1020" y="1706"/>
                  <a:chExt cx="317" cy="363"/>
                </a:xfrm>
              </p:grpSpPr>
              <p:sp>
                <p:nvSpPr>
                  <p:cNvPr id="43317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179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180" name="Oval 28"/>
                <p:cNvSpPr>
                  <a:spLocks noChangeArrowheads="1"/>
                </p:cNvSpPr>
                <p:nvPr/>
              </p:nvSpPr>
              <p:spPr bwMode="auto">
                <a:xfrm rot="16200000">
                  <a:off x="838" y="2569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81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703" y="2614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82" name="Line 30"/>
                <p:cNvSpPr>
                  <a:spLocks noChangeShapeType="1"/>
                </p:cNvSpPr>
                <p:nvPr/>
              </p:nvSpPr>
              <p:spPr bwMode="auto">
                <a:xfrm>
                  <a:off x="703" y="2614"/>
                  <a:ext cx="0" cy="7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83" name="Line 31"/>
                <p:cNvSpPr>
                  <a:spLocks noChangeShapeType="1"/>
                </p:cNvSpPr>
                <p:nvPr/>
              </p:nvSpPr>
              <p:spPr bwMode="auto">
                <a:xfrm>
                  <a:off x="1122" y="2720"/>
                  <a:ext cx="0" cy="63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84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1122" y="1933"/>
                  <a:ext cx="0" cy="49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33185" name="Group 33"/>
              <p:cNvGrpSpPr>
                <a:grpSpLocks/>
              </p:cNvGrpSpPr>
              <p:nvPr/>
            </p:nvGrpSpPr>
            <p:grpSpPr bwMode="auto">
              <a:xfrm>
                <a:off x="3651" y="1933"/>
                <a:ext cx="408" cy="953"/>
                <a:chOff x="3651" y="1933"/>
                <a:chExt cx="408" cy="953"/>
              </a:xfrm>
            </p:grpSpPr>
            <p:grpSp>
              <p:nvGrpSpPr>
                <p:cNvPr id="433186" name="Group 34"/>
                <p:cNvGrpSpPr>
                  <a:grpSpLocks/>
                </p:cNvGrpSpPr>
                <p:nvPr/>
              </p:nvGrpSpPr>
              <p:grpSpPr bwMode="auto">
                <a:xfrm rot="5400000">
                  <a:off x="3837" y="2256"/>
                  <a:ext cx="202" cy="242"/>
                  <a:chOff x="1020" y="1706"/>
                  <a:chExt cx="317" cy="363"/>
                </a:xfrm>
              </p:grpSpPr>
              <p:sp>
                <p:nvSpPr>
                  <p:cNvPr id="433187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188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189" name="Oval 37"/>
                <p:cNvSpPr>
                  <a:spLocks noChangeArrowheads="1"/>
                </p:cNvSpPr>
                <p:nvPr/>
              </p:nvSpPr>
              <p:spPr bwMode="auto">
                <a:xfrm rot="16200000">
                  <a:off x="3743" y="2337"/>
                  <a:ext cx="58" cy="6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9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3651" y="2367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91" name="Line 39"/>
                <p:cNvSpPr>
                  <a:spLocks noChangeShapeType="1"/>
                </p:cNvSpPr>
                <p:nvPr/>
              </p:nvSpPr>
              <p:spPr bwMode="auto">
                <a:xfrm>
                  <a:off x="3651" y="2367"/>
                  <a:ext cx="0" cy="4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92" name="Line 40"/>
                <p:cNvSpPr>
                  <a:spLocks noChangeShapeType="1"/>
                </p:cNvSpPr>
                <p:nvPr/>
              </p:nvSpPr>
              <p:spPr bwMode="auto">
                <a:xfrm>
                  <a:off x="3931" y="2481"/>
                  <a:ext cx="0" cy="40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93" name="Line 41"/>
                <p:cNvSpPr>
                  <a:spLocks noChangeShapeType="1"/>
                </p:cNvSpPr>
                <p:nvPr/>
              </p:nvSpPr>
              <p:spPr bwMode="auto">
                <a:xfrm flipH="1" flipV="1">
                  <a:off x="3931" y="1933"/>
                  <a:ext cx="0" cy="31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33194" name="Group 42"/>
              <p:cNvGrpSpPr>
                <a:grpSpLocks/>
              </p:cNvGrpSpPr>
              <p:nvPr/>
            </p:nvGrpSpPr>
            <p:grpSpPr bwMode="auto">
              <a:xfrm>
                <a:off x="4241" y="1933"/>
                <a:ext cx="408" cy="953"/>
                <a:chOff x="3651" y="1933"/>
                <a:chExt cx="408" cy="953"/>
              </a:xfrm>
            </p:grpSpPr>
            <p:grpSp>
              <p:nvGrpSpPr>
                <p:cNvPr id="433195" name="Group 43"/>
                <p:cNvGrpSpPr>
                  <a:grpSpLocks/>
                </p:cNvGrpSpPr>
                <p:nvPr/>
              </p:nvGrpSpPr>
              <p:grpSpPr bwMode="auto">
                <a:xfrm rot="5400000">
                  <a:off x="3837" y="2256"/>
                  <a:ext cx="202" cy="242"/>
                  <a:chOff x="1020" y="1706"/>
                  <a:chExt cx="317" cy="363"/>
                </a:xfrm>
              </p:grpSpPr>
              <p:sp>
                <p:nvSpPr>
                  <p:cNvPr id="43319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19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198" name="Oval 46"/>
                <p:cNvSpPr>
                  <a:spLocks noChangeArrowheads="1"/>
                </p:cNvSpPr>
                <p:nvPr/>
              </p:nvSpPr>
              <p:spPr bwMode="auto">
                <a:xfrm rot="16200000">
                  <a:off x="3743" y="2337"/>
                  <a:ext cx="58" cy="6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199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3651" y="2367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00" name="Line 48"/>
                <p:cNvSpPr>
                  <a:spLocks noChangeShapeType="1"/>
                </p:cNvSpPr>
                <p:nvPr/>
              </p:nvSpPr>
              <p:spPr bwMode="auto">
                <a:xfrm>
                  <a:off x="3651" y="2367"/>
                  <a:ext cx="0" cy="4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01" name="Line 49"/>
                <p:cNvSpPr>
                  <a:spLocks noChangeShapeType="1"/>
                </p:cNvSpPr>
                <p:nvPr/>
              </p:nvSpPr>
              <p:spPr bwMode="auto">
                <a:xfrm>
                  <a:off x="3931" y="2481"/>
                  <a:ext cx="0" cy="40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02" name="Line 50"/>
                <p:cNvSpPr>
                  <a:spLocks noChangeShapeType="1"/>
                </p:cNvSpPr>
                <p:nvPr/>
              </p:nvSpPr>
              <p:spPr bwMode="auto">
                <a:xfrm flipH="1" flipV="1">
                  <a:off x="3931" y="1933"/>
                  <a:ext cx="0" cy="31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33203" name="Group 51"/>
              <p:cNvGrpSpPr>
                <a:grpSpLocks/>
              </p:cNvGrpSpPr>
              <p:nvPr/>
            </p:nvGrpSpPr>
            <p:grpSpPr bwMode="auto">
              <a:xfrm>
                <a:off x="4876" y="1933"/>
                <a:ext cx="408" cy="953"/>
                <a:chOff x="3651" y="1933"/>
                <a:chExt cx="408" cy="953"/>
              </a:xfrm>
            </p:grpSpPr>
            <p:grpSp>
              <p:nvGrpSpPr>
                <p:cNvPr id="433204" name="Group 52"/>
                <p:cNvGrpSpPr>
                  <a:grpSpLocks/>
                </p:cNvGrpSpPr>
                <p:nvPr/>
              </p:nvGrpSpPr>
              <p:grpSpPr bwMode="auto">
                <a:xfrm rot="5400000">
                  <a:off x="3837" y="2256"/>
                  <a:ext cx="202" cy="242"/>
                  <a:chOff x="1020" y="1706"/>
                  <a:chExt cx="317" cy="363"/>
                </a:xfrm>
              </p:grpSpPr>
              <p:sp>
                <p:nvSpPr>
                  <p:cNvPr id="433205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020" y="1706"/>
                    <a:ext cx="227" cy="363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33206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1247" y="1842"/>
                    <a:ext cx="90" cy="9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33207" name="Oval 55"/>
                <p:cNvSpPr>
                  <a:spLocks noChangeArrowheads="1"/>
                </p:cNvSpPr>
                <p:nvPr/>
              </p:nvSpPr>
              <p:spPr bwMode="auto">
                <a:xfrm rot="16200000">
                  <a:off x="3743" y="2337"/>
                  <a:ext cx="58" cy="6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0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3651" y="2367"/>
                  <a:ext cx="9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09" name="Line 57"/>
                <p:cNvSpPr>
                  <a:spLocks noChangeShapeType="1"/>
                </p:cNvSpPr>
                <p:nvPr/>
              </p:nvSpPr>
              <p:spPr bwMode="auto">
                <a:xfrm>
                  <a:off x="3651" y="2367"/>
                  <a:ext cx="0" cy="4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10" name="Line 58"/>
                <p:cNvSpPr>
                  <a:spLocks noChangeShapeType="1"/>
                </p:cNvSpPr>
                <p:nvPr/>
              </p:nvSpPr>
              <p:spPr bwMode="auto">
                <a:xfrm>
                  <a:off x="3931" y="2481"/>
                  <a:ext cx="0" cy="40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11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3931" y="1933"/>
                  <a:ext cx="0" cy="31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12" name="Line 60"/>
              <p:cNvSpPr>
                <a:spLocks noChangeShapeType="1"/>
              </p:cNvSpPr>
              <p:nvPr/>
            </p:nvSpPr>
            <p:spPr bwMode="auto">
              <a:xfrm>
                <a:off x="748" y="1842"/>
                <a:ext cx="1089" cy="0"/>
              </a:xfrm>
              <a:prstGeom prst="line">
                <a:avLst/>
              </a:prstGeom>
              <a:noFill/>
              <a:ln w="38100">
                <a:solidFill>
                  <a:srgbClr val="00B0F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13" name="Text Box 61"/>
              <p:cNvSpPr txBox="1">
                <a:spLocks noChangeArrowheads="1"/>
              </p:cNvSpPr>
              <p:nvPr/>
            </p:nvSpPr>
            <p:spPr bwMode="auto">
              <a:xfrm>
                <a:off x="204" y="2704"/>
                <a:ext cx="68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“0”</a:t>
                </a:r>
              </a:p>
            </p:txBody>
          </p:sp>
          <p:sp>
            <p:nvSpPr>
              <p:cNvPr id="433214" name="Text Box 62"/>
              <p:cNvSpPr txBox="1">
                <a:spLocks noChangeArrowheads="1"/>
              </p:cNvSpPr>
              <p:nvPr/>
            </p:nvSpPr>
            <p:spPr bwMode="auto">
              <a:xfrm>
                <a:off x="3289" y="2825"/>
                <a:ext cx="681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“0”</a:t>
                </a:r>
              </a:p>
            </p:txBody>
          </p:sp>
          <p:sp>
            <p:nvSpPr>
              <p:cNvPr id="433215" name="Text Box 63"/>
              <p:cNvSpPr txBox="1">
                <a:spLocks noChangeArrowheads="1"/>
              </p:cNvSpPr>
              <p:nvPr/>
            </p:nvSpPr>
            <p:spPr bwMode="auto">
              <a:xfrm>
                <a:off x="3924" y="2825"/>
                <a:ext cx="68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“0”</a:t>
                </a:r>
              </a:p>
            </p:txBody>
          </p:sp>
          <p:sp>
            <p:nvSpPr>
              <p:cNvPr id="433216" name="Text Box 64"/>
              <p:cNvSpPr txBox="1">
                <a:spLocks noChangeArrowheads="1"/>
              </p:cNvSpPr>
              <p:nvPr/>
            </p:nvSpPr>
            <p:spPr bwMode="auto">
              <a:xfrm>
                <a:off x="4560" y="2825"/>
                <a:ext cx="679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“0”</a:t>
                </a:r>
              </a:p>
            </p:txBody>
          </p:sp>
          <p:sp>
            <p:nvSpPr>
              <p:cNvPr id="433217" name="Text Box 65"/>
              <p:cNvSpPr txBox="1">
                <a:spLocks noChangeArrowheads="1"/>
              </p:cNvSpPr>
              <p:nvPr/>
            </p:nvSpPr>
            <p:spPr bwMode="auto">
              <a:xfrm>
                <a:off x="930" y="2840"/>
                <a:ext cx="679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“1”</a:t>
                </a:r>
              </a:p>
            </p:txBody>
          </p:sp>
          <p:sp>
            <p:nvSpPr>
              <p:cNvPr id="433218" name="Text Box 66"/>
              <p:cNvSpPr txBox="1">
                <a:spLocks noChangeArrowheads="1"/>
              </p:cNvSpPr>
              <p:nvPr/>
            </p:nvSpPr>
            <p:spPr bwMode="auto">
              <a:xfrm>
                <a:off x="1519" y="2840"/>
                <a:ext cx="68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“1”</a:t>
                </a:r>
              </a:p>
            </p:txBody>
          </p:sp>
          <p:sp>
            <p:nvSpPr>
              <p:cNvPr id="433219" name="Line 67"/>
              <p:cNvSpPr>
                <a:spLocks noChangeShapeType="1"/>
              </p:cNvSpPr>
              <p:nvPr/>
            </p:nvSpPr>
            <p:spPr bwMode="auto">
              <a:xfrm flipV="1">
                <a:off x="884" y="1979"/>
                <a:ext cx="0" cy="22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0" name="Line 68"/>
              <p:cNvSpPr>
                <a:spLocks noChangeShapeType="1"/>
              </p:cNvSpPr>
              <p:nvPr/>
            </p:nvSpPr>
            <p:spPr bwMode="auto">
              <a:xfrm rot="10800000" flipV="1">
                <a:off x="1610" y="1979"/>
                <a:ext cx="0" cy="22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1" name="Line 69"/>
              <p:cNvSpPr>
                <a:spLocks noChangeShapeType="1"/>
              </p:cNvSpPr>
              <p:nvPr/>
            </p:nvSpPr>
            <p:spPr bwMode="auto">
              <a:xfrm rot="10800000" flipV="1">
                <a:off x="2200" y="1979"/>
                <a:ext cx="0" cy="22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2" name="Line 70"/>
              <p:cNvSpPr>
                <a:spLocks noChangeShapeType="1"/>
              </p:cNvSpPr>
              <p:nvPr/>
            </p:nvSpPr>
            <p:spPr bwMode="auto">
              <a:xfrm rot="10800000" flipV="1">
                <a:off x="4014" y="1979"/>
                <a:ext cx="0" cy="22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3" name="Line 71"/>
              <p:cNvSpPr>
                <a:spLocks noChangeShapeType="1"/>
              </p:cNvSpPr>
              <p:nvPr/>
            </p:nvSpPr>
            <p:spPr bwMode="auto">
              <a:xfrm rot="10800000" flipV="1">
                <a:off x="4604" y="1979"/>
                <a:ext cx="0" cy="22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4" name="Line 72"/>
              <p:cNvSpPr>
                <a:spLocks noChangeShapeType="1"/>
              </p:cNvSpPr>
              <p:nvPr/>
            </p:nvSpPr>
            <p:spPr bwMode="auto">
              <a:xfrm rot="10800000" flipV="1">
                <a:off x="5239" y="1979"/>
                <a:ext cx="0" cy="226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25" name="Rectangle 73"/>
              <p:cNvSpPr>
                <a:spLocks noChangeArrowheads="1"/>
              </p:cNvSpPr>
              <p:nvPr/>
            </p:nvSpPr>
            <p:spPr bwMode="auto">
              <a:xfrm>
                <a:off x="555" y="1972"/>
                <a:ext cx="37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OH</a:t>
                </a:r>
                <a:r>
                  <a:rPr lang="en-US" altLang="zh-CN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433226" name="Rectangle 74"/>
              <p:cNvSpPr>
                <a:spLocks noChangeArrowheads="1"/>
              </p:cNvSpPr>
              <p:nvPr/>
            </p:nvSpPr>
            <p:spPr bwMode="auto">
              <a:xfrm>
                <a:off x="1637" y="1972"/>
                <a:ext cx="301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OZ</a:t>
                </a:r>
                <a:endParaRPr lang="en-US" altLang="zh-CN">
                  <a:latin typeface="+mn-ea"/>
                  <a:ea typeface="+mn-ea"/>
                </a:endParaRPr>
              </a:p>
            </p:txBody>
          </p:sp>
          <p:sp>
            <p:nvSpPr>
              <p:cNvPr id="433227" name="Rectangle 75"/>
              <p:cNvSpPr>
                <a:spLocks noChangeArrowheads="1"/>
              </p:cNvSpPr>
              <p:nvPr/>
            </p:nvSpPr>
            <p:spPr bwMode="auto">
              <a:xfrm>
                <a:off x="2199" y="1972"/>
                <a:ext cx="37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OZ</a:t>
                </a:r>
                <a:r>
                  <a:rPr lang="en-US" altLang="zh-CN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433228" name="Rectangle 76"/>
              <p:cNvSpPr>
                <a:spLocks noChangeArrowheads="1"/>
              </p:cNvSpPr>
              <p:nvPr/>
            </p:nvSpPr>
            <p:spPr bwMode="auto">
              <a:xfrm>
                <a:off x="4041" y="1972"/>
                <a:ext cx="37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IH</a:t>
                </a:r>
                <a:r>
                  <a:rPr lang="en-US" altLang="zh-CN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433229" name="Rectangle 77"/>
              <p:cNvSpPr>
                <a:spLocks noChangeArrowheads="1"/>
              </p:cNvSpPr>
              <p:nvPr/>
            </p:nvSpPr>
            <p:spPr bwMode="auto">
              <a:xfrm>
                <a:off x="4649" y="1972"/>
                <a:ext cx="37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IH</a:t>
                </a:r>
                <a:r>
                  <a:rPr lang="en-US" altLang="zh-CN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433230" name="Rectangle 78"/>
              <p:cNvSpPr>
                <a:spLocks noChangeArrowheads="1"/>
              </p:cNvSpPr>
              <p:nvPr/>
            </p:nvSpPr>
            <p:spPr bwMode="auto">
              <a:xfrm>
                <a:off x="5268" y="1972"/>
                <a:ext cx="37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/>
                <a:r>
                  <a:rPr lang="en-US" altLang="zh-CN">
                    <a:latin typeface="+mn-ea"/>
                    <a:ea typeface="+mn-ea"/>
                  </a:rPr>
                  <a:t>I</a:t>
                </a:r>
                <a:r>
                  <a:rPr lang="en-US" altLang="zh-CN" baseline="-30000">
                    <a:latin typeface="+mn-ea"/>
                    <a:ea typeface="+mn-ea"/>
                  </a:rPr>
                  <a:t>IH</a:t>
                </a:r>
                <a:r>
                  <a:rPr lang="en-US" altLang="zh-CN">
                    <a:latin typeface="+mn-ea"/>
                    <a:ea typeface="+mn-ea"/>
                  </a:rPr>
                  <a:t> </a:t>
                </a:r>
              </a:p>
            </p:txBody>
          </p:sp>
          <p:sp>
            <p:nvSpPr>
              <p:cNvPr id="433231" name="Text Box 79"/>
              <p:cNvSpPr txBox="1">
                <a:spLocks noChangeArrowheads="1"/>
              </p:cNvSpPr>
              <p:nvPr/>
            </p:nvSpPr>
            <p:spPr bwMode="auto">
              <a:xfrm>
                <a:off x="295" y="1616"/>
                <a:ext cx="68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“1”</a:t>
                </a:r>
              </a:p>
            </p:txBody>
          </p:sp>
          <p:sp>
            <p:nvSpPr>
              <p:cNvPr id="433232" name="Text Box 80"/>
              <p:cNvSpPr txBox="1">
                <a:spLocks noChangeArrowheads="1"/>
              </p:cNvSpPr>
              <p:nvPr/>
            </p:nvSpPr>
            <p:spPr bwMode="auto">
              <a:xfrm>
                <a:off x="658" y="3051"/>
                <a:ext cx="680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00"/>
                    </a:solidFill>
                    <a:latin typeface="+mn-ea"/>
                    <a:ea typeface="+mn-ea"/>
                  </a:rPr>
                  <a:t>“0”</a:t>
                </a:r>
              </a:p>
            </p:txBody>
          </p:sp>
          <p:sp>
            <p:nvSpPr>
              <p:cNvPr id="433233" name="Line 81"/>
              <p:cNvSpPr>
                <a:spLocks noChangeShapeType="1"/>
              </p:cNvSpPr>
              <p:nvPr/>
            </p:nvSpPr>
            <p:spPr bwMode="auto">
              <a:xfrm>
                <a:off x="975" y="284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34" name="Text Box 82"/>
              <p:cNvSpPr txBox="1">
                <a:spLocks noChangeArrowheads="1"/>
              </p:cNvSpPr>
              <p:nvPr/>
            </p:nvSpPr>
            <p:spPr bwMode="auto">
              <a:xfrm>
                <a:off x="869" y="1979"/>
                <a:ext cx="514" cy="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solidFill>
                      <a:srgbClr val="FF0000"/>
                    </a:solidFill>
                    <a:latin typeface="+mn-ea"/>
                    <a:ea typeface="+mn-ea"/>
                  </a:rPr>
                  <a:t>“1”</a:t>
                </a:r>
              </a:p>
            </p:txBody>
          </p:sp>
        </p:grpSp>
        <p:sp>
          <p:nvSpPr>
            <p:cNvPr id="433314" name="Text Box 162"/>
            <p:cNvSpPr txBox="1">
              <a:spLocks noChangeArrowheads="1"/>
            </p:cNvSpPr>
            <p:nvPr/>
          </p:nvSpPr>
          <p:spPr bwMode="auto">
            <a:xfrm>
              <a:off x="2381" y="1146"/>
              <a:ext cx="16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总线为”</a:t>
              </a: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1”</a:t>
              </a: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态</a:t>
              </a:r>
            </a:p>
          </p:txBody>
        </p:sp>
      </p:grpSp>
      <p:grpSp>
        <p:nvGrpSpPr>
          <p:cNvPr id="433316" name="Group 164"/>
          <p:cNvGrpSpPr>
            <a:grpSpLocks/>
          </p:cNvGrpSpPr>
          <p:nvPr/>
        </p:nvGrpSpPr>
        <p:grpSpPr bwMode="auto">
          <a:xfrm>
            <a:off x="587375" y="4006305"/>
            <a:ext cx="8556625" cy="2616200"/>
            <a:chOff x="370" y="2689"/>
            <a:chExt cx="5390" cy="1648"/>
          </a:xfrm>
        </p:grpSpPr>
        <p:sp>
          <p:nvSpPr>
            <p:cNvPr id="433235" name="Line 83"/>
            <p:cNvSpPr>
              <a:spLocks noChangeShapeType="1"/>
            </p:cNvSpPr>
            <p:nvPr/>
          </p:nvSpPr>
          <p:spPr bwMode="auto">
            <a:xfrm>
              <a:off x="757" y="2989"/>
              <a:ext cx="460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33236" name="Group 84"/>
            <p:cNvGrpSpPr>
              <a:grpSpLocks/>
            </p:cNvGrpSpPr>
            <p:nvPr/>
          </p:nvGrpSpPr>
          <p:grpSpPr bwMode="auto">
            <a:xfrm>
              <a:off x="844" y="2989"/>
              <a:ext cx="387" cy="860"/>
              <a:chOff x="703" y="1933"/>
              <a:chExt cx="611" cy="1422"/>
            </a:xfrm>
          </p:grpSpPr>
          <p:grpSp>
            <p:nvGrpSpPr>
              <p:cNvPr id="433237" name="Group 85"/>
              <p:cNvGrpSpPr>
                <a:grpSpLocks/>
              </p:cNvGrpSpPr>
              <p:nvPr/>
            </p:nvGrpSpPr>
            <p:grpSpPr bwMode="auto">
              <a:xfrm rot="16200000">
                <a:off x="974" y="2387"/>
                <a:ext cx="317" cy="363"/>
                <a:chOff x="1020" y="1706"/>
                <a:chExt cx="317" cy="363"/>
              </a:xfrm>
            </p:grpSpPr>
            <p:sp>
              <p:nvSpPr>
                <p:cNvPr id="433238" name="Rectangle 86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39" name="Oval 87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40" name="Oval 88"/>
              <p:cNvSpPr>
                <a:spLocks noChangeArrowheads="1"/>
              </p:cNvSpPr>
              <p:nvPr/>
            </p:nvSpPr>
            <p:spPr bwMode="auto">
              <a:xfrm rot="16200000">
                <a:off x="838" y="2569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41" name="Line 89"/>
              <p:cNvSpPr>
                <a:spLocks noChangeShapeType="1"/>
              </p:cNvSpPr>
              <p:nvPr/>
            </p:nvSpPr>
            <p:spPr bwMode="auto">
              <a:xfrm flipH="1">
                <a:off x="703" y="261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42" name="Line 90"/>
              <p:cNvSpPr>
                <a:spLocks noChangeShapeType="1"/>
              </p:cNvSpPr>
              <p:nvPr/>
            </p:nvSpPr>
            <p:spPr bwMode="auto">
              <a:xfrm>
                <a:off x="703" y="2614"/>
                <a:ext cx="0" cy="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43" name="Line 91"/>
              <p:cNvSpPr>
                <a:spLocks noChangeShapeType="1"/>
              </p:cNvSpPr>
              <p:nvPr/>
            </p:nvSpPr>
            <p:spPr bwMode="auto">
              <a:xfrm>
                <a:off x="1122" y="2720"/>
                <a:ext cx="0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44" name="Line 92"/>
              <p:cNvSpPr>
                <a:spLocks noChangeShapeType="1"/>
              </p:cNvSpPr>
              <p:nvPr/>
            </p:nvSpPr>
            <p:spPr bwMode="auto">
              <a:xfrm flipH="1" flipV="1">
                <a:off x="1122" y="1933"/>
                <a:ext cx="0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3245" name="Group 93"/>
            <p:cNvGrpSpPr>
              <a:grpSpLocks/>
            </p:cNvGrpSpPr>
            <p:nvPr/>
          </p:nvGrpSpPr>
          <p:grpSpPr bwMode="auto">
            <a:xfrm>
              <a:off x="1360" y="2989"/>
              <a:ext cx="387" cy="860"/>
              <a:chOff x="703" y="1933"/>
              <a:chExt cx="611" cy="1422"/>
            </a:xfrm>
          </p:grpSpPr>
          <p:grpSp>
            <p:nvGrpSpPr>
              <p:cNvPr id="433246" name="Group 94"/>
              <p:cNvGrpSpPr>
                <a:grpSpLocks/>
              </p:cNvGrpSpPr>
              <p:nvPr/>
            </p:nvGrpSpPr>
            <p:grpSpPr bwMode="auto">
              <a:xfrm rot="16200000">
                <a:off x="974" y="2387"/>
                <a:ext cx="317" cy="363"/>
                <a:chOff x="1020" y="1706"/>
                <a:chExt cx="317" cy="363"/>
              </a:xfrm>
            </p:grpSpPr>
            <p:sp>
              <p:nvSpPr>
                <p:cNvPr id="433247" name="Rectangle 95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48" name="Oval 96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49" name="Oval 97"/>
              <p:cNvSpPr>
                <a:spLocks noChangeArrowheads="1"/>
              </p:cNvSpPr>
              <p:nvPr/>
            </p:nvSpPr>
            <p:spPr bwMode="auto">
              <a:xfrm rot="16200000">
                <a:off x="838" y="2569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50" name="Line 98"/>
              <p:cNvSpPr>
                <a:spLocks noChangeShapeType="1"/>
              </p:cNvSpPr>
              <p:nvPr/>
            </p:nvSpPr>
            <p:spPr bwMode="auto">
              <a:xfrm flipH="1">
                <a:off x="703" y="261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51" name="Line 99"/>
              <p:cNvSpPr>
                <a:spLocks noChangeShapeType="1"/>
              </p:cNvSpPr>
              <p:nvPr/>
            </p:nvSpPr>
            <p:spPr bwMode="auto">
              <a:xfrm>
                <a:off x="703" y="2614"/>
                <a:ext cx="0" cy="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52" name="Line 100"/>
              <p:cNvSpPr>
                <a:spLocks noChangeShapeType="1"/>
              </p:cNvSpPr>
              <p:nvPr/>
            </p:nvSpPr>
            <p:spPr bwMode="auto">
              <a:xfrm>
                <a:off x="1122" y="2720"/>
                <a:ext cx="0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53" name="Line 101"/>
              <p:cNvSpPr>
                <a:spLocks noChangeShapeType="1"/>
              </p:cNvSpPr>
              <p:nvPr/>
            </p:nvSpPr>
            <p:spPr bwMode="auto">
              <a:xfrm flipH="1" flipV="1">
                <a:off x="1122" y="1933"/>
                <a:ext cx="0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3254" name="Group 102"/>
            <p:cNvGrpSpPr>
              <a:grpSpLocks/>
            </p:cNvGrpSpPr>
            <p:nvPr/>
          </p:nvGrpSpPr>
          <p:grpSpPr bwMode="auto">
            <a:xfrm>
              <a:off x="1920" y="2989"/>
              <a:ext cx="387" cy="860"/>
              <a:chOff x="703" y="1933"/>
              <a:chExt cx="611" cy="1422"/>
            </a:xfrm>
          </p:grpSpPr>
          <p:grpSp>
            <p:nvGrpSpPr>
              <p:cNvPr id="433255" name="Group 103"/>
              <p:cNvGrpSpPr>
                <a:grpSpLocks/>
              </p:cNvGrpSpPr>
              <p:nvPr/>
            </p:nvGrpSpPr>
            <p:grpSpPr bwMode="auto">
              <a:xfrm rot="16200000">
                <a:off x="974" y="2387"/>
                <a:ext cx="317" cy="363"/>
                <a:chOff x="1020" y="1706"/>
                <a:chExt cx="317" cy="363"/>
              </a:xfrm>
            </p:grpSpPr>
            <p:sp>
              <p:nvSpPr>
                <p:cNvPr id="433256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57" name="Oval 105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58" name="Oval 106"/>
              <p:cNvSpPr>
                <a:spLocks noChangeArrowheads="1"/>
              </p:cNvSpPr>
              <p:nvPr/>
            </p:nvSpPr>
            <p:spPr bwMode="auto">
              <a:xfrm rot="16200000">
                <a:off x="838" y="2569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59" name="Line 107"/>
              <p:cNvSpPr>
                <a:spLocks noChangeShapeType="1"/>
              </p:cNvSpPr>
              <p:nvPr/>
            </p:nvSpPr>
            <p:spPr bwMode="auto">
              <a:xfrm flipH="1">
                <a:off x="703" y="261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60" name="Line 108"/>
              <p:cNvSpPr>
                <a:spLocks noChangeShapeType="1"/>
              </p:cNvSpPr>
              <p:nvPr/>
            </p:nvSpPr>
            <p:spPr bwMode="auto">
              <a:xfrm>
                <a:off x="703" y="2614"/>
                <a:ext cx="0" cy="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61" name="Line 109"/>
              <p:cNvSpPr>
                <a:spLocks noChangeShapeType="1"/>
              </p:cNvSpPr>
              <p:nvPr/>
            </p:nvSpPr>
            <p:spPr bwMode="auto">
              <a:xfrm>
                <a:off x="1122" y="2720"/>
                <a:ext cx="0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62" name="Line 110"/>
              <p:cNvSpPr>
                <a:spLocks noChangeShapeType="1"/>
              </p:cNvSpPr>
              <p:nvPr/>
            </p:nvSpPr>
            <p:spPr bwMode="auto">
              <a:xfrm flipH="1" flipV="1">
                <a:off x="1122" y="1933"/>
                <a:ext cx="0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3263" name="Group 111"/>
            <p:cNvGrpSpPr>
              <a:grpSpLocks/>
            </p:cNvGrpSpPr>
            <p:nvPr/>
          </p:nvGrpSpPr>
          <p:grpSpPr bwMode="auto">
            <a:xfrm>
              <a:off x="3642" y="2989"/>
              <a:ext cx="387" cy="904"/>
              <a:chOff x="3651" y="1933"/>
              <a:chExt cx="408" cy="953"/>
            </a:xfrm>
          </p:grpSpPr>
          <p:grpSp>
            <p:nvGrpSpPr>
              <p:cNvPr id="433264" name="Group 112"/>
              <p:cNvGrpSpPr>
                <a:grpSpLocks/>
              </p:cNvGrpSpPr>
              <p:nvPr/>
            </p:nvGrpSpPr>
            <p:grpSpPr bwMode="auto">
              <a:xfrm rot="5400000">
                <a:off x="3837" y="2256"/>
                <a:ext cx="202" cy="242"/>
                <a:chOff x="1020" y="1706"/>
                <a:chExt cx="317" cy="363"/>
              </a:xfrm>
            </p:grpSpPr>
            <p:sp>
              <p:nvSpPr>
                <p:cNvPr id="433265" name="Rectangle 113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66" name="Oval 114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67" name="Oval 115"/>
              <p:cNvSpPr>
                <a:spLocks noChangeArrowheads="1"/>
              </p:cNvSpPr>
              <p:nvPr/>
            </p:nvSpPr>
            <p:spPr bwMode="auto">
              <a:xfrm rot="16200000">
                <a:off x="3743" y="2337"/>
                <a:ext cx="58" cy="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68" name="Line 116"/>
              <p:cNvSpPr>
                <a:spLocks noChangeShapeType="1"/>
              </p:cNvSpPr>
              <p:nvPr/>
            </p:nvSpPr>
            <p:spPr bwMode="auto">
              <a:xfrm flipH="1">
                <a:off x="3651" y="2367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69" name="Line 117"/>
              <p:cNvSpPr>
                <a:spLocks noChangeShapeType="1"/>
              </p:cNvSpPr>
              <p:nvPr/>
            </p:nvSpPr>
            <p:spPr bwMode="auto">
              <a:xfrm>
                <a:off x="3651" y="2367"/>
                <a:ext cx="0" cy="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70" name="Line 118"/>
              <p:cNvSpPr>
                <a:spLocks noChangeShapeType="1"/>
              </p:cNvSpPr>
              <p:nvPr/>
            </p:nvSpPr>
            <p:spPr bwMode="auto">
              <a:xfrm>
                <a:off x="3931" y="2481"/>
                <a:ext cx="0" cy="4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71" name="Line 119"/>
              <p:cNvSpPr>
                <a:spLocks noChangeShapeType="1"/>
              </p:cNvSpPr>
              <p:nvPr/>
            </p:nvSpPr>
            <p:spPr bwMode="auto">
              <a:xfrm flipH="1" flipV="1">
                <a:off x="3931" y="1933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3272" name="Group 120"/>
            <p:cNvGrpSpPr>
              <a:grpSpLocks/>
            </p:cNvGrpSpPr>
            <p:nvPr/>
          </p:nvGrpSpPr>
          <p:grpSpPr bwMode="auto">
            <a:xfrm>
              <a:off x="4202" y="2989"/>
              <a:ext cx="387" cy="904"/>
              <a:chOff x="3651" y="1933"/>
              <a:chExt cx="408" cy="953"/>
            </a:xfrm>
          </p:grpSpPr>
          <p:grpSp>
            <p:nvGrpSpPr>
              <p:cNvPr id="433273" name="Group 121"/>
              <p:cNvGrpSpPr>
                <a:grpSpLocks/>
              </p:cNvGrpSpPr>
              <p:nvPr/>
            </p:nvGrpSpPr>
            <p:grpSpPr bwMode="auto">
              <a:xfrm rot="5400000">
                <a:off x="3837" y="2256"/>
                <a:ext cx="202" cy="242"/>
                <a:chOff x="1020" y="1706"/>
                <a:chExt cx="317" cy="363"/>
              </a:xfrm>
            </p:grpSpPr>
            <p:sp>
              <p:nvSpPr>
                <p:cNvPr id="433274" name="Rectangle 122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75" name="Oval 123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76" name="Oval 124"/>
              <p:cNvSpPr>
                <a:spLocks noChangeArrowheads="1"/>
              </p:cNvSpPr>
              <p:nvPr/>
            </p:nvSpPr>
            <p:spPr bwMode="auto">
              <a:xfrm rot="16200000">
                <a:off x="3743" y="2337"/>
                <a:ext cx="58" cy="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77" name="Line 125"/>
              <p:cNvSpPr>
                <a:spLocks noChangeShapeType="1"/>
              </p:cNvSpPr>
              <p:nvPr/>
            </p:nvSpPr>
            <p:spPr bwMode="auto">
              <a:xfrm flipH="1">
                <a:off x="3651" y="2367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78" name="Line 126"/>
              <p:cNvSpPr>
                <a:spLocks noChangeShapeType="1"/>
              </p:cNvSpPr>
              <p:nvPr/>
            </p:nvSpPr>
            <p:spPr bwMode="auto">
              <a:xfrm>
                <a:off x="3651" y="2367"/>
                <a:ext cx="0" cy="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79" name="Line 127"/>
              <p:cNvSpPr>
                <a:spLocks noChangeShapeType="1"/>
              </p:cNvSpPr>
              <p:nvPr/>
            </p:nvSpPr>
            <p:spPr bwMode="auto">
              <a:xfrm>
                <a:off x="3931" y="2481"/>
                <a:ext cx="0" cy="4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80" name="Line 128"/>
              <p:cNvSpPr>
                <a:spLocks noChangeShapeType="1"/>
              </p:cNvSpPr>
              <p:nvPr/>
            </p:nvSpPr>
            <p:spPr bwMode="auto">
              <a:xfrm flipH="1" flipV="1">
                <a:off x="3931" y="1933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33281" name="Group 129"/>
            <p:cNvGrpSpPr>
              <a:grpSpLocks/>
            </p:cNvGrpSpPr>
            <p:nvPr/>
          </p:nvGrpSpPr>
          <p:grpSpPr bwMode="auto">
            <a:xfrm>
              <a:off x="4804" y="2989"/>
              <a:ext cx="388" cy="904"/>
              <a:chOff x="3651" y="1933"/>
              <a:chExt cx="408" cy="953"/>
            </a:xfrm>
          </p:grpSpPr>
          <p:grpSp>
            <p:nvGrpSpPr>
              <p:cNvPr id="433282" name="Group 130"/>
              <p:cNvGrpSpPr>
                <a:grpSpLocks/>
              </p:cNvGrpSpPr>
              <p:nvPr/>
            </p:nvGrpSpPr>
            <p:grpSpPr bwMode="auto">
              <a:xfrm rot="5400000">
                <a:off x="3837" y="2256"/>
                <a:ext cx="202" cy="242"/>
                <a:chOff x="1020" y="1706"/>
                <a:chExt cx="317" cy="363"/>
              </a:xfrm>
            </p:grpSpPr>
            <p:sp>
              <p:nvSpPr>
                <p:cNvPr id="433283" name="Rectangle 131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33284" name="Oval 132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33285" name="Oval 133"/>
              <p:cNvSpPr>
                <a:spLocks noChangeArrowheads="1"/>
              </p:cNvSpPr>
              <p:nvPr/>
            </p:nvSpPr>
            <p:spPr bwMode="auto">
              <a:xfrm rot="16200000">
                <a:off x="3743" y="2337"/>
                <a:ext cx="58" cy="6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86" name="Line 134"/>
              <p:cNvSpPr>
                <a:spLocks noChangeShapeType="1"/>
              </p:cNvSpPr>
              <p:nvPr/>
            </p:nvSpPr>
            <p:spPr bwMode="auto">
              <a:xfrm flipH="1">
                <a:off x="3651" y="2367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87" name="Line 135"/>
              <p:cNvSpPr>
                <a:spLocks noChangeShapeType="1"/>
              </p:cNvSpPr>
              <p:nvPr/>
            </p:nvSpPr>
            <p:spPr bwMode="auto">
              <a:xfrm>
                <a:off x="3651" y="2367"/>
                <a:ext cx="0" cy="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88" name="Line 136"/>
              <p:cNvSpPr>
                <a:spLocks noChangeShapeType="1"/>
              </p:cNvSpPr>
              <p:nvPr/>
            </p:nvSpPr>
            <p:spPr bwMode="auto">
              <a:xfrm>
                <a:off x="3931" y="2481"/>
                <a:ext cx="0" cy="4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3289" name="Line 137"/>
              <p:cNvSpPr>
                <a:spLocks noChangeShapeType="1"/>
              </p:cNvSpPr>
              <p:nvPr/>
            </p:nvSpPr>
            <p:spPr bwMode="auto">
              <a:xfrm flipH="1" flipV="1">
                <a:off x="3931" y="1933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33290" name="Line 138"/>
            <p:cNvSpPr>
              <a:spLocks noChangeShapeType="1"/>
            </p:cNvSpPr>
            <p:nvPr/>
          </p:nvSpPr>
          <p:spPr bwMode="auto">
            <a:xfrm>
              <a:off x="886" y="2903"/>
              <a:ext cx="1034" cy="0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291" name="Text Box 139"/>
            <p:cNvSpPr txBox="1">
              <a:spLocks noChangeArrowheads="1"/>
            </p:cNvSpPr>
            <p:nvPr/>
          </p:nvSpPr>
          <p:spPr bwMode="auto">
            <a:xfrm>
              <a:off x="370" y="3720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433292" name="Text Box 140"/>
            <p:cNvSpPr txBox="1">
              <a:spLocks noChangeArrowheads="1"/>
            </p:cNvSpPr>
            <p:nvPr/>
          </p:nvSpPr>
          <p:spPr bwMode="auto">
            <a:xfrm>
              <a:off x="3298" y="3835"/>
              <a:ext cx="6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433293" name="Text Box 141"/>
            <p:cNvSpPr txBox="1">
              <a:spLocks noChangeArrowheads="1"/>
            </p:cNvSpPr>
            <p:nvPr/>
          </p:nvSpPr>
          <p:spPr bwMode="auto">
            <a:xfrm>
              <a:off x="3901" y="3835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433294" name="Text Box 142"/>
            <p:cNvSpPr txBox="1">
              <a:spLocks noChangeArrowheads="1"/>
            </p:cNvSpPr>
            <p:nvPr/>
          </p:nvSpPr>
          <p:spPr bwMode="auto">
            <a:xfrm>
              <a:off x="4504" y="3835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sp>
          <p:nvSpPr>
            <p:cNvPr id="433295" name="Text Box 143"/>
            <p:cNvSpPr txBox="1">
              <a:spLocks noChangeArrowheads="1"/>
            </p:cNvSpPr>
            <p:nvPr/>
          </p:nvSpPr>
          <p:spPr bwMode="auto">
            <a:xfrm>
              <a:off x="1059" y="3849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sp>
          <p:nvSpPr>
            <p:cNvPr id="433296" name="Text Box 144"/>
            <p:cNvSpPr txBox="1">
              <a:spLocks noChangeArrowheads="1"/>
            </p:cNvSpPr>
            <p:nvPr/>
          </p:nvSpPr>
          <p:spPr bwMode="auto">
            <a:xfrm>
              <a:off x="1618" y="3849"/>
              <a:ext cx="6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sp>
          <p:nvSpPr>
            <p:cNvPr id="433297" name="Line 145"/>
            <p:cNvSpPr>
              <a:spLocks noChangeShapeType="1"/>
            </p:cNvSpPr>
            <p:nvPr/>
          </p:nvSpPr>
          <p:spPr bwMode="auto">
            <a:xfrm rot="10800000" flipH="1" flipV="1">
              <a:off x="1015" y="3033"/>
              <a:ext cx="5" cy="2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298" name="Line 146"/>
            <p:cNvSpPr>
              <a:spLocks noChangeShapeType="1"/>
            </p:cNvSpPr>
            <p:nvPr/>
          </p:nvSpPr>
          <p:spPr bwMode="auto">
            <a:xfrm flipV="1">
              <a:off x="1704" y="3033"/>
              <a:ext cx="0" cy="21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299" name="Line 147"/>
            <p:cNvSpPr>
              <a:spLocks noChangeShapeType="1"/>
            </p:cNvSpPr>
            <p:nvPr/>
          </p:nvSpPr>
          <p:spPr bwMode="auto">
            <a:xfrm flipV="1">
              <a:off x="2264" y="3033"/>
              <a:ext cx="0" cy="21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300" name="Line 148"/>
            <p:cNvSpPr>
              <a:spLocks noChangeShapeType="1"/>
            </p:cNvSpPr>
            <p:nvPr/>
          </p:nvSpPr>
          <p:spPr bwMode="auto">
            <a:xfrm flipV="1">
              <a:off x="3986" y="3033"/>
              <a:ext cx="0" cy="21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301" name="Line 149"/>
            <p:cNvSpPr>
              <a:spLocks noChangeShapeType="1"/>
            </p:cNvSpPr>
            <p:nvPr/>
          </p:nvSpPr>
          <p:spPr bwMode="auto">
            <a:xfrm flipV="1">
              <a:off x="4546" y="3033"/>
              <a:ext cx="0" cy="21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302" name="Line 150"/>
            <p:cNvSpPr>
              <a:spLocks noChangeShapeType="1"/>
            </p:cNvSpPr>
            <p:nvPr/>
          </p:nvSpPr>
          <p:spPr bwMode="auto">
            <a:xfrm flipV="1">
              <a:off x="5149" y="3033"/>
              <a:ext cx="0" cy="21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303" name="Rectangle 151"/>
            <p:cNvSpPr>
              <a:spLocks noChangeArrowheads="1"/>
            </p:cNvSpPr>
            <p:nvPr/>
          </p:nvSpPr>
          <p:spPr bwMode="auto">
            <a:xfrm>
              <a:off x="703" y="302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OL</a:t>
              </a:r>
              <a:r>
                <a:rPr lang="en-US" altLang="zh-CN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33304" name="Rectangle 152"/>
            <p:cNvSpPr>
              <a:spLocks noChangeArrowheads="1"/>
            </p:cNvSpPr>
            <p:nvPr/>
          </p:nvSpPr>
          <p:spPr bwMode="auto">
            <a:xfrm>
              <a:off x="1730" y="3026"/>
              <a:ext cx="28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OZ</a:t>
              </a:r>
              <a:endParaRPr lang="en-US" altLang="zh-CN">
                <a:latin typeface="+mn-ea"/>
                <a:ea typeface="+mn-ea"/>
              </a:endParaRPr>
            </a:p>
          </p:txBody>
        </p:sp>
        <p:sp>
          <p:nvSpPr>
            <p:cNvPr id="433305" name="Rectangle 153"/>
            <p:cNvSpPr>
              <a:spLocks noChangeArrowheads="1"/>
            </p:cNvSpPr>
            <p:nvPr/>
          </p:nvSpPr>
          <p:spPr bwMode="auto">
            <a:xfrm>
              <a:off x="2264" y="302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OZ</a:t>
              </a:r>
              <a:r>
                <a:rPr lang="en-US" altLang="zh-CN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33306" name="Rectangle 154"/>
            <p:cNvSpPr>
              <a:spLocks noChangeArrowheads="1"/>
            </p:cNvSpPr>
            <p:nvPr/>
          </p:nvSpPr>
          <p:spPr bwMode="auto">
            <a:xfrm>
              <a:off x="4012" y="302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IL</a:t>
              </a:r>
              <a:r>
                <a:rPr lang="en-US" altLang="zh-CN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33307" name="Rectangle 155"/>
            <p:cNvSpPr>
              <a:spLocks noChangeArrowheads="1"/>
            </p:cNvSpPr>
            <p:nvPr/>
          </p:nvSpPr>
          <p:spPr bwMode="auto">
            <a:xfrm>
              <a:off x="4589" y="302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IL</a:t>
              </a:r>
              <a:r>
                <a:rPr lang="en-US" altLang="zh-CN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33308" name="Rectangle 156"/>
            <p:cNvSpPr>
              <a:spLocks noChangeArrowheads="1"/>
            </p:cNvSpPr>
            <p:nvPr/>
          </p:nvSpPr>
          <p:spPr bwMode="auto">
            <a:xfrm>
              <a:off x="5176" y="3026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l"/>
              <a:r>
                <a:rPr lang="en-US" altLang="zh-CN">
                  <a:latin typeface="+mn-ea"/>
                  <a:ea typeface="+mn-ea"/>
                </a:rPr>
                <a:t>I</a:t>
              </a:r>
              <a:r>
                <a:rPr lang="en-US" altLang="zh-CN" baseline="-30000">
                  <a:latin typeface="+mn-ea"/>
                  <a:ea typeface="+mn-ea"/>
                </a:rPr>
                <a:t>IZ</a:t>
              </a:r>
              <a:r>
                <a:rPr lang="en-US" altLang="zh-CN"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433309" name="Text Box 157"/>
            <p:cNvSpPr txBox="1">
              <a:spLocks noChangeArrowheads="1"/>
            </p:cNvSpPr>
            <p:nvPr/>
          </p:nvSpPr>
          <p:spPr bwMode="auto">
            <a:xfrm>
              <a:off x="456" y="2689"/>
              <a:ext cx="6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433310" name="Text Box 158"/>
            <p:cNvSpPr txBox="1">
              <a:spLocks noChangeArrowheads="1"/>
            </p:cNvSpPr>
            <p:nvPr/>
          </p:nvSpPr>
          <p:spPr bwMode="auto">
            <a:xfrm>
              <a:off x="801" y="4049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+mn-ea"/>
                  <a:ea typeface="+mn-ea"/>
                </a:rPr>
                <a:t>“1”</a:t>
              </a:r>
            </a:p>
          </p:txBody>
        </p:sp>
        <p:sp>
          <p:nvSpPr>
            <p:cNvPr id="433311" name="Line 159"/>
            <p:cNvSpPr>
              <a:spLocks noChangeShapeType="1"/>
            </p:cNvSpPr>
            <p:nvPr/>
          </p:nvSpPr>
          <p:spPr bwMode="auto">
            <a:xfrm>
              <a:off x="1102" y="3849"/>
              <a:ext cx="0" cy="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3312" name="Text Box 160"/>
            <p:cNvSpPr txBox="1">
              <a:spLocks noChangeArrowheads="1"/>
            </p:cNvSpPr>
            <p:nvPr/>
          </p:nvSpPr>
          <p:spPr bwMode="auto">
            <a:xfrm>
              <a:off x="987" y="3033"/>
              <a:ext cx="5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FF0000"/>
                  </a:solidFill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433313" name="Text Box 161"/>
            <p:cNvSpPr txBox="1">
              <a:spLocks noChangeArrowheads="1"/>
            </p:cNvSpPr>
            <p:nvPr/>
          </p:nvSpPr>
          <p:spPr bwMode="auto">
            <a:xfrm>
              <a:off x="4967" y="2726"/>
              <a:ext cx="7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+mn-ea"/>
                  <a:ea typeface="+mn-ea"/>
                </a:rPr>
                <a:t>BUS</a:t>
              </a:r>
            </a:p>
          </p:txBody>
        </p:sp>
        <p:sp>
          <p:nvSpPr>
            <p:cNvPr id="433315" name="Text Box 163"/>
            <p:cNvSpPr txBox="1">
              <a:spLocks noChangeArrowheads="1"/>
            </p:cNvSpPr>
            <p:nvPr/>
          </p:nvSpPr>
          <p:spPr bwMode="auto">
            <a:xfrm>
              <a:off x="2381" y="2704"/>
              <a:ext cx="15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总线为”</a:t>
              </a: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0”</a:t>
              </a: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态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76056" y="692696"/>
            <a:ext cx="381642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注意：</a:t>
            </a:r>
            <a:r>
              <a:rPr lang="zh-CN" altLang="en-US" sz="2000" dirty="0">
                <a:solidFill>
                  <a:srgbClr val="00B0F0"/>
                </a:solidFill>
              </a:rPr>
              <a:t>数据的流向</a:t>
            </a:r>
            <a:r>
              <a:rPr lang="zh-CN" altLang="en-US" sz="2000" dirty="0"/>
              <a:t>与</a:t>
            </a:r>
            <a:r>
              <a:rPr lang="zh-CN" altLang="en-US" sz="2000" dirty="0">
                <a:solidFill>
                  <a:srgbClr val="FF0000"/>
                </a:solidFill>
              </a:rPr>
              <a:t>电流的方向</a:t>
            </a:r>
            <a:r>
              <a:rPr lang="zh-CN" altLang="en-US" sz="2000" dirty="0"/>
              <a:t>没有直接关系。</a:t>
            </a:r>
          </a:p>
        </p:txBody>
      </p:sp>
      <p:sp>
        <p:nvSpPr>
          <p:cNvPr id="169" name="Line 60">
            <a:extLst>
              <a:ext uri="{FF2B5EF4-FFF2-40B4-BE49-F238E27FC236}">
                <a16:creationId xmlns:a16="http://schemas.microsoft.com/office/drawing/2014/main" id="{B059CFF8-1980-4161-96D5-282418537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8702" y="620688"/>
            <a:ext cx="1229812" cy="0"/>
          </a:xfrm>
          <a:prstGeom prst="line">
            <a:avLst/>
          </a:prstGeom>
          <a:noFill/>
          <a:ln w="38100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70" name="Line 68">
            <a:extLst>
              <a:ext uri="{FF2B5EF4-FFF2-40B4-BE49-F238E27FC236}">
                <a16:creationId xmlns:a16="http://schemas.microsoft.com/office/drawing/2014/main" id="{5C3AF6D5-C18D-47A2-828D-EE2BC296236D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7524328" y="620689"/>
            <a:ext cx="1162472" cy="1327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4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75</a:t>
            </a:r>
            <a:r>
              <a:rPr lang="zh-CN" altLang="en-US" dirty="0"/>
              <a:t>）</a:t>
            </a:r>
          </a:p>
        </p:txBody>
      </p:sp>
      <p:sp>
        <p:nvSpPr>
          <p:cNvPr id="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C3DC-6938-4740-B98E-80FF29A44CAB}" type="slidenum">
              <a:rPr lang="en-US" altLang="zh-CN">
                <a:latin typeface="+mn-ea"/>
                <a:ea typeface="+mn-ea"/>
              </a:rPr>
              <a:pPr/>
              <a:t>118</a:t>
            </a:fld>
            <a:endParaRPr lang="en-US" altLang="zh-CN" dirty="0">
              <a:latin typeface="+mn-ea"/>
              <a:ea typeface="+mn-ea"/>
            </a:endParaRPr>
          </a:p>
        </p:txBody>
      </p:sp>
      <p:grpSp>
        <p:nvGrpSpPr>
          <p:cNvPr id="432131" name="Group 3"/>
          <p:cNvGrpSpPr>
            <a:grpSpLocks/>
          </p:cNvGrpSpPr>
          <p:nvPr/>
        </p:nvGrpSpPr>
        <p:grpSpPr bwMode="auto">
          <a:xfrm>
            <a:off x="2916238" y="2514600"/>
            <a:ext cx="719137" cy="431800"/>
            <a:chOff x="1837" y="1616"/>
            <a:chExt cx="453" cy="272"/>
          </a:xfrm>
        </p:grpSpPr>
        <p:grpSp>
          <p:nvGrpSpPr>
            <p:cNvPr id="432132" name="Group 4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32133" name="Rectangle 5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2134" name="Oval 6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32135" name="Line 7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2136" name="Line 8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aphicFrame>
        <p:nvGraphicFramePr>
          <p:cNvPr id="432211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85993"/>
              </p:ext>
            </p:extLst>
          </p:nvPr>
        </p:nvGraphicFramePr>
        <p:xfrm>
          <a:off x="828675" y="3506788"/>
          <a:ext cx="7775575" cy="2184402"/>
        </p:xfrm>
        <a:graphic>
          <a:graphicData uri="http://schemas.openxmlformats.org/drawingml/2006/table">
            <a:tbl>
              <a:tblPr/>
              <a:tblGrid>
                <a:gridCol w="9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IL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OH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</a:t>
                      </a:r>
                      <a:r>
                        <a:rPr kumimoji="0" lang="en-US" altLang="zh-CN" sz="28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普通门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1.6mA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0.4mA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3.6V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三态门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正常态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1.6mA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64mA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6.5mA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3.6V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Z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40μA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5V  1.5V  0V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32182" name="Group 54"/>
          <p:cNvGrpSpPr>
            <a:grpSpLocks/>
          </p:cNvGrpSpPr>
          <p:nvPr/>
        </p:nvGrpSpPr>
        <p:grpSpPr bwMode="auto">
          <a:xfrm>
            <a:off x="3852863" y="2514600"/>
            <a:ext cx="719137" cy="431800"/>
            <a:chOff x="1837" y="1616"/>
            <a:chExt cx="453" cy="272"/>
          </a:xfrm>
        </p:grpSpPr>
        <p:grpSp>
          <p:nvGrpSpPr>
            <p:cNvPr id="432183" name="Group 55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32184" name="Rectangle 5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2185" name="Oval 5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32186" name="Line 58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2187" name="Line 59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32188" name="Group 60"/>
          <p:cNvGrpSpPr>
            <a:grpSpLocks/>
          </p:cNvGrpSpPr>
          <p:nvPr/>
        </p:nvGrpSpPr>
        <p:grpSpPr bwMode="auto">
          <a:xfrm>
            <a:off x="4860925" y="2514600"/>
            <a:ext cx="719138" cy="431800"/>
            <a:chOff x="1837" y="1616"/>
            <a:chExt cx="453" cy="272"/>
          </a:xfrm>
        </p:grpSpPr>
        <p:grpSp>
          <p:nvGrpSpPr>
            <p:cNvPr id="432189" name="Group 61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32190" name="Rectangle 62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2191" name="Oval 63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32192" name="Line 64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2193" name="Line 65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32194" name="Group 66"/>
          <p:cNvGrpSpPr>
            <a:grpSpLocks/>
          </p:cNvGrpSpPr>
          <p:nvPr/>
        </p:nvGrpSpPr>
        <p:grpSpPr bwMode="auto">
          <a:xfrm>
            <a:off x="5726113" y="2514600"/>
            <a:ext cx="719137" cy="431800"/>
            <a:chOff x="1837" y="1616"/>
            <a:chExt cx="453" cy="272"/>
          </a:xfrm>
        </p:grpSpPr>
        <p:grpSp>
          <p:nvGrpSpPr>
            <p:cNvPr id="432195" name="Group 67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32196" name="Rectangle 68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32197" name="Oval 69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32198" name="Line 70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32199" name="Line 71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32200" name="Line 72"/>
          <p:cNvSpPr>
            <a:spLocks noChangeShapeType="1"/>
          </p:cNvSpPr>
          <p:nvPr/>
        </p:nvSpPr>
        <p:spPr bwMode="auto">
          <a:xfrm flipH="1">
            <a:off x="2843213" y="2657475"/>
            <a:ext cx="28892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1" name="Line 73"/>
          <p:cNvSpPr>
            <a:spLocks noChangeShapeType="1"/>
          </p:cNvSpPr>
          <p:nvPr/>
        </p:nvSpPr>
        <p:spPr bwMode="auto">
          <a:xfrm rot="10800000" flipH="1">
            <a:off x="3779838" y="2657475"/>
            <a:ext cx="28892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2" name="Line 74"/>
          <p:cNvSpPr>
            <a:spLocks noChangeShapeType="1"/>
          </p:cNvSpPr>
          <p:nvPr/>
        </p:nvSpPr>
        <p:spPr bwMode="auto">
          <a:xfrm rot="10800000" flipH="1">
            <a:off x="6227763" y="2657475"/>
            <a:ext cx="28892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3" name="Line 75"/>
          <p:cNvSpPr>
            <a:spLocks noChangeShapeType="1"/>
          </p:cNvSpPr>
          <p:nvPr/>
        </p:nvSpPr>
        <p:spPr bwMode="auto">
          <a:xfrm flipH="1">
            <a:off x="5362575" y="2657475"/>
            <a:ext cx="288925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4" name="Rectangle 76"/>
          <p:cNvSpPr>
            <a:spLocks noChangeArrowheads="1"/>
          </p:cNvSpPr>
          <p:nvPr/>
        </p:nvSpPr>
        <p:spPr bwMode="auto">
          <a:xfrm>
            <a:off x="3571868" y="5881688"/>
            <a:ext cx="6429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n-ea"/>
                <a:ea typeface="+mn-ea"/>
              </a:rPr>
              <a:t>I</a:t>
            </a:r>
            <a:r>
              <a:rPr lang="en-US" altLang="zh-CN" sz="2800" baseline="-30000" dirty="0">
                <a:latin typeface="+mn-ea"/>
                <a:ea typeface="+mn-ea"/>
              </a:rPr>
              <a:t>IZ</a:t>
            </a:r>
          </a:p>
        </p:txBody>
      </p:sp>
      <p:sp>
        <p:nvSpPr>
          <p:cNvPr id="432205" name="Rectangle 77"/>
          <p:cNvSpPr>
            <a:spLocks noChangeArrowheads="1"/>
          </p:cNvSpPr>
          <p:nvPr/>
        </p:nvSpPr>
        <p:spPr bwMode="auto">
          <a:xfrm>
            <a:off x="5435600" y="5881688"/>
            <a:ext cx="5501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n-ea"/>
                <a:ea typeface="+mn-ea"/>
              </a:rPr>
              <a:t>I</a:t>
            </a:r>
            <a:r>
              <a:rPr lang="en-US" altLang="zh-CN" sz="2800" baseline="-30000" dirty="0">
                <a:latin typeface="+mn-ea"/>
                <a:ea typeface="+mn-ea"/>
              </a:rPr>
              <a:t>OZ</a:t>
            </a:r>
          </a:p>
        </p:txBody>
      </p:sp>
      <p:sp>
        <p:nvSpPr>
          <p:cNvPr id="432206" name="AutoShape 78"/>
          <p:cNvSpPr>
            <a:spLocks/>
          </p:cNvSpPr>
          <p:nvPr/>
        </p:nvSpPr>
        <p:spPr bwMode="auto">
          <a:xfrm rot="5400000">
            <a:off x="3671887" y="5341938"/>
            <a:ext cx="144463" cy="1081088"/>
          </a:xfrm>
          <a:prstGeom prst="rightBracket">
            <a:avLst>
              <a:gd name="adj" fmla="val 623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7" name="AutoShape 79"/>
          <p:cNvSpPr>
            <a:spLocks/>
          </p:cNvSpPr>
          <p:nvPr/>
        </p:nvSpPr>
        <p:spPr bwMode="auto">
          <a:xfrm rot="5400000">
            <a:off x="5614987" y="5341938"/>
            <a:ext cx="144463" cy="1081088"/>
          </a:xfrm>
          <a:prstGeom prst="rightBracket">
            <a:avLst>
              <a:gd name="adj" fmla="val 623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2209" name="Rectangle 81"/>
          <p:cNvSpPr>
            <a:spLocks noChangeArrowheads="1"/>
          </p:cNvSpPr>
          <p:nvPr/>
        </p:nvSpPr>
        <p:spPr bwMode="auto">
          <a:xfrm>
            <a:off x="685800" y="1676400"/>
            <a:ext cx="7977188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普通门与三态门外部特性比较</a:t>
            </a:r>
          </a:p>
        </p:txBody>
      </p:sp>
    </p:spTree>
    <p:extLst>
      <p:ext uri="{BB962C8B-B14F-4D97-AF65-F5344CB8AC3E}">
        <p14:creationId xmlns:p14="http://schemas.microsoft.com/office/powerpoint/2010/main" val="21580795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机械计算机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119</a:t>
            </a:fld>
            <a:endParaRPr lang="en-US" altLang="zh-CN"/>
          </a:p>
        </p:txBody>
      </p:sp>
      <p:pic>
        <p:nvPicPr>
          <p:cNvPr id="460802" name="Picture 2" descr="https://bkimg.cdn.bcebos.com/pic/4afbfbedab64034f9081fa81afc379310b551dec?x-bce-process=image/watermark,g_7,image_d2F0ZXIvYmFpa2UxMTY=,xp_5,yp_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6258636" cy="415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44208" y="5643017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Babbage, 1834</a:t>
            </a:r>
          </a:p>
          <a:p>
            <a:r>
              <a:rPr lang="zh-CN" altLang="en-US" sz="2000" dirty="0"/>
              <a:t>布尔代数</a:t>
            </a:r>
            <a:r>
              <a:rPr lang="en-US" altLang="zh-CN" sz="2000" dirty="0"/>
              <a:t>, 1847</a:t>
            </a:r>
          </a:p>
          <a:p>
            <a:r>
              <a:rPr lang="zh-CN" altLang="en-US" sz="2000" dirty="0"/>
              <a:t>硅谷复原</a:t>
            </a:r>
            <a:r>
              <a:rPr lang="en-US" altLang="zh-CN" sz="2000" dirty="0"/>
              <a:t>, 2008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687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9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1F96-BE2C-4C82-8661-99321D3315E9}" type="slidenum">
              <a:rPr lang="en-US" altLang="zh-CN">
                <a:latin typeface="+mn-ea"/>
                <a:ea typeface="+mn-ea"/>
              </a:rPr>
              <a:pPr/>
              <a:t>12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0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/>
              <a:t>3.1 </a:t>
            </a:r>
            <a:r>
              <a:rPr lang="zh-CN" altLang="en-US" dirty="0"/>
              <a:t>引言</a:t>
            </a:r>
          </a:p>
          <a:p>
            <a:pPr lvl="1"/>
            <a:r>
              <a:rPr lang="zh-CN" altLang="en-US" dirty="0"/>
              <a:t>组合逻辑的概念</a:t>
            </a:r>
          </a:p>
          <a:p>
            <a:pPr lvl="1"/>
            <a:r>
              <a:rPr lang="zh-CN" altLang="en-US" dirty="0"/>
              <a:t>组合逻辑电路的特点</a:t>
            </a: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典型的组合逻辑电路</a:t>
            </a:r>
          </a:p>
          <a:p>
            <a:pPr lvl="1"/>
            <a:r>
              <a:rPr lang="zh-CN" altLang="en-US" dirty="0"/>
              <a:t>集成电路的分类</a:t>
            </a:r>
          </a:p>
          <a:p>
            <a:pPr lvl="1"/>
            <a:r>
              <a:rPr lang="zh-CN" altLang="en-US" dirty="0"/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24216606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120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j-cs"/>
              </a:defRPr>
            </a:lvl1pPr>
          </a:lstStyle>
          <a:p>
            <a:r>
              <a:rPr lang="zh-CN" altLang="en-US" dirty="0"/>
              <a:t>真空管计算机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81125"/>
            <a:ext cx="7258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545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121</a:t>
            </a:fld>
            <a:endParaRPr lang="en-US" altLang="zh-CN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j-cs"/>
              </a:defRPr>
            </a:lvl1pPr>
          </a:lstStyle>
          <a:p>
            <a:r>
              <a:rPr lang="zh-CN" altLang="en-US" dirty="0"/>
              <a:t>晶体管计算机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81125"/>
            <a:ext cx="7258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05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红石计算机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122</a:t>
            </a:fld>
            <a:endParaRPr lang="en-US" altLang="zh-CN"/>
          </a:p>
        </p:txBody>
      </p:sp>
      <p:pic>
        <p:nvPicPr>
          <p:cNvPr id="459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7221894" cy="4513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234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水计算机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123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1613573"/>
            <a:ext cx="8137276" cy="4596727"/>
          </a:xfrm>
          <a:prstGeom prst="rect">
            <a:avLst/>
          </a:prstGeom>
        </p:spPr>
      </p:pic>
      <p:pic>
        <p:nvPicPr>
          <p:cNvPr id="6" name="Water Compu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780" y="161357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多米诺骨牌计算机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124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8821F3-4CA6-4DC3-863E-6884AF55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188640"/>
            <a:ext cx="1691680" cy="843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00E08F-21DB-4FBA-8530-3D42BB29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90"/>
          <a:stretch/>
        </p:blipFill>
        <p:spPr>
          <a:xfrm>
            <a:off x="7236296" y="1144246"/>
            <a:ext cx="1691680" cy="843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8BA44F-1A98-4D27-B232-9ECF306B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221088"/>
            <a:ext cx="2780647" cy="13413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ECC3D3D-36CD-4F33-A16B-FCE8BC54E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5" y="3171271"/>
            <a:ext cx="2780647" cy="166713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C3F3B4-416B-4B8B-A31D-13C3D5883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1844824"/>
            <a:ext cx="2780647" cy="13424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38C69B-EF3F-4BBF-BD8C-53FBAFEB6A26}"/>
              </a:ext>
            </a:extLst>
          </p:cNvPr>
          <p:cNvSpPr txBox="1"/>
          <p:nvPr/>
        </p:nvSpPr>
        <p:spPr>
          <a:xfrm>
            <a:off x="2105829" y="33836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与门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80C481-B77C-447F-A798-C3F9B94336B5}"/>
              </a:ext>
            </a:extLst>
          </p:cNvPr>
          <p:cNvSpPr txBox="1"/>
          <p:nvPr/>
        </p:nvSpPr>
        <p:spPr>
          <a:xfrm>
            <a:off x="2105828" y="58052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1C1789-BA1F-4C02-AB03-356B4B9554CC}"/>
              </a:ext>
            </a:extLst>
          </p:cNvPr>
          <p:cNvSpPr txBox="1"/>
          <p:nvPr/>
        </p:nvSpPr>
        <p:spPr>
          <a:xfrm>
            <a:off x="6426308" y="509131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异或门</a:t>
            </a:r>
          </a:p>
        </p:txBody>
      </p:sp>
    </p:spTree>
    <p:extLst>
      <p:ext uri="{BB962C8B-B14F-4D97-AF65-F5344CB8AC3E}">
        <p14:creationId xmlns:p14="http://schemas.microsoft.com/office/powerpoint/2010/main" val="3132876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光计算机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68D0E-5C9A-45D2-B368-59C7DEECF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67" y="980728"/>
            <a:ext cx="1780381" cy="14401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1D2A8A-CEE4-43E1-A8E7-3286BA04AF6A}"/>
              </a:ext>
            </a:extLst>
          </p:cNvPr>
          <p:cNvSpPr/>
          <p:nvPr/>
        </p:nvSpPr>
        <p:spPr>
          <a:xfrm>
            <a:off x="6875805" y="620688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光学二进制进位加法器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A888D3-BDA4-47B8-B51C-DE963CF53E47}"/>
              </a:ext>
            </a:extLst>
          </p:cNvPr>
          <p:cNvSpPr/>
          <p:nvPr/>
        </p:nvSpPr>
        <p:spPr>
          <a:xfrm>
            <a:off x="5374170" y="2929676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一种光学二进制半加器及制备方法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90CECC4-0D04-4CFD-9E57-8A825DA6366D}"/>
              </a:ext>
            </a:extLst>
          </p:cNvPr>
          <p:cNvSpPr/>
          <p:nvPr/>
        </p:nvSpPr>
        <p:spPr>
          <a:xfrm>
            <a:off x="5070669" y="620688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一种光逻辑门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69" y="1011468"/>
            <a:ext cx="1991996" cy="14978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25" y="3350347"/>
            <a:ext cx="3114484" cy="30885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B68EF1-7432-4C6B-B072-910702DAD6CA}"/>
              </a:ext>
            </a:extLst>
          </p:cNvPr>
          <p:cNvPicPr/>
          <p:nvPr/>
        </p:nvPicPr>
        <p:blipFill rotWithShape="1">
          <a:blip r:embed="rId5"/>
          <a:srcRect l="21312" t="11364" r="22951" b="20454"/>
          <a:stretch/>
        </p:blipFill>
        <p:spPr>
          <a:xfrm>
            <a:off x="883448" y="2492896"/>
            <a:ext cx="3073985" cy="27156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9897" y="175521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全光信息处理逻辑器件设计</a:t>
            </a:r>
          </a:p>
        </p:txBody>
      </p:sp>
    </p:spTree>
    <p:extLst>
      <p:ext uri="{BB962C8B-B14F-4D97-AF65-F5344CB8AC3E}">
        <p14:creationId xmlns:p14="http://schemas.microsoft.com/office/powerpoint/2010/main" val="39541371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76</a:t>
            </a:r>
            <a:r>
              <a:rPr lang="zh-CN" altLang="en-US"/>
              <a:t>）</a:t>
            </a:r>
            <a:r>
              <a:rPr lang="en-US" altLang="zh-CN"/>
              <a:t>—</a:t>
            </a:r>
            <a:r>
              <a:rPr lang="zh-CN" altLang="en-US"/>
              <a:t>小结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335A-9856-467B-9CCC-E692923A0740}" type="slidenum">
              <a:rPr lang="en-US" altLang="zh-CN">
                <a:latin typeface="+mn-ea"/>
                <a:ea typeface="+mn-ea"/>
              </a:rPr>
              <a:pPr/>
              <a:t>126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212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dirty="0">
                <a:effectLst/>
              </a:rPr>
              <a:t>3.2  </a:t>
            </a:r>
            <a:r>
              <a:rPr lang="zh-CN" altLang="en-US" dirty="0">
                <a:effectLst/>
              </a:rPr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zh-CN" altLang="en-US" dirty="0"/>
              <a:t>典型与非门电路结构</a:t>
            </a:r>
          </a:p>
          <a:p>
            <a:pPr lvl="1"/>
            <a:r>
              <a:rPr lang="zh-CN" altLang="en-US" dirty="0"/>
              <a:t>与非门电路的外部特性与级连</a:t>
            </a:r>
          </a:p>
          <a:p>
            <a:pPr lvl="1"/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zh-CN" altLang="en-US" dirty="0"/>
              <a:t>三态门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03739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9335A-9856-467B-9CCC-E692923A0740}" type="slidenum">
              <a:rPr lang="en-US" altLang="zh-CN">
                <a:latin typeface="+mn-ea"/>
                <a:ea typeface="+mn-ea"/>
              </a:rPr>
              <a:pPr/>
              <a:t>127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21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404664"/>
            <a:ext cx="7772400" cy="5615136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zh-CN" altLang="en-US" dirty="0"/>
              <a:t>作业：</a:t>
            </a:r>
            <a:endParaRPr lang="en-US" altLang="zh-CN" dirty="0"/>
          </a:p>
          <a:p>
            <a:pPr lvl="1">
              <a:buNone/>
            </a:pPr>
            <a:r>
              <a:rPr lang="zh-CN" altLang="en-US" dirty="0"/>
              <a:t>第三章</a:t>
            </a:r>
            <a:r>
              <a:rPr lang="en-US" altLang="zh-CN" dirty="0"/>
              <a:t>3.9, 3.10, 3.11, 3.14, 3.15, 3.16</a:t>
            </a:r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463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81611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1810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128</a:t>
            </a:fld>
            <a:endParaRPr lang="en-US" altLang="zh-CN"/>
          </a:p>
        </p:txBody>
      </p:sp>
      <p:pic>
        <p:nvPicPr>
          <p:cNvPr id="464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76672"/>
            <a:ext cx="7711825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4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2" y="1340768"/>
            <a:ext cx="4104457" cy="334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8528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129</a:t>
            </a:fld>
            <a:endParaRPr lang="en-US" altLang="zh-CN"/>
          </a:p>
        </p:txBody>
      </p:sp>
      <p:pic>
        <p:nvPicPr>
          <p:cNvPr id="465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59" y="3875296"/>
            <a:ext cx="778473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10872" r="10214" b="18661"/>
          <a:stretch/>
        </p:blipFill>
        <p:spPr bwMode="auto">
          <a:xfrm>
            <a:off x="678559" y="332656"/>
            <a:ext cx="71640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023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10</a:t>
            </a:r>
            <a:r>
              <a:rPr lang="zh-CN" altLang="en-US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典型的组合逻辑电路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门电路（</a:t>
            </a:r>
            <a:r>
              <a:rPr lang="en-US" altLang="zh-CN" dirty="0">
                <a:solidFill>
                  <a:srgbClr val="FF0000"/>
                </a:solidFill>
              </a:rPr>
              <a:t>Gates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  <a:p>
            <a:pPr lvl="1"/>
            <a:r>
              <a:rPr lang="zh-CN" altLang="en-US" dirty="0"/>
              <a:t>译码器（</a:t>
            </a:r>
            <a:r>
              <a:rPr lang="en-US" altLang="zh-CN" dirty="0"/>
              <a:t>Decoders</a:t>
            </a:r>
            <a:r>
              <a:rPr lang="zh-CN" altLang="en-US" dirty="0"/>
              <a:t>）和编码器（</a:t>
            </a:r>
            <a:r>
              <a:rPr lang="en-US" altLang="zh-CN" dirty="0"/>
              <a:t>Encoders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数据选择器（</a:t>
            </a:r>
            <a:r>
              <a:rPr lang="en-US" altLang="zh-CN" dirty="0"/>
              <a:t>Multiplexer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加法器（</a:t>
            </a:r>
            <a:r>
              <a:rPr lang="en-US" altLang="zh-CN" dirty="0"/>
              <a:t>Adders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奇偶校验器 </a:t>
            </a:r>
          </a:p>
          <a:p>
            <a:pPr lvl="1"/>
            <a:r>
              <a:rPr lang="zh-CN" altLang="en-US" dirty="0"/>
              <a:t>算术逻辑单元 </a:t>
            </a:r>
            <a:r>
              <a:rPr lang="en-US" altLang="zh-CN" dirty="0"/>
              <a:t>(ALU</a:t>
            </a:r>
            <a:r>
              <a:rPr lang="zh-CN" altLang="en-US" dirty="0"/>
              <a:t>：</a:t>
            </a:r>
            <a:r>
              <a:rPr lang="en-US" altLang="zh-CN" dirty="0"/>
              <a:t>Arithmetic Logic Units )</a:t>
            </a:r>
          </a:p>
        </p:txBody>
      </p:sp>
    </p:spTree>
    <p:extLst>
      <p:ext uri="{BB962C8B-B14F-4D97-AF65-F5344CB8AC3E}">
        <p14:creationId xmlns:p14="http://schemas.microsoft.com/office/powerpoint/2010/main" val="15508133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130</a:t>
            </a:fld>
            <a:endParaRPr lang="en-US" altLang="zh-CN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390825"/>
              </p:ext>
            </p:extLst>
          </p:nvPr>
        </p:nvGraphicFramePr>
        <p:xfrm>
          <a:off x="467544" y="4365104"/>
          <a:ext cx="8208912" cy="178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93" r:id="rId3" imgW="18293649" imgH="3225800" progId="Unknown">
                  <p:embed/>
                </p:oleObj>
              </mc:Choice>
              <mc:Fallback>
                <p:oleObj r:id="rId3" imgW="18293649" imgH="3225800" progId="Unknown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365104"/>
                        <a:ext cx="8208912" cy="17818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7056784" cy="364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370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11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688A-C3EA-4A64-9387-396177150467}" type="slidenum">
              <a:rPr lang="en-US" altLang="zh-CN">
                <a:latin typeface="+mn-ea"/>
                <a:ea typeface="+mn-ea"/>
              </a:rPr>
              <a:pPr/>
              <a:t>14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30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/>
              <a:t>3.1 </a:t>
            </a:r>
            <a:r>
              <a:rPr lang="zh-CN" altLang="en-US" dirty="0"/>
              <a:t>引言</a:t>
            </a:r>
          </a:p>
          <a:p>
            <a:pPr lvl="1"/>
            <a:r>
              <a:rPr lang="zh-CN" altLang="en-US" dirty="0"/>
              <a:t>组合逻辑的概念</a:t>
            </a:r>
          </a:p>
          <a:p>
            <a:pPr lvl="1"/>
            <a:r>
              <a:rPr lang="zh-CN" altLang="en-US" dirty="0"/>
              <a:t>组合逻辑电路的特点</a:t>
            </a:r>
          </a:p>
          <a:p>
            <a:pPr lvl="1"/>
            <a:r>
              <a:rPr lang="zh-CN" altLang="en-US" dirty="0"/>
              <a:t>典型的组合逻辑电路</a:t>
            </a: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集成电路的分类</a:t>
            </a:r>
          </a:p>
          <a:p>
            <a:pPr lvl="1"/>
            <a:r>
              <a:rPr lang="zh-CN" altLang="en-US" dirty="0"/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197591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组合逻辑引言（</a:t>
            </a:r>
            <a:r>
              <a:rPr lang="en-US" altLang="zh-CN" dirty="0"/>
              <a:t>12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4A3CD-7140-4ADA-9C88-0011C4169A40}" type="slidenum">
              <a:rPr lang="en-US" altLang="zh-CN">
                <a:latin typeface="+mn-ea"/>
                <a:ea typeface="+mn-ea"/>
              </a:rPr>
              <a:pPr/>
              <a:t>15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40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62000" y="1371600"/>
            <a:ext cx="82296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dirty="0"/>
              <a:t>集成电路的分类</a:t>
            </a:r>
          </a:p>
          <a:p>
            <a:pPr lvl="1">
              <a:lnSpc>
                <a:spcPct val="80000"/>
              </a:lnSpc>
            </a:pPr>
            <a:r>
              <a:rPr lang="zh-CN" altLang="en-US" sz="2200" dirty="0"/>
              <a:t>按功能分：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模拟电路：也叫线性电路，如通信电路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数字电路：从门电路到微处理器、存储器等多种</a:t>
            </a:r>
          </a:p>
          <a:p>
            <a:pPr lvl="1">
              <a:lnSpc>
                <a:spcPct val="80000"/>
              </a:lnSpc>
            </a:pPr>
            <a:r>
              <a:rPr lang="zh-CN" altLang="en-US" sz="2200" dirty="0"/>
              <a:t>按半导体制造工艺：</a:t>
            </a:r>
          </a:p>
          <a:p>
            <a:pPr lvl="2">
              <a:lnSpc>
                <a:spcPct val="80000"/>
              </a:lnSpc>
            </a:pPr>
            <a:r>
              <a:rPr lang="en-US" altLang="zh-CN" sz="2000" dirty="0"/>
              <a:t>TTL</a:t>
            </a:r>
            <a:r>
              <a:rPr lang="zh-CN" altLang="en-US" sz="2000" dirty="0"/>
              <a:t>：（也叫双极型，</a:t>
            </a:r>
            <a:r>
              <a:rPr lang="en-US" altLang="zh-CN" sz="2000" dirty="0"/>
              <a:t>TTL, LTTL, STTL, LSTTL, ECL…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>
              <a:lnSpc>
                <a:spcPct val="80000"/>
              </a:lnSpc>
            </a:pPr>
            <a:r>
              <a:rPr lang="en-US" altLang="zh-CN" sz="2000" dirty="0"/>
              <a:t>MOS</a:t>
            </a:r>
            <a:r>
              <a:rPr lang="zh-CN" altLang="en-US" sz="2000" dirty="0"/>
              <a:t>：（</a:t>
            </a:r>
            <a:r>
              <a:rPr lang="en-US" altLang="zh-CN" sz="2000" dirty="0"/>
              <a:t>PMOS, NMOS, CMOS, </a:t>
            </a:r>
            <a:r>
              <a:rPr lang="en-US" altLang="zh-CN" sz="2000" dirty="0" err="1"/>
              <a:t>BiCMOS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80000"/>
              </a:lnSpc>
            </a:pPr>
            <a:r>
              <a:rPr lang="zh-CN" altLang="en-US" sz="2200" dirty="0"/>
              <a:t>按封装（外形）分：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双列直插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表面封装</a:t>
            </a:r>
          </a:p>
          <a:p>
            <a:pPr lvl="2">
              <a:lnSpc>
                <a:spcPct val="80000"/>
              </a:lnSpc>
            </a:pPr>
            <a:r>
              <a:rPr lang="en-US" altLang="zh-CN" sz="2000" dirty="0"/>
              <a:t>BGA(Ball Grid Array)</a:t>
            </a:r>
          </a:p>
          <a:p>
            <a:pPr lvl="2">
              <a:lnSpc>
                <a:spcPct val="80000"/>
              </a:lnSpc>
            </a:pPr>
            <a:r>
              <a:rPr lang="en-US" altLang="zh-CN" sz="2000" dirty="0"/>
              <a:t>PLCC</a:t>
            </a:r>
            <a:r>
              <a:rPr lang="zh-CN" altLang="en-US" sz="2000" dirty="0"/>
              <a:t>，等等</a:t>
            </a:r>
            <a:endParaRPr lang="en-US" altLang="zh-CN" sz="2000" dirty="0"/>
          </a:p>
          <a:p>
            <a:pPr lvl="1">
              <a:lnSpc>
                <a:spcPct val="80000"/>
              </a:lnSpc>
            </a:pPr>
            <a:r>
              <a:rPr lang="zh-CN" altLang="en-US" sz="2200" dirty="0"/>
              <a:t>按集成规模分：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小、中、大、超大、甚大规模集成电路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200" b="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69350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13</a:t>
            </a:r>
            <a:r>
              <a:rPr lang="zh-CN" altLang="en-US"/>
              <a:t>）</a:t>
            </a:r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2F27A-BF68-45D4-BF54-6EED3475FA6B}" type="slidenum">
              <a:rPr lang="en-US" altLang="zh-CN">
                <a:latin typeface="+mn-ea"/>
                <a:ea typeface="+mn-ea"/>
              </a:rPr>
              <a:pPr/>
              <a:t>16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5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76400"/>
            <a:ext cx="8153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dirty="0">
                <a:latin typeface="+mn-ea"/>
              </a:rPr>
              <a:t>两大类工艺技术的特点：</a:t>
            </a:r>
          </a:p>
          <a:p>
            <a:pPr>
              <a:lnSpc>
                <a:spcPct val="80000"/>
              </a:lnSpc>
            </a:pPr>
            <a:endParaRPr lang="zh-CN" altLang="en-US" sz="2800" dirty="0">
              <a:latin typeface="+mn-ea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80000"/>
              </a:lnSpc>
            </a:pPr>
            <a:r>
              <a:rPr lang="zh-CN" altLang="en-US" sz="2800" dirty="0">
                <a:latin typeface="+mn-ea"/>
              </a:rPr>
              <a:t>目前常用器件的</a:t>
            </a:r>
            <a:r>
              <a:rPr lang="zh-CN" altLang="en-US" sz="2800">
                <a:latin typeface="+mn-ea"/>
              </a:rPr>
              <a:t>工艺</a:t>
            </a:r>
            <a:r>
              <a:rPr lang="en-US" altLang="zh-CN" sz="2800">
                <a:latin typeface="+mn-ea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zh-CN" sz="2400">
                <a:latin typeface="+mn-ea"/>
              </a:rPr>
              <a:t>CMOS</a:t>
            </a:r>
            <a:r>
              <a:rPr lang="zh-CN" altLang="en-US" sz="2400" dirty="0">
                <a:latin typeface="+mn-ea"/>
              </a:rPr>
              <a:t>（互补金属氧化物半导体）</a:t>
            </a:r>
          </a:p>
        </p:txBody>
      </p:sp>
      <p:graphicFrame>
        <p:nvGraphicFramePr>
          <p:cNvPr id="3450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8048"/>
              </p:ext>
            </p:extLst>
          </p:nvPr>
        </p:nvGraphicFramePr>
        <p:xfrm>
          <a:off x="928662" y="2214554"/>
          <a:ext cx="7385050" cy="1285884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3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速度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功耗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集成度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TTL(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晶体管晶体管逻辑）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MOS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（金属氧化物半导体）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慢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1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543800" cy="1431925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F0AFB-5B5E-4EB5-BF1D-3AEA424063A6}" type="slidenum">
              <a:rPr lang="en-US" altLang="zh-CN"/>
              <a:pPr/>
              <a:t>17</a:t>
            </a:fld>
            <a:endParaRPr lang="en-US" altLang="zh-CN"/>
          </a:p>
        </p:txBody>
      </p:sp>
      <p:pic>
        <p:nvPicPr>
          <p:cNvPr id="346115" name="Picture 3" descr="D:\赵有健\课件\数字逻辑\器件图片\DSC00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1450"/>
            <a:ext cx="86868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4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14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E8FC2-97D9-4994-9A9A-B9D61A67F3FE}" type="slidenum">
              <a:rPr lang="en-US" altLang="zh-CN">
                <a:latin typeface="+mn-ea"/>
                <a:ea typeface="+mn-ea"/>
              </a:rPr>
              <a:pPr/>
              <a:t>18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81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3.1 </a:t>
            </a:r>
            <a:r>
              <a:rPr lang="zh-CN" altLang="en-US" dirty="0">
                <a:latin typeface="+mn-ea"/>
              </a:rPr>
              <a:t>引言</a:t>
            </a:r>
          </a:p>
          <a:p>
            <a:pPr lvl="1"/>
            <a:r>
              <a:rPr lang="zh-CN" altLang="en-US" dirty="0">
                <a:latin typeface="+mn-ea"/>
              </a:rPr>
              <a:t>组合逻辑的概念</a:t>
            </a:r>
          </a:p>
          <a:p>
            <a:pPr lvl="1"/>
            <a:r>
              <a:rPr lang="zh-CN" altLang="en-US" dirty="0">
                <a:latin typeface="+mn-ea"/>
              </a:rPr>
              <a:t>组合逻辑电路的特点</a:t>
            </a:r>
          </a:p>
          <a:p>
            <a:pPr lvl="1"/>
            <a:r>
              <a:rPr lang="zh-CN" altLang="en-US" dirty="0">
                <a:latin typeface="+mn-ea"/>
              </a:rPr>
              <a:t>典型的组合逻辑电路</a:t>
            </a:r>
          </a:p>
          <a:p>
            <a:pPr lvl="1"/>
            <a:r>
              <a:rPr lang="zh-CN" altLang="en-US" dirty="0">
                <a:latin typeface="+mn-ea"/>
              </a:rPr>
              <a:t>集成电路的分类</a:t>
            </a:r>
          </a:p>
          <a:p>
            <a:pPr lvl="1"/>
            <a:r>
              <a:rPr lang="zh-CN" altLang="en-US" dirty="0">
                <a:solidFill>
                  <a:srgbClr val="7030A0"/>
                </a:solidFill>
                <a:latin typeface="+mn-ea"/>
              </a:rPr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211069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15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170B0-92B4-48A5-8791-A1C8A42985FD}" type="slidenum">
              <a:rPr lang="en-US" altLang="zh-CN">
                <a:latin typeface="+mn-ea"/>
                <a:ea typeface="+mn-ea"/>
              </a:rPr>
              <a:pPr/>
              <a:t>19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491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524000"/>
            <a:ext cx="8229600" cy="485775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+mn-ea"/>
              </a:rPr>
              <a:t>集成电路发展历史</a:t>
            </a:r>
          </a:p>
          <a:p>
            <a:pPr lvl="1"/>
            <a:r>
              <a:rPr lang="zh-CN" altLang="en-US" b="0" dirty="0">
                <a:latin typeface="+mn-ea"/>
              </a:rPr>
              <a:t>“集成电路” </a:t>
            </a:r>
            <a:r>
              <a:rPr lang="en-US" altLang="zh-CN" b="0" dirty="0">
                <a:latin typeface="+mn-ea"/>
              </a:rPr>
              <a:t>(Integrated Circuit</a:t>
            </a:r>
            <a:r>
              <a:rPr lang="zh-CN" altLang="en-US" b="0" dirty="0">
                <a:latin typeface="+mn-ea"/>
              </a:rPr>
              <a:t>：</a:t>
            </a:r>
            <a:r>
              <a:rPr lang="en-US" altLang="zh-CN" b="0" dirty="0">
                <a:latin typeface="+mn-ea"/>
              </a:rPr>
              <a:t>IC)</a:t>
            </a:r>
            <a:r>
              <a:rPr lang="zh-CN" altLang="en-US" b="0" dirty="0">
                <a:latin typeface="+mn-ea"/>
              </a:rPr>
              <a:t>是相对“分立原件”而言的，是所有以半导体工艺将电路集成到一块芯片的器件总称。</a:t>
            </a:r>
          </a:p>
          <a:p>
            <a:pPr lvl="1"/>
            <a:r>
              <a:rPr lang="zh-CN" altLang="en-US" b="0" dirty="0">
                <a:latin typeface="+mn-ea"/>
              </a:rPr>
              <a:t>半导体制造工艺的发展带动了集成电路的更新换代。</a:t>
            </a:r>
          </a:p>
          <a:p>
            <a:pPr lvl="1"/>
            <a:r>
              <a:rPr lang="en-US" altLang="zh-CN" b="0" dirty="0">
                <a:latin typeface="+mn-ea"/>
              </a:rPr>
              <a:t>VLSI</a:t>
            </a:r>
            <a:r>
              <a:rPr lang="zh-CN" altLang="en-US" b="0" dirty="0">
                <a:latin typeface="+mn-ea"/>
              </a:rPr>
              <a:t>（超大规模集成电路</a:t>
            </a:r>
            <a:r>
              <a:rPr lang="en-US" altLang="zh-CN" b="0" dirty="0">
                <a:latin typeface="+mn-ea"/>
              </a:rPr>
              <a:t>)</a:t>
            </a:r>
            <a:r>
              <a:rPr lang="zh-CN" altLang="en-US" b="0" dirty="0">
                <a:latin typeface="+mn-ea"/>
              </a:rPr>
              <a:t>时代存储器件制造工艺带动了整个微处理器的</a:t>
            </a:r>
            <a:r>
              <a:rPr lang="zh-CN" altLang="en-US" dirty="0">
                <a:latin typeface="+mn-ea"/>
              </a:rPr>
              <a:t>更新换代。没有</a:t>
            </a:r>
            <a:r>
              <a:rPr lang="en-US" altLang="zh-CN" dirty="0">
                <a:latin typeface="+mn-ea"/>
              </a:rPr>
              <a:t>IC</a:t>
            </a:r>
            <a:r>
              <a:rPr lang="zh-CN" altLang="en-US" dirty="0">
                <a:latin typeface="+mn-ea"/>
              </a:rPr>
              <a:t>制造工艺发展就没有现代计算机。</a:t>
            </a:r>
            <a:endParaRPr lang="zh-CN" altLang="en-US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315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381F3-B85C-4CB8-89E8-2A40C90A23BC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课程基本情况（</a:t>
            </a:r>
            <a:r>
              <a:rPr lang="en-US" altLang="zh-CN"/>
              <a:t>5</a:t>
            </a:r>
            <a:r>
              <a:rPr lang="zh-CN" altLang="en-US"/>
              <a:t>）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686800" cy="53340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教学形式：</a:t>
            </a:r>
            <a:r>
              <a:rPr lang="zh-CN" altLang="en-US" sz="2400" dirty="0">
                <a:latin typeface="宋体" panose="02010600030101010101" pitchFamily="2" charset="-122"/>
              </a:rPr>
              <a:t>讲课，辅导，网上、定时和现场答疑</a:t>
            </a:r>
            <a:endParaRPr lang="zh-CN" altLang="en-US" sz="2400" dirty="0"/>
          </a:p>
          <a:p>
            <a:pPr algn="just"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学时安排：</a:t>
            </a:r>
            <a:r>
              <a:rPr lang="en-US" altLang="zh-CN" sz="2800" dirty="0">
                <a:latin typeface="宋体" panose="02010600030101010101" pitchFamily="2" charset="-122"/>
              </a:rPr>
              <a:t>3</a:t>
            </a:r>
            <a:r>
              <a:rPr lang="zh-CN" altLang="en-US" sz="2800" dirty="0">
                <a:latin typeface="宋体" panose="02010600030101010101" pitchFamily="2" charset="-122"/>
              </a:rPr>
              <a:t>学分，共</a:t>
            </a:r>
            <a:r>
              <a:rPr lang="en-US" altLang="zh-CN" sz="2800" dirty="0">
                <a:latin typeface="宋体" panose="02010600030101010101" pitchFamily="2" charset="-122"/>
              </a:rPr>
              <a:t>48</a:t>
            </a:r>
            <a:r>
              <a:rPr lang="zh-CN" altLang="en-US" sz="2800" dirty="0">
                <a:latin typeface="宋体" panose="02010600030101010101" pitchFamily="2" charset="-122"/>
              </a:rPr>
              <a:t>学时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latin typeface="宋体" panose="02010600030101010101" pitchFamily="2" charset="-122"/>
              </a:rPr>
              <a:t>教学内容</a:t>
            </a:r>
            <a:r>
              <a:rPr lang="zh-CN" altLang="en-US" sz="2800" dirty="0"/>
              <a:t> 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第一章：前言和基本知识介绍  （第</a:t>
            </a:r>
            <a:r>
              <a:rPr lang="en-US" altLang="zh-CN" sz="2400" dirty="0">
                <a:latin typeface="宋体" panose="02010600030101010101" pitchFamily="2" charset="-122"/>
              </a:rPr>
              <a:t>1</a:t>
            </a:r>
            <a:r>
              <a:rPr lang="zh-CN" altLang="en-US" sz="2400" dirty="0">
                <a:latin typeface="宋体" panose="02010600030101010101" pitchFamily="2" charset="-122"/>
              </a:rPr>
              <a:t>周，前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第二章  逻辑代数和化简方法  （第</a:t>
            </a:r>
            <a:r>
              <a:rPr lang="en-US" altLang="zh-CN" sz="2400" dirty="0">
                <a:latin typeface="宋体" panose="02010600030101010101" pitchFamily="2" charset="-122"/>
              </a:rPr>
              <a:t>2</a:t>
            </a:r>
            <a:r>
              <a:rPr lang="zh-CN" altLang="en-US" sz="2400" dirty="0">
                <a:latin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6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第三章：门电路 	        （第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第四章：组合逻辑电路        （第</a:t>
            </a:r>
            <a:r>
              <a:rPr lang="en-US" altLang="zh-CN" sz="2400" dirty="0">
                <a:latin typeface="宋体" panose="02010600030101010101" pitchFamily="2" charset="-122"/>
              </a:rPr>
              <a:t>5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7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第五章：时序逻辑电路        （第</a:t>
            </a:r>
            <a:r>
              <a:rPr lang="en-US" altLang="zh-CN" sz="2400" dirty="0">
                <a:latin typeface="宋体" panose="02010600030101010101" pitchFamily="2" charset="-122"/>
              </a:rPr>
              <a:t>8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12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15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第六章：可编程逻辑电路	  （第</a:t>
            </a:r>
            <a:r>
              <a:rPr lang="en-US" altLang="zh-CN" sz="2400" dirty="0">
                <a:latin typeface="宋体" panose="02010600030101010101" pitchFamily="2" charset="-122"/>
              </a:rPr>
              <a:t>13</a:t>
            </a:r>
            <a:r>
              <a:rPr lang="zh-CN" altLang="en-US" sz="2400" dirty="0">
                <a:latin typeface="宋体" panose="02010600030101010101" pitchFamily="2" charset="-122"/>
              </a:rPr>
              <a:t>～</a:t>
            </a:r>
            <a:r>
              <a:rPr lang="en-US" altLang="zh-CN" sz="2400" dirty="0">
                <a:latin typeface="宋体" panose="02010600030101010101" pitchFamily="2" charset="-122"/>
              </a:rPr>
              <a:t>15</a:t>
            </a:r>
            <a:r>
              <a:rPr lang="zh-CN" altLang="en-US" sz="2400" dirty="0">
                <a:latin typeface="宋体" panose="02010600030101010101" pitchFamily="2" charset="-122"/>
              </a:rPr>
              <a:t>周，共</a:t>
            </a:r>
            <a:r>
              <a:rPr lang="en-US" altLang="zh-CN" sz="2400" dirty="0">
                <a:latin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</a:rPr>
              <a:t>数字逻辑电路课程总复习	  （第</a:t>
            </a:r>
            <a:r>
              <a:rPr lang="en-US" altLang="zh-CN" sz="2400" dirty="0">
                <a:latin typeface="宋体" panose="02010600030101010101" pitchFamily="2" charset="-122"/>
              </a:rPr>
              <a:t>16</a:t>
            </a:r>
            <a:r>
              <a:rPr lang="zh-CN" altLang="en-US" sz="2400" dirty="0">
                <a:latin typeface="宋体" panose="02010600030101010101" pitchFamily="2" charset="-122"/>
              </a:rPr>
              <a:t>周，</a:t>
            </a:r>
            <a:r>
              <a:rPr lang="en-US" altLang="zh-CN" sz="2400" dirty="0">
                <a:latin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</a:rPr>
              <a:t>学时）</a:t>
            </a:r>
          </a:p>
        </p:txBody>
      </p:sp>
    </p:spTree>
    <p:extLst>
      <p:ext uri="{BB962C8B-B14F-4D97-AF65-F5344CB8AC3E}">
        <p14:creationId xmlns:p14="http://schemas.microsoft.com/office/powerpoint/2010/main" val="2688444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16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CCF6-F4B8-44E7-886F-A71E1091D396}" type="slidenum">
              <a:rPr lang="en-US" altLang="zh-CN">
                <a:latin typeface="+mn-ea"/>
                <a:ea typeface="+mn-ea"/>
              </a:rPr>
              <a:pPr/>
              <a:t>20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0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+mn-ea"/>
              </a:rPr>
              <a:t>集成电路集成度定律：</a:t>
            </a:r>
            <a:endParaRPr lang="zh-CN" altLang="en-US" sz="2800" b="1" dirty="0">
              <a:latin typeface="+mn-ea"/>
            </a:endParaRPr>
          </a:p>
          <a:p>
            <a:pPr lvl="1">
              <a:lnSpc>
                <a:spcPct val="80000"/>
              </a:lnSpc>
            </a:pPr>
            <a:endParaRPr lang="zh-CN" altLang="en-US" b="0" dirty="0">
              <a:latin typeface="+mn-ea"/>
            </a:endParaRPr>
          </a:p>
          <a:p>
            <a:pPr lvl="1">
              <a:lnSpc>
                <a:spcPct val="80000"/>
              </a:lnSpc>
            </a:pPr>
            <a:r>
              <a:rPr lang="zh-CN" altLang="en-US" b="0" dirty="0">
                <a:solidFill>
                  <a:srgbClr val="7030A0"/>
                </a:solidFill>
                <a:latin typeface="+mn-ea"/>
              </a:rPr>
              <a:t>摩尔定律</a:t>
            </a:r>
            <a:r>
              <a:rPr lang="zh-CN" altLang="en-US" b="0" dirty="0">
                <a:latin typeface="+mn-ea"/>
              </a:rPr>
              <a:t>：单个芯片集成度每</a:t>
            </a:r>
            <a:r>
              <a:rPr lang="en-US" altLang="zh-CN" b="0" dirty="0">
                <a:latin typeface="+mn-ea"/>
              </a:rPr>
              <a:t>18</a:t>
            </a:r>
            <a:r>
              <a:rPr lang="zh-CN" altLang="en-US" b="0" dirty="0">
                <a:latin typeface="+mn-ea"/>
              </a:rPr>
              <a:t>个月翻一翻</a:t>
            </a:r>
          </a:p>
          <a:p>
            <a:pPr lvl="1">
              <a:lnSpc>
                <a:spcPct val="80000"/>
              </a:lnSpc>
            </a:pPr>
            <a:r>
              <a:rPr lang="zh-CN" altLang="en-US" b="0" dirty="0">
                <a:latin typeface="+mn-ea"/>
              </a:rPr>
              <a:t>集成电路内部的连线宽度是主要的指标</a:t>
            </a:r>
            <a:r>
              <a:rPr lang="en-US" altLang="zh-CN" b="0" dirty="0">
                <a:latin typeface="+mn-ea"/>
              </a:rPr>
              <a:t>: 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zh-CN" b="0" dirty="0">
                <a:latin typeface="+mn-ea"/>
              </a:rPr>
              <a:t>  0.8 </a:t>
            </a:r>
            <a:r>
              <a:rPr lang="en-US" altLang="zh-CN" b="0" dirty="0">
                <a:latin typeface="+mn-ea"/>
                <a:sym typeface="Symbol" pitchFamily="18" charset="2"/>
              </a:rPr>
              <a:t></a:t>
            </a:r>
            <a:r>
              <a:rPr lang="en-US" altLang="zh-CN" b="0" dirty="0">
                <a:latin typeface="+mn-ea"/>
              </a:rPr>
              <a:t>m,0.35 </a:t>
            </a:r>
            <a:r>
              <a:rPr lang="en-US" altLang="zh-CN" b="0" dirty="0">
                <a:latin typeface="+mn-ea"/>
                <a:sym typeface="Symbol" pitchFamily="18" charset="2"/>
              </a:rPr>
              <a:t></a:t>
            </a:r>
            <a:r>
              <a:rPr lang="en-US" altLang="zh-CN" b="0" dirty="0">
                <a:latin typeface="+mn-ea"/>
              </a:rPr>
              <a:t>m, 0.25</a:t>
            </a:r>
            <a:r>
              <a:rPr lang="en-US" altLang="zh-CN" b="0" dirty="0">
                <a:latin typeface="+mn-ea"/>
                <a:sym typeface="Symbol" pitchFamily="18" charset="2"/>
              </a:rPr>
              <a:t></a:t>
            </a:r>
            <a:r>
              <a:rPr lang="en-US" altLang="zh-CN" b="0" dirty="0">
                <a:latin typeface="+mn-ea"/>
              </a:rPr>
              <a:t>m,0.18</a:t>
            </a:r>
            <a:r>
              <a:rPr lang="en-US" altLang="zh-CN" b="0" dirty="0">
                <a:latin typeface="+mn-ea"/>
                <a:sym typeface="Symbol" pitchFamily="18" charset="2"/>
              </a:rPr>
              <a:t>m,</a:t>
            </a:r>
          </a:p>
          <a:p>
            <a:pPr lvl="1">
              <a:lnSpc>
                <a:spcPct val="80000"/>
              </a:lnSpc>
              <a:buNone/>
            </a:pPr>
            <a:r>
              <a:rPr lang="en-US" altLang="zh-CN" b="0" dirty="0">
                <a:latin typeface="+mn-ea"/>
                <a:sym typeface="Symbol" pitchFamily="18" charset="2"/>
              </a:rPr>
              <a:t>  0.13m,65nm,45nm,28nm,14nm,7nm,</a:t>
            </a:r>
            <a:br>
              <a:rPr lang="en-US" altLang="zh-CN" b="0" dirty="0">
                <a:latin typeface="+mn-ea"/>
                <a:sym typeface="Symbol" pitchFamily="18" charset="2"/>
              </a:rPr>
            </a:br>
            <a:r>
              <a:rPr lang="en-US" altLang="zh-CN" b="0" dirty="0">
                <a:latin typeface="+mn-ea"/>
                <a:sym typeface="Symbol" pitchFamily="18" charset="2"/>
              </a:rPr>
              <a:t>5nm,3nm,2nm,18A,14A</a:t>
            </a:r>
            <a:r>
              <a:rPr lang="en-US" altLang="zh-CN" b="0" dirty="0">
                <a:latin typeface="+mn-ea"/>
              </a:rPr>
              <a:t> …….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              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90AEF6-8215-4761-AC0B-384567637A76}"/>
              </a:ext>
            </a:extLst>
          </p:cNvPr>
          <p:cNvSpPr/>
          <p:nvPr/>
        </p:nvSpPr>
        <p:spPr>
          <a:xfrm>
            <a:off x="5198043" y="5289031"/>
            <a:ext cx="348153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硅原子大小：</a:t>
            </a:r>
            <a:r>
              <a:rPr lang="en-US" altLang="zh-CN" dirty="0"/>
              <a:t>0.117nm</a:t>
            </a:r>
          </a:p>
          <a:p>
            <a:pPr algn="ctr"/>
            <a:r>
              <a:rPr lang="zh-CN" altLang="en-US" dirty="0"/>
              <a:t>量子隧穿效应尺寸：</a:t>
            </a:r>
            <a:r>
              <a:rPr lang="en-US" altLang="zh-CN" dirty="0"/>
              <a:t>1nm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664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17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5A317-34A8-464B-BA73-2195FBD7DA52}" type="slidenum">
              <a:rPr lang="en-US" altLang="zh-CN">
                <a:latin typeface="+mn-ea"/>
                <a:ea typeface="+mn-ea"/>
              </a:rPr>
              <a:pPr/>
              <a:t>21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12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+mn-ea"/>
              </a:rPr>
              <a:t>按规模分：</a:t>
            </a:r>
          </a:p>
          <a:p>
            <a:pPr lvl="1">
              <a:lnSpc>
                <a:spcPct val="80000"/>
              </a:lnSpc>
            </a:pPr>
            <a:r>
              <a:rPr lang="zh-CN" altLang="en-US" sz="2800" dirty="0">
                <a:latin typeface="+mn-ea"/>
              </a:rPr>
              <a:t>小规模集成电路（</a:t>
            </a:r>
            <a:r>
              <a:rPr lang="en-US" altLang="zh-CN" sz="2800" dirty="0">
                <a:latin typeface="+mn-ea"/>
              </a:rPr>
              <a:t>SSI 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Small Scale IC </a:t>
            </a:r>
            <a:r>
              <a:rPr lang="zh-CN" altLang="en-US" sz="2800" dirty="0">
                <a:latin typeface="+mn-ea"/>
              </a:rPr>
              <a:t>） </a:t>
            </a:r>
          </a:p>
          <a:p>
            <a:pPr lvl="1">
              <a:lnSpc>
                <a:spcPct val="80000"/>
              </a:lnSpc>
            </a:pPr>
            <a:r>
              <a:rPr lang="zh-CN" altLang="en-US" sz="2800">
                <a:latin typeface="+mn-ea"/>
              </a:rPr>
              <a:t>中规模集成电路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MSI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Medium Scale IC </a:t>
            </a:r>
            <a:r>
              <a:rPr lang="zh-CN" altLang="en-US" sz="2800" dirty="0">
                <a:latin typeface="+mn-ea"/>
              </a:rPr>
              <a:t>）</a:t>
            </a:r>
          </a:p>
          <a:p>
            <a:pPr lvl="1">
              <a:lnSpc>
                <a:spcPct val="80000"/>
              </a:lnSpc>
            </a:pPr>
            <a:r>
              <a:rPr lang="zh-CN" altLang="en-US" sz="2800">
                <a:latin typeface="+mn-ea"/>
              </a:rPr>
              <a:t>大规模集成电路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LSI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Large Scale IC </a:t>
            </a:r>
            <a:r>
              <a:rPr lang="zh-CN" altLang="en-US" sz="2800" dirty="0">
                <a:latin typeface="+mn-ea"/>
              </a:rPr>
              <a:t>）</a:t>
            </a:r>
          </a:p>
          <a:p>
            <a:pPr lvl="1">
              <a:lnSpc>
                <a:spcPct val="80000"/>
              </a:lnSpc>
            </a:pPr>
            <a:r>
              <a:rPr lang="zh-CN" altLang="en-US" sz="2800">
                <a:latin typeface="+mn-ea"/>
              </a:rPr>
              <a:t>超大规模集成电路</a:t>
            </a:r>
            <a:r>
              <a:rPr lang="zh-CN" altLang="en-US" sz="2800" dirty="0">
                <a:latin typeface="+mn-ea"/>
              </a:rPr>
              <a:t>（</a:t>
            </a:r>
            <a:r>
              <a:rPr lang="en-US" altLang="zh-CN" sz="2800" dirty="0">
                <a:latin typeface="+mn-ea"/>
              </a:rPr>
              <a:t>VLSI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Very large Scale IC </a:t>
            </a:r>
            <a:r>
              <a:rPr lang="zh-CN" altLang="en-US" sz="2800" dirty="0">
                <a:latin typeface="+mn-ea"/>
              </a:rPr>
              <a:t>）</a:t>
            </a:r>
          </a:p>
          <a:p>
            <a:pPr lvl="1">
              <a:lnSpc>
                <a:spcPct val="80000"/>
              </a:lnSpc>
            </a:pPr>
            <a:r>
              <a:rPr lang="zh-CN" altLang="en-US" sz="2800">
                <a:latin typeface="+mn-ea"/>
              </a:rPr>
              <a:t>甚</a:t>
            </a:r>
            <a:r>
              <a:rPr lang="zh-CN" altLang="en-US" sz="2800" dirty="0">
                <a:latin typeface="+mn-ea"/>
              </a:rPr>
              <a:t>大规模集成电路（</a:t>
            </a:r>
            <a:r>
              <a:rPr lang="en-US" altLang="zh-CN" sz="2800" dirty="0">
                <a:latin typeface="+mn-ea"/>
              </a:rPr>
              <a:t>ULSI</a:t>
            </a:r>
            <a:r>
              <a:rPr lang="zh-CN" altLang="en-US" sz="2800" dirty="0">
                <a:latin typeface="+mn-ea"/>
              </a:rPr>
              <a:t>：</a:t>
            </a:r>
            <a:r>
              <a:rPr lang="en-US" altLang="zh-CN" sz="2800" dirty="0">
                <a:latin typeface="+mn-ea"/>
              </a:rPr>
              <a:t>Ultra large Scale IC </a:t>
            </a:r>
            <a:r>
              <a:rPr lang="zh-CN" altLang="en-US" sz="2800" dirty="0">
                <a:latin typeface="+mn-ea"/>
              </a:rPr>
              <a:t>）</a:t>
            </a:r>
          </a:p>
          <a:p>
            <a:pPr lvl="1">
              <a:lnSpc>
                <a:spcPct val="80000"/>
              </a:lnSpc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276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18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2D75-75A7-4FB9-AB12-585B826404EC}" type="slidenum">
              <a:rPr lang="en-US" altLang="zh-CN">
                <a:latin typeface="+mn-ea"/>
                <a:ea typeface="+mn-ea"/>
              </a:rPr>
              <a:pPr/>
              <a:t>22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8050088" cy="4572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） </a:t>
            </a:r>
            <a:r>
              <a:rPr lang="en-US" altLang="zh-CN" dirty="0">
                <a:latin typeface="+mn-ea"/>
              </a:rPr>
              <a:t>Small Scale IC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SSI</a:t>
            </a:r>
            <a:r>
              <a:rPr lang="zh-CN" altLang="en-US" dirty="0">
                <a:latin typeface="+mn-ea"/>
              </a:rPr>
              <a:t>） 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小规模  </a:t>
            </a:r>
            <a:r>
              <a:rPr lang="en-US" altLang="zh-CN" dirty="0">
                <a:latin typeface="+mn-ea"/>
              </a:rPr>
              <a:t>IC  1965</a:t>
            </a:r>
            <a:r>
              <a:rPr lang="zh-CN" altLang="en-US" dirty="0">
                <a:latin typeface="+mn-ea"/>
              </a:rPr>
              <a:t>年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规模：      </a:t>
            </a:r>
            <a:r>
              <a:rPr lang="en-US" altLang="zh-CN" dirty="0">
                <a:latin typeface="+mn-ea"/>
              </a:rPr>
              <a:t>12</a:t>
            </a:r>
            <a:r>
              <a:rPr lang="zh-CN" altLang="en-US" dirty="0">
                <a:latin typeface="+mn-ea"/>
              </a:rPr>
              <a:t>个门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片电路以下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主要产品：  门电路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           触发器（</a:t>
            </a:r>
            <a:r>
              <a:rPr lang="en-US" altLang="zh-CN" dirty="0">
                <a:latin typeface="+mn-ea"/>
              </a:rPr>
              <a:t>Flip Flop</a:t>
            </a:r>
            <a:r>
              <a:rPr lang="zh-CN" altLang="en-US" dirty="0">
                <a:latin typeface="+mn-ea"/>
              </a:rPr>
              <a:t>）      </a:t>
            </a: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64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19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E657F-3764-4985-BE75-9AEAF177F92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3532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） </a:t>
            </a:r>
            <a:r>
              <a:rPr lang="en-US" altLang="zh-CN" dirty="0">
                <a:latin typeface="+mn-ea"/>
              </a:rPr>
              <a:t>Medium Scale IC 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MSI</a:t>
            </a:r>
            <a:r>
              <a:rPr lang="zh-CN" altLang="en-US" dirty="0">
                <a:latin typeface="+mn-ea"/>
              </a:rPr>
              <a:t>）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中规模 </a:t>
            </a:r>
            <a:r>
              <a:rPr lang="en-US" altLang="zh-CN" dirty="0">
                <a:latin typeface="+mn-ea"/>
              </a:rPr>
              <a:t>IC     1970</a:t>
            </a:r>
            <a:r>
              <a:rPr lang="zh-CN" altLang="en-US" dirty="0">
                <a:latin typeface="+mn-ea"/>
              </a:rPr>
              <a:t>年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规模：</a:t>
            </a:r>
            <a:r>
              <a:rPr lang="en-US" altLang="zh-CN" dirty="0">
                <a:latin typeface="+mn-ea"/>
              </a:rPr>
              <a:t>12</a:t>
            </a:r>
            <a:r>
              <a:rPr lang="zh-CN" altLang="en-US" dirty="0">
                <a:latin typeface="+mn-ea"/>
              </a:rPr>
              <a:t>－</a:t>
            </a:r>
            <a:r>
              <a:rPr lang="en-US" altLang="zh-CN" dirty="0">
                <a:latin typeface="+mn-ea"/>
              </a:rPr>
              <a:t>99</a:t>
            </a:r>
            <a:r>
              <a:rPr lang="zh-CN" altLang="en-US" dirty="0">
                <a:latin typeface="+mn-ea"/>
              </a:rPr>
              <a:t>个门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片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主要产品：逻辑功能部件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          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位</a:t>
            </a:r>
            <a:r>
              <a:rPr lang="en-US" altLang="zh-CN" dirty="0">
                <a:latin typeface="+mn-ea"/>
              </a:rPr>
              <a:t>ALU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位寄存器）</a:t>
            </a:r>
          </a:p>
          <a:p>
            <a:pPr>
              <a:buFont typeface="Wingdings" pitchFamily="2" charset="2"/>
              <a:buNone/>
            </a:pPr>
            <a:endParaRPr lang="zh-CN" altLang="en-US" dirty="0">
              <a:latin typeface="宋体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宋体" pitchFamily="2" charset="-122"/>
              </a:rPr>
              <a:t>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50530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20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43115-D222-4E13-A9BE-57F924B0BE81}" type="slidenum">
              <a:rPr lang="en-US" altLang="zh-CN">
                <a:latin typeface="+mn-ea"/>
                <a:ea typeface="+mn-ea"/>
              </a:rPr>
              <a:pPr/>
              <a:t>24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43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Large Scale IC  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LSI</a:t>
            </a:r>
            <a:r>
              <a:rPr lang="zh-CN" altLang="en-US" dirty="0">
                <a:latin typeface="+mn-ea"/>
              </a:rPr>
              <a:t>）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大规模 </a:t>
            </a:r>
            <a:r>
              <a:rPr lang="en-US" altLang="zh-CN" dirty="0">
                <a:latin typeface="+mn-ea"/>
              </a:rPr>
              <a:t>IC  1976</a:t>
            </a:r>
            <a:r>
              <a:rPr lang="zh-CN" altLang="en-US" dirty="0">
                <a:latin typeface="+mn-ea"/>
              </a:rPr>
              <a:t>年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规模：</a:t>
            </a:r>
            <a:r>
              <a:rPr lang="en-US" altLang="zh-CN" dirty="0">
                <a:latin typeface="+mn-ea"/>
              </a:rPr>
              <a:t>100</a:t>
            </a:r>
            <a:r>
              <a:rPr lang="zh-CN" altLang="en-US" dirty="0">
                <a:latin typeface="+mn-ea"/>
              </a:rPr>
              <a:t>－</a:t>
            </a:r>
            <a:r>
              <a:rPr lang="en-US" altLang="zh-CN" dirty="0">
                <a:latin typeface="+mn-ea"/>
              </a:rPr>
              <a:t>9999</a:t>
            </a:r>
            <a:r>
              <a:rPr lang="zh-CN" altLang="en-US" dirty="0">
                <a:latin typeface="+mn-ea"/>
              </a:rPr>
              <a:t>个门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片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主要产品：规模更大的功能部件</a:t>
            </a:r>
          </a:p>
          <a:p>
            <a:pPr>
              <a:buFont typeface="Wingdings" pitchFamily="2" charset="2"/>
              <a:buNone/>
            </a:pPr>
            <a:r>
              <a:rPr lang="zh-CN" altLang="en-US">
                <a:latin typeface="+mn-ea"/>
              </a:rPr>
              <a:t>              存储器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位</a:t>
            </a:r>
            <a:r>
              <a:rPr lang="en-US" altLang="zh-CN" dirty="0">
                <a:latin typeface="+mn-ea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78914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21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12AB-9425-4765-A638-D44DC883F06D}" type="slidenum">
              <a:rPr lang="en-US" altLang="zh-CN">
                <a:latin typeface="+mn-ea"/>
                <a:ea typeface="+mn-ea"/>
              </a:rPr>
              <a:pPr/>
              <a:t>25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53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8229600" cy="45720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Very large Scale IC 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VLSI</a:t>
            </a:r>
            <a:r>
              <a:rPr lang="zh-CN" altLang="en-US" dirty="0">
                <a:latin typeface="+mn-ea"/>
              </a:rPr>
              <a:t>）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超大规模 </a:t>
            </a:r>
            <a:r>
              <a:rPr lang="en-US" altLang="zh-CN" dirty="0">
                <a:latin typeface="+mn-ea"/>
              </a:rPr>
              <a:t>IC   80</a:t>
            </a:r>
            <a:r>
              <a:rPr lang="zh-CN" altLang="en-US" dirty="0">
                <a:latin typeface="+mn-ea"/>
              </a:rPr>
              <a:t>年代初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规模： </a:t>
            </a:r>
            <a:r>
              <a:rPr lang="en-US" altLang="zh-CN" dirty="0">
                <a:latin typeface="+mn-ea"/>
              </a:rPr>
              <a:t>10,000-99,999</a:t>
            </a:r>
            <a:r>
              <a:rPr lang="zh-CN" altLang="en-US" dirty="0">
                <a:latin typeface="+mn-ea"/>
              </a:rPr>
              <a:t>门</a:t>
            </a:r>
            <a:endParaRPr lang="en-US" altLang="zh-CN" dirty="0">
              <a:latin typeface="+mn-ea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Ultra large Scale IC 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ULSI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Giga Scale IC  (GSI)</a:t>
            </a:r>
            <a:endParaRPr lang="zh-CN" altLang="en-US" dirty="0">
              <a:latin typeface="+mn-ea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     甚大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极大）规模</a:t>
            </a:r>
            <a:r>
              <a:rPr lang="en-US" altLang="zh-CN" dirty="0">
                <a:latin typeface="+mn-ea"/>
              </a:rPr>
              <a:t>IC</a:t>
            </a:r>
            <a:r>
              <a:rPr lang="zh-CN" altLang="en-US" dirty="0">
                <a:latin typeface="+mn-ea"/>
              </a:rPr>
              <a:t> ，现代</a:t>
            </a:r>
            <a:endParaRPr lang="en-US" altLang="zh-CN" dirty="0">
              <a:latin typeface="+mn-ea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     </a:t>
            </a:r>
            <a:r>
              <a:rPr lang="zh-CN" altLang="en-US" dirty="0">
                <a:latin typeface="+mn-ea"/>
              </a:rPr>
              <a:t>规模： </a:t>
            </a:r>
            <a:r>
              <a:rPr lang="en-US" altLang="zh-CN" dirty="0">
                <a:latin typeface="+mn-ea"/>
              </a:rPr>
              <a:t>1,000,000</a:t>
            </a:r>
            <a:r>
              <a:rPr lang="zh-CN" altLang="en-US" dirty="0">
                <a:latin typeface="+mn-ea"/>
              </a:rPr>
              <a:t>门以上</a:t>
            </a:r>
            <a:br>
              <a:rPr lang="en-US" altLang="zh-CN" dirty="0">
                <a:latin typeface="+mn-ea"/>
              </a:rPr>
            </a:br>
            <a:r>
              <a:rPr lang="en-US" altLang="zh-CN" dirty="0">
                <a:latin typeface="+mn-ea"/>
              </a:rPr>
              <a:t>    21</a:t>
            </a:r>
            <a:r>
              <a:rPr lang="zh-CN" altLang="en-US" dirty="0">
                <a:latin typeface="+mn-ea"/>
              </a:rPr>
              <a:t>世纪以后主要面对功耗问题。</a:t>
            </a:r>
          </a:p>
        </p:txBody>
      </p:sp>
    </p:spTree>
    <p:extLst>
      <p:ext uri="{BB962C8B-B14F-4D97-AF65-F5344CB8AC3E}">
        <p14:creationId xmlns:p14="http://schemas.microsoft.com/office/powerpoint/2010/main" val="2075584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588" y="1281113"/>
            <a:ext cx="725011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标注 4"/>
          <p:cNvSpPr/>
          <p:nvPr/>
        </p:nvSpPr>
        <p:spPr bwMode="auto">
          <a:xfrm>
            <a:off x="3276600" y="2749550"/>
            <a:ext cx="1651000" cy="749300"/>
          </a:xfrm>
          <a:prstGeom prst="wedgeRoundRectCallout">
            <a:avLst>
              <a:gd name="adj1" fmla="val -64926"/>
              <a:gd name="adj2" fmla="val 41336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</a:rPr>
              <a:t>130nm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 bwMode="auto">
          <a:xfrm>
            <a:off x="352425" y="762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defRPr/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摩尔定律的挑战</a:t>
            </a:r>
          </a:p>
        </p:txBody>
      </p:sp>
      <p:sp>
        <p:nvSpPr>
          <p:cNvPr id="7" name="灯片编号占位符 3"/>
          <p:cNvSpPr>
            <a:spLocks noGrp="1"/>
          </p:cNvSpPr>
          <p:nvPr/>
        </p:nvSpPr>
        <p:spPr bwMode="auto">
          <a:xfrm>
            <a:off x="3709988" y="64770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sz="1400" b="0" u="none" kern="1200">
                <a:solidFill>
                  <a:schemeClr val="tx1"/>
                </a:solidFill>
                <a:latin typeface="-윤체L" pitchFamily="18" charset="-127"/>
                <a:ea typeface="-윤체L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tx1"/>
                </a:solidFill>
                <a:latin typeface="Arial" pitchFamily="34" charset="0"/>
                <a:ea typeface="굴림" pitchFamily="34" charset="-127"/>
                <a:cs typeface="+mn-cs"/>
              </a:defRPr>
            </a:lvl9pPr>
          </a:lstStyle>
          <a:p>
            <a:fld id="{DDE8482C-0B23-4A9B-AFBB-46C16F2E8413}" type="slidenum">
              <a:rPr lang="en-US" altLang="zh-CN" smtClean="0">
                <a:latin typeface="-윤체L"/>
                <a:ea typeface="-윤체L"/>
                <a:cs typeface="-윤체L"/>
              </a:rPr>
              <a:pPr/>
              <a:t>26</a:t>
            </a:fld>
            <a:endParaRPr lang="en-US" altLang="zh-CN" dirty="0">
              <a:latin typeface="-윤체L"/>
              <a:ea typeface="-윤체L"/>
              <a:cs typeface="-윤체L"/>
            </a:endParaRPr>
          </a:p>
        </p:txBody>
      </p:sp>
      <p:sp>
        <p:nvSpPr>
          <p:cNvPr id="8" name="椭圆 7"/>
          <p:cNvSpPr/>
          <p:nvPr/>
        </p:nvSpPr>
        <p:spPr bwMode="auto">
          <a:xfrm flipH="1" flipV="1">
            <a:off x="6260058" y="5013176"/>
            <a:ext cx="184150" cy="187325"/>
          </a:xfrm>
          <a:prstGeom prst="ellipse">
            <a:avLst/>
          </a:prstGeom>
          <a:solidFill>
            <a:srgbClr val="0066FF"/>
          </a:solidFill>
          <a:ln w="50800" cmpd="sng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252413" y="2632075"/>
            <a:ext cx="2201862" cy="1800225"/>
          </a:xfrm>
          <a:prstGeom prst="wedgeRoundRectCallout">
            <a:avLst>
              <a:gd name="adj1" fmla="val 44012"/>
              <a:gd name="adj2" fmla="val -78629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随着芯片技术的发展，芯片特征尺寸及制作工艺不断缩小，芯片集成度大大增加</a:t>
            </a:r>
          </a:p>
        </p:txBody>
      </p:sp>
      <p:sp>
        <p:nvSpPr>
          <p:cNvPr id="10" name="圆角矩形标注 9"/>
          <p:cNvSpPr/>
          <p:nvPr/>
        </p:nvSpPr>
        <p:spPr bwMode="auto">
          <a:xfrm>
            <a:off x="6623050" y="2416175"/>
            <a:ext cx="2268538" cy="1657350"/>
          </a:xfrm>
          <a:prstGeom prst="wedgeRoundRectCallout">
            <a:avLst>
              <a:gd name="adj1" fmla="val -73600"/>
              <a:gd name="adj2" fmla="val -44067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微观效应越发凸显，芯片的漏功耗不断增大，抑制芯片性能的继续提升</a:t>
            </a:r>
          </a:p>
        </p:txBody>
      </p:sp>
      <p:sp>
        <p:nvSpPr>
          <p:cNvPr id="11" name="椭圆 10"/>
          <p:cNvSpPr/>
          <p:nvPr/>
        </p:nvSpPr>
        <p:spPr bwMode="auto">
          <a:xfrm flipH="1" flipV="1">
            <a:off x="3565525" y="4144963"/>
            <a:ext cx="182563" cy="187325"/>
          </a:xfrm>
          <a:prstGeom prst="ellipse">
            <a:avLst/>
          </a:prstGeom>
          <a:solidFill>
            <a:srgbClr val="0066FF"/>
          </a:solidFill>
          <a:ln w="50800" cmpd="sng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3997325" y="3397250"/>
            <a:ext cx="1651000" cy="750888"/>
          </a:xfrm>
          <a:prstGeom prst="wedgeRoundRectCallout">
            <a:avLst>
              <a:gd name="adj1" fmla="val -64926"/>
              <a:gd name="adj2" fmla="val 41336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</a:rPr>
              <a:t>90nm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 bwMode="auto">
          <a:xfrm flipH="1" flipV="1">
            <a:off x="2844800" y="3497263"/>
            <a:ext cx="184150" cy="187325"/>
          </a:xfrm>
          <a:prstGeom prst="ellipse">
            <a:avLst/>
          </a:prstGeom>
          <a:solidFill>
            <a:srgbClr val="0066FF"/>
          </a:solidFill>
          <a:ln w="50800" cmpd="sng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 flipH="1" flipV="1">
            <a:off x="4433888" y="4676775"/>
            <a:ext cx="184150" cy="188913"/>
          </a:xfrm>
          <a:prstGeom prst="ellipse">
            <a:avLst/>
          </a:prstGeom>
          <a:solidFill>
            <a:srgbClr val="0066FF"/>
          </a:solidFill>
          <a:ln w="50800" cmpd="sng"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" name="圆角矩形标注 14"/>
          <p:cNvSpPr/>
          <p:nvPr/>
        </p:nvSpPr>
        <p:spPr bwMode="auto">
          <a:xfrm>
            <a:off x="4867275" y="3930650"/>
            <a:ext cx="1649413" cy="749300"/>
          </a:xfrm>
          <a:prstGeom prst="wedgeRoundRectCallout">
            <a:avLst>
              <a:gd name="adj1" fmla="val -64926"/>
              <a:gd name="adj2" fmla="val 41336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</a:rPr>
              <a:t>45nm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6660232" y="4365104"/>
            <a:ext cx="1649412" cy="750888"/>
          </a:xfrm>
          <a:prstGeom prst="wedgeRoundRectCallout">
            <a:avLst>
              <a:gd name="adj1" fmla="val -64926"/>
              <a:gd name="adj2" fmla="val 41336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hangingPunct="0">
              <a:defRPr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</a:rPr>
              <a:t>2-3nm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圆角矩形标注 16"/>
          <p:cNvSpPr/>
          <p:nvPr/>
        </p:nvSpPr>
        <p:spPr bwMode="auto">
          <a:xfrm>
            <a:off x="4932957" y="5373216"/>
            <a:ext cx="2519363" cy="1152525"/>
          </a:xfrm>
          <a:prstGeom prst="wedgeRoundRectCallout">
            <a:avLst>
              <a:gd name="adj1" fmla="val -15849"/>
              <a:gd name="adj2" fmla="val -71490"/>
              <a:gd name="adj3" fmla="val 16667"/>
            </a:avLst>
          </a:prstGeom>
          <a:solidFill>
            <a:schemeClr val="bg1"/>
          </a:solidFill>
          <a:ln>
            <a:solidFill>
              <a:srgbClr val="0066FF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u="sng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集成度、规模不断增加，芯片的设计面临着很大的困难</a:t>
            </a:r>
          </a:p>
        </p:txBody>
      </p:sp>
    </p:spTree>
    <p:extLst>
      <p:ext uri="{BB962C8B-B14F-4D97-AF65-F5344CB8AC3E}">
        <p14:creationId xmlns:p14="http://schemas.microsoft.com/office/powerpoint/2010/main" val="3521341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各类封装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安装半导体集成电路芯片用的外壳，起着安放、固定、密封、保护芯片和增强电热性能的作用。</a:t>
            </a:r>
            <a:endParaRPr lang="en-US" altLang="zh-CN" sz="2800" dirty="0"/>
          </a:p>
          <a:p>
            <a:r>
              <a:rPr lang="zh-CN" altLang="en-US" sz="2800" dirty="0"/>
              <a:t>沟通芯片内部世界与外部电路的桥梁</a:t>
            </a:r>
            <a:endParaRPr lang="en-US" altLang="zh-CN" sz="2800" dirty="0"/>
          </a:p>
          <a:p>
            <a:pPr lvl="1"/>
            <a:r>
              <a:rPr lang="zh-CN" altLang="en-US" sz="2400" dirty="0"/>
              <a:t>芯片上的接点用导线连接到封装外壳的引脚上，这些引脚又通过印制板上的导线与其他器件建立连接。</a:t>
            </a:r>
            <a:endParaRPr lang="en-US" altLang="zh-CN" sz="2400" dirty="0"/>
          </a:p>
          <a:p>
            <a:r>
              <a:rPr lang="zh-CN" altLang="en-US" sz="2800" dirty="0"/>
              <a:t>封装对</a:t>
            </a:r>
            <a:r>
              <a:rPr lang="en-US" altLang="zh-CN" sz="2800" dirty="0"/>
              <a:t>CPU</a:t>
            </a:r>
            <a:r>
              <a:rPr lang="zh-CN" altLang="en-US" sz="2800" dirty="0"/>
              <a:t>和其他</a:t>
            </a:r>
            <a:r>
              <a:rPr lang="en-US" altLang="zh-CN" sz="2800" dirty="0"/>
              <a:t>LSI</a:t>
            </a:r>
            <a:r>
              <a:rPr lang="zh-CN" altLang="en-US" sz="2800" dirty="0"/>
              <a:t>集成电路都起着重要的作用（保护、互连等）。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0CFBFF-6DE5-4CA8-97F4-A6529CCF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805260"/>
            <a:ext cx="2963499" cy="14198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3FE605-2303-48DF-B552-8CD17068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725144"/>
            <a:ext cx="2918077" cy="14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0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0E580F-84A7-4D9A-9DBB-7E539EA1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618353-CCD3-411C-8DD9-67BB8CF8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892480" cy="5251880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88D3B745-F8E7-4A47-A0F5-EC71084E4BDF}"/>
              </a:ext>
            </a:extLst>
          </p:cNvPr>
          <p:cNvSpPr txBox="1">
            <a:spLocks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dirty="0"/>
              <a:t>芯片封装制造流程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BCEF83-3812-4969-A7EB-6ADB914684D3}"/>
              </a:ext>
            </a:extLst>
          </p:cNvPr>
          <p:cNvSpPr txBox="1"/>
          <p:nvPr/>
        </p:nvSpPr>
        <p:spPr>
          <a:xfrm>
            <a:off x="5004048" y="22768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模切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E1FD20-05C6-4506-B2F4-7779285D5D6B}"/>
              </a:ext>
            </a:extLst>
          </p:cNvPr>
          <p:cNvSpPr txBox="1"/>
          <p:nvPr/>
        </p:nvSpPr>
        <p:spPr>
          <a:xfrm>
            <a:off x="7884368" y="15567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检验排序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ECD04C-38C9-4713-8CE3-F77FCA7D390B}"/>
              </a:ext>
            </a:extLst>
          </p:cNvPr>
          <p:cNvSpPr txBox="1"/>
          <p:nvPr/>
        </p:nvSpPr>
        <p:spPr>
          <a:xfrm>
            <a:off x="4493762" y="43651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检验排序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3D7CF2-BAB7-4FA2-8A6E-3412DEED038F}"/>
              </a:ext>
            </a:extLst>
          </p:cNvPr>
          <p:cNvSpPr txBox="1"/>
          <p:nvPr/>
        </p:nvSpPr>
        <p:spPr>
          <a:xfrm>
            <a:off x="6084168" y="43749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接线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B128EE-D2E3-497A-8896-FB2EAE788432}"/>
              </a:ext>
            </a:extLst>
          </p:cNvPr>
          <p:cNvSpPr txBox="1"/>
          <p:nvPr/>
        </p:nvSpPr>
        <p:spPr>
          <a:xfrm>
            <a:off x="8081506" y="37890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附着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9BC3F1-9C6D-4EA2-A300-F540670F1E46}"/>
              </a:ext>
            </a:extLst>
          </p:cNvPr>
          <p:cNvSpPr txBox="1"/>
          <p:nvPr/>
        </p:nvSpPr>
        <p:spPr>
          <a:xfrm>
            <a:off x="1979712" y="41891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封装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68FC19-53C9-454B-A4E2-E9B2CD0BD632}"/>
              </a:ext>
            </a:extLst>
          </p:cNvPr>
          <p:cNvSpPr txBox="1"/>
          <p:nvPr/>
        </p:nvSpPr>
        <p:spPr>
          <a:xfrm>
            <a:off x="2678454" y="508518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剪边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0CA01D-F30A-44F2-B3A4-B6675125C991}"/>
              </a:ext>
            </a:extLst>
          </p:cNvPr>
          <p:cNvSpPr txBox="1"/>
          <p:nvPr/>
        </p:nvSpPr>
        <p:spPr>
          <a:xfrm>
            <a:off x="4595688" y="50390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镀锡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715240-E850-475E-B213-31D7890C42AB}"/>
              </a:ext>
            </a:extLst>
          </p:cNvPr>
          <p:cNvSpPr txBox="1"/>
          <p:nvPr/>
        </p:nvSpPr>
        <p:spPr>
          <a:xfrm>
            <a:off x="7092280" y="565556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出厂检测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BDC444-66D1-40DC-9973-3C7AF49D750B}"/>
              </a:ext>
            </a:extLst>
          </p:cNvPr>
          <p:cNvSpPr txBox="1"/>
          <p:nvPr/>
        </p:nvSpPr>
        <p:spPr>
          <a:xfrm>
            <a:off x="2218189" y="224277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晶圆</a:t>
            </a:r>
          </a:p>
        </p:txBody>
      </p:sp>
    </p:spTree>
    <p:extLst>
      <p:ext uri="{BB962C8B-B14F-4D97-AF65-F5344CB8AC3E}">
        <p14:creationId xmlns:p14="http://schemas.microsoft.com/office/powerpoint/2010/main" val="293545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>
          <a:xfrm>
            <a:off x="914400" y="766192"/>
            <a:ext cx="7772400" cy="568714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TO-5</a:t>
            </a:r>
            <a:r>
              <a:rPr lang="zh-CN" altLang="en-US" dirty="0"/>
              <a:t>封装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DIP</a:t>
            </a:r>
            <a:r>
              <a:rPr lang="zh-CN" altLang="en-US" dirty="0"/>
              <a:t>双列直插式封装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SMT</a:t>
            </a:r>
            <a:r>
              <a:rPr lang="zh-CN" altLang="en-US" dirty="0"/>
              <a:t>表面贴封装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QFP</a:t>
            </a:r>
            <a:r>
              <a:rPr lang="zh-CN" altLang="en-US" dirty="0"/>
              <a:t>四面平面封装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PGA</a:t>
            </a:r>
            <a:r>
              <a:rPr lang="zh-CN" altLang="en-US" dirty="0"/>
              <a:t>插针网格阵列封装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BGA</a:t>
            </a:r>
            <a:r>
              <a:rPr lang="zh-CN" altLang="en-US" dirty="0"/>
              <a:t>球栅阵列封装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CSP</a:t>
            </a:r>
            <a:r>
              <a:rPr lang="zh-CN" altLang="en-US" dirty="0"/>
              <a:t>芯片尺寸封装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MCM</a:t>
            </a:r>
            <a:r>
              <a:rPr lang="zh-CN" altLang="en-US" dirty="0"/>
              <a:t>多芯片模块</a:t>
            </a:r>
          </a:p>
        </p:txBody>
      </p:sp>
      <p:pic>
        <p:nvPicPr>
          <p:cNvPr id="1026" name="Picture 2" descr="芯片封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17638"/>
            <a:ext cx="1304925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芯片封装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928621"/>
            <a:ext cx="2160240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芯片封装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176241"/>
            <a:ext cx="1400331" cy="114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芯片封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25" y="4187555"/>
            <a:ext cx="13049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9A4366-A72F-480C-A9DD-3A9213586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696439"/>
            <a:ext cx="936335" cy="11802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198497-0C0E-4717-A1B5-0C8BDC0DD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208" y="4913994"/>
            <a:ext cx="1344936" cy="12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   组合逻辑电路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1403648" y="1844824"/>
            <a:ext cx="7283152" cy="4174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3.1  </a:t>
            </a:r>
            <a:r>
              <a:rPr lang="zh-CN" altLang="en-US">
                <a:solidFill>
                  <a:srgbClr val="00B0F0"/>
                </a:solidFill>
              </a:rPr>
              <a:t>引言</a:t>
            </a:r>
          </a:p>
          <a:p>
            <a:pPr marL="0" indent="0">
              <a:buNone/>
            </a:pPr>
            <a:r>
              <a:rPr lang="en-US" altLang="zh-CN"/>
              <a:t>3.2  </a:t>
            </a:r>
            <a:r>
              <a:rPr lang="zh-CN" altLang="en-US"/>
              <a:t>门电路</a:t>
            </a:r>
          </a:p>
          <a:p>
            <a:pPr marL="0" indent="0">
              <a:buNone/>
            </a:pPr>
            <a:r>
              <a:rPr lang="en-US" altLang="zh-CN"/>
              <a:t>3.3  </a:t>
            </a:r>
            <a:r>
              <a:rPr lang="zh-CN" altLang="en-US"/>
              <a:t>常用的中规模组合逻辑电路</a:t>
            </a:r>
          </a:p>
          <a:p>
            <a:pPr marL="0" indent="0">
              <a:buNone/>
            </a:pPr>
            <a:r>
              <a:rPr lang="en-US" altLang="zh-CN"/>
              <a:t>3.4  </a:t>
            </a:r>
            <a:r>
              <a:rPr lang="zh-CN" altLang="en-US"/>
              <a:t>运算器与</a:t>
            </a:r>
            <a:r>
              <a:rPr lang="en-US" altLang="zh-CN"/>
              <a:t>ALU</a:t>
            </a:r>
          </a:p>
          <a:p>
            <a:pPr marL="0" indent="0">
              <a:buNone/>
            </a:pPr>
            <a:r>
              <a:rPr lang="en-US" altLang="zh-CN"/>
              <a:t>3.5  </a:t>
            </a:r>
            <a:r>
              <a:rPr lang="zh-CN" altLang="en-US"/>
              <a:t>组合逻辑电路中的竞争与冒险问题</a:t>
            </a:r>
          </a:p>
        </p:txBody>
      </p:sp>
    </p:spTree>
    <p:extLst>
      <p:ext uri="{BB962C8B-B14F-4D97-AF65-F5344CB8AC3E}">
        <p14:creationId xmlns:p14="http://schemas.microsoft.com/office/powerpoint/2010/main" val="740831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716338"/>
            <a:ext cx="2751137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33400" y="1524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三维集成技术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55650" y="1341438"/>
            <a:ext cx="77724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三维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(Three-dimensional )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集成芯片技术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使得摩尔定律得以延续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zh-CN" sz="2400" dirty="0">
                <a:latin typeface="华文新魏" pitchFamily="2" charset="-122"/>
                <a:ea typeface="华文新魏" pitchFamily="2" charset="-122"/>
              </a:rPr>
              <a:t>在垂直方向实现芯片层的互连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，能够很好的减小线长，增加集成密度，提高芯片性能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存在形式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lvl="1"/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灯片编号占位符 3"/>
          <p:cNvSpPr txBox="1">
            <a:spLocks/>
          </p:cNvSpPr>
          <p:nvPr/>
        </p:nvSpPr>
        <p:spPr>
          <a:xfrm>
            <a:off x="3890963" y="6553200"/>
            <a:ext cx="609600" cy="3048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fld id="{BE6DA89E-7B28-4700-A09B-02E1F17A33B7}" type="slidenum">
              <a:rPr lang="en-US" altLang="zh-CN" smtClean="0">
                <a:latin typeface="-윤체L"/>
                <a:ea typeface="-윤체L"/>
                <a:cs typeface="-윤체L"/>
              </a:rPr>
              <a:pPr/>
              <a:t>30</a:t>
            </a:fld>
            <a:endParaRPr lang="en-US" altLang="zh-CN">
              <a:latin typeface="-윤체L"/>
              <a:ea typeface="-윤체L"/>
              <a:cs typeface="-윤체L"/>
            </a:endParaRPr>
          </a:p>
        </p:txBody>
      </p:sp>
      <p:pic>
        <p:nvPicPr>
          <p:cNvPr id="9" name="Picture 2" descr="F:\项目\研究生\项目组\开题报告\博士开题\开题初稿\3D ICs\3D 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3716338"/>
            <a:ext cx="2471738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F:\项目\研究生\项目组\开题报告\博士开题\开题初稿\3D ICs\3D future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7513" y="2817813"/>
            <a:ext cx="1908175" cy="356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圆角矩形标注 10"/>
          <p:cNvSpPr/>
          <p:nvPr/>
        </p:nvSpPr>
        <p:spPr>
          <a:xfrm>
            <a:off x="827088" y="5949950"/>
            <a:ext cx="1223962" cy="647700"/>
          </a:xfrm>
          <a:prstGeom prst="wedgeRoundRectCallout">
            <a:avLst>
              <a:gd name="adj1" fmla="val 27912"/>
              <a:gd name="adj2" fmla="val -8305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2400" dirty="0"/>
              <a:t>3D </a:t>
            </a:r>
            <a:r>
              <a:rPr lang="en-US" altLang="zh-CN" sz="2400" dirty="0" err="1"/>
              <a:t>SiP</a:t>
            </a:r>
            <a:endParaRPr lang="en-US" altLang="zh-CN" sz="2400" dirty="0"/>
          </a:p>
        </p:txBody>
      </p:sp>
      <p:sp>
        <p:nvSpPr>
          <p:cNvPr id="12" name="圆角矩形标注 11"/>
          <p:cNvSpPr/>
          <p:nvPr/>
        </p:nvSpPr>
        <p:spPr>
          <a:xfrm>
            <a:off x="2987675" y="6021388"/>
            <a:ext cx="1439863" cy="647700"/>
          </a:xfrm>
          <a:prstGeom prst="wedgeRoundRectCallout">
            <a:avLst>
              <a:gd name="adj1" fmla="val 24800"/>
              <a:gd name="adj2" fmla="val -7521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CN" sz="2400" dirty="0"/>
              <a:t>3D SOC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4859338" y="5949950"/>
            <a:ext cx="1657350" cy="763588"/>
          </a:xfrm>
          <a:prstGeom prst="wedgeRoundRectCallout">
            <a:avLst>
              <a:gd name="adj1" fmla="val 62593"/>
              <a:gd name="adj2" fmla="val -2967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dirty="0"/>
              <a:t>综合集成</a:t>
            </a:r>
            <a:endParaRPr lang="en-US" altLang="zh-CN" sz="2400" dirty="0"/>
          </a:p>
        </p:txBody>
      </p:sp>
      <p:pic>
        <p:nvPicPr>
          <p:cNvPr id="4700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73" y="3716603"/>
            <a:ext cx="2954375" cy="211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9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8263" y="3789363"/>
            <a:ext cx="38512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3716338"/>
            <a:ext cx="4176713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755650" y="1341438"/>
            <a:ext cx="77724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新型的互连模式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NoC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(Network-on-chip)</a:t>
            </a:r>
          </a:p>
          <a:p>
            <a:pPr lvl="1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将网络技术引入芯片中，通过“网络”实现互连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异构性、互连性、可扩展性等特点，能够简化互连复杂度，优化系统性能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NoC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扩展到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3D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NoC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，可以有效提高芯片性能，具有很好的研究前景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500563" y="4868863"/>
            <a:ext cx="719137" cy="5048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27538" y="4221163"/>
            <a:ext cx="936625" cy="647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</a:rPr>
              <a:t>三维集成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2339975" y="6021388"/>
            <a:ext cx="1655763" cy="765175"/>
          </a:xfrm>
          <a:prstGeom prst="wedgeRoundRectCallout">
            <a:avLst>
              <a:gd name="adj1" fmla="val -55717"/>
              <a:gd name="adj2" fmla="val -638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zh-CN" altLang="en-US" sz="2400" dirty="0"/>
              <a:t>芯片网络</a:t>
            </a:r>
            <a:endParaRPr lang="en-US" altLang="zh-CN" sz="2400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33400" y="1524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三维集成技术</a:t>
            </a:r>
          </a:p>
        </p:txBody>
      </p:sp>
    </p:spTree>
    <p:extLst>
      <p:ext uri="{BB962C8B-B14F-4D97-AF65-F5344CB8AC3E}">
        <p14:creationId xmlns:p14="http://schemas.microsoft.com/office/powerpoint/2010/main" val="724909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9144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三维集成芯片的挑战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85800" y="1142984"/>
            <a:ext cx="7989888" cy="55007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三维集成面临的最大的问题就是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高功耗</a:t>
            </a:r>
            <a:endParaRPr lang="en-US" altLang="zh-CN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电力资源的浪费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严重的热问题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2"/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热区域会改变元件的属性，降低系统性能，甚至会烧毁元件 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延迟问题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lvl="2"/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高功耗使得元件以及通信延迟增大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lvl="1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系统可靠性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系统功耗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是影响三维集成芯片性能的关键因素，低功耗设计成为三维芯片设计的重要环节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244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1700213"/>
            <a:ext cx="4067175" cy="434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云形 5"/>
          <p:cNvSpPr/>
          <p:nvPr/>
        </p:nvSpPr>
        <p:spPr bwMode="auto">
          <a:xfrm>
            <a:off x="5214938" y="2286000"/>
            <a:ext cx="2881312" cy="273685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altLang="zh-CN" sz="3600" dirty="0">
              <a:solidFill>
                <a:schemeClr val="tx1"/>
              </a:solidFill>
              <a:latin typeface="Times New Roman" pitchFamily="18" charset="0"/>
            </a:endParaRPr>
          </a:p>
          <a:p>
            <a:pPr algn="ctr" eaLnBrk="0" hangingPunct="0">
              <a:defRPr/>
            </a:pPr>
            <a:r>
              <a:rPr lang="zh-CN" altLang="en-US" sz="3600" dirty="0">
                <a:solidFill>
                  <a:schemeClr val="tx1"/>
                </a:solidFill>
                <a:latin typeface="Times New Roman" pitchFamily="18" charset="0"/>
              </a:rPr>
              <a:t>功耗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33400" y="1524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低功耗优化的研究</a:t>
            </a:r>
          </a:p>
        </p:txBody>
      </p:sp>
      <p:graphicFrame>
        <p:nvGraphicFramePr>
          <p:cNvPr id="8" name="图示 7"/>
          <p:cNvGraphicFramePr/>
          <p:nvPr/>
        </p:nvGraphicFramePr>
        <p:xfrm>
          <a:off x="251520" y="2173312"/>
          <a:ext cx="4248472" cy="3487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圆角矩形 8"/>
          <p:cNvSpPr/>
          <p:nvPr/>
        </p:nvSpPr>
        <p:spPr bwMode="auto">
          <a:xfrm>
            <a:off x="179388" y="1844675"/>
            <a:ext cx="4392612" cy="4105275"/>
          </a:xfrm>
          <a:prstGeom prst="roundRect">
            <a:avLst>
              <a:gd name="adj" fmla="val 8003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0" hangingPunct="0">
              <a:defRPr/>
            </a:pPr>
            <a:endParaRPr lang="zh-CN" altLang="en-US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7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</a:t>
            </a:r>
            <a:r>
              <a:rPr lang="en-US" altLang="zh-CN"/>
              <a:t>——</a:t>
            </a:r>
            <a:r>
              <a:rPr lang="zh-CN" altLang="en-US"/>
              <a:t>小结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865CB-62B4-458B-AE78-9A703B1A583D}" type="slidenum">
              <a:rPr lang="en-US" altLang="zh-CN">
                <a:latin typeface="+mn-ea"/>
                <a:ea typeface="+mn-ea"/>
              </a:rPr>
              <a:pPr/>
              <a:t>34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573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472518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>
                <a:latin typeface="+mn-ea"/>
              </a:rPr>
              <a:t>3.1 </a:t>
            </a:r>
            <a:r>
              <a:rPr lang="zh-CN" altLang="en-US" dirty="0">
                <a:latin typeface="+mn-ea"/>
              </a:rPr>
              <a:t>引言</a:t>
            </a:r>
          </a:p>
          <a:p>
            <a:pPr lvl="1"/>
            <a:r>
              <a:rPr lang="zh-CN" altLang="en-US" dirty="0">
                <a:latin typeface="+mn-ea"/>
              </a:rPr>
              <a:t>组合逻辑的概念</a:t>
            </a:r>
          </a:p>
          <a:p>
            <a:pPr lvl="1"/>
            <a:r>
              <a:rPr lang="zh-CN" altLang="en-US" dirty="0">
                <a:latin typeface="+mn-ea"/>
              </a:rPr>
              <a:t>组合逻辑电路的特点</a:t>
            </a:r>
          </a:p>
          <a:p>
            <a:pPr lvl="1"/>
            <a:r>
              <a:rPr lang="zh-CN" altLang="en-US" dirty="0">
                <a:latin typeface="+mn-ea"/>
              </a:rPr>
              <a:t>典型的组合逻辑电路</a:t>
            </a:r>
          </a:p>
          <a:p>
            <a:pPr lvl="1"/>
            <a:r>
              <a:rPr lang="zh-CN" altLang="en-US" dirty="0">
                <a:latin typeface="+mn-ea"/>
              </a:rPr>
              <a:t>集成电路的分类</a:t>
            </a:r>
          </a:p>
          <a:p>
            <a:pPr lvl="1"/>
            <a:r>
              <a:rPr lang="zh-CN" altLang="en-US" dirty="0">
                <a:latin typeface="+mn-ea"/>
              </a:rPr>
              <a:t>集成电路发展历史，工艺带动</a:t>
            </a:r>
            <a:r>
              <a:rPr lang="en-US" altLang="zh-CN" dirty="0">
                <a:latin typeface="+mn-ea"/>
              </a:rPr>
              <a:t>IC</a:t>
            </a:r>
            <a:r>
              <a:rPr lang="zh-CN" altLang="en-US" dirty="0">
                <a:latin typeface="+mn-ea"/>
              </a:rPr>
              <a:t>发展，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当集成度提高，功耗、散热、封装等要认真考虑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967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第三章   组合逻辑电路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1403648" y="1844824"/>
            <a:ext cx="7283152" cy="4174976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3.1  </a:t>
            </a:r>
            <a:r>
              <a:rPr lang="zh-CN" altLang="en-US"/>
              <a:t>引言</a:t>
            </a:r>
          </a:p>
          <a:p>
            <a:pPr marL="0" indent="0">
              <a:buNone/>
            </a:pPr>
            <a:r>
              <a:rPr lang="en-US" altLang="zh-CN"/>
              <a:t>3.2  </a:t>
            </a:r>
            <a:r>
              <a:rPr lang="zh-CN" altLang="en-US">
                <a:solidFill>
                  <a:srgbClr val="00B0F0"/>
                </a:solidFill>
              </a:rPr>
              <a:t>门电路</a:t>
            </a:r>
          </a:p>
          <a:p>
            <a:pPr marL="0" indent="0">
              <a:buNone/>
            </a:pPr>
            <a:r>
              <a:rPr lang="en-US" altLang="zh-CN"/>
              <a:t>3.3  </a:t>
            </a:r>
            <a:r>
              <a:rPr lang="zh-CN" altLang="en-US"/>
              <a:t>常用的中规模组合逻辑电路</a:t>
            </a:r>
          </a:p>
          <a:p>
            <a:pPr marL="0" indent="0">
              <a:buNone/>
            </a:pPr>
            <a:r>
              <a:rPr lang="en-US" altLang="zh-CN"/>
              <a:t>3.4  </a:t>
            </a:r>
            <a:r>
              <a:rPr lang="zh-CN" altLang="en-US"/>
              <a:t>运算器与</a:t>
            </a:r>
            <a:r>
              <a:rPr lang="en-US" altLang="zh-CN"/>
              <a:t>ALU</a:t>
            </a:r>
          </a:p>
          <a:p>
            <a:pPr marL="0" indent="0">
              <a:buNone/>
            </a:pPr>
            <a:r>
              <a:rPr lang="en-US" altLang="zh-CN"/>
              <a:t>3.5  </a:t>
            </a:r>
            <a:r>
              <a:rPr lang="zh-CN" altLang="en-US"/>
              <a:t>组合逻辑电路中的竞争与冒险问题</a:t>
            </a:r>
          </a:p>
        </p:txBody>
      </p:sp>
    </p:spTree>
    <p:extLst>
      <p:ext uri="{BB962C8B-B14F-4D97-AF65-F5344CB8AC3E}">
        <p14:creationId xmlns:p14="http://schemas.microsoft.com/office/powerpoint/2010/main" val="985610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74E04-3D66-4F89-81B7-1A6C6451F6EA}" type="slidenum">
              <a:rPr lang="en-US" altLang="zh-CN">
                <a:latin typeface="+mn-ea"/>
                <a:ea typeface="+mn-ea"/>
              </a:rPr>
              <a:pPr/>
              <a:t>36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771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dirty="0"/>
              <a:t>3.2  </a:t>
            </a:r>
            <a:r>
              <a:rPr lang="zh-CN" altLang="en-US" dirty="0"/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典型与非门电路结构（不考！）</a:t>
            </a:r>
          </a:p>
          <a:p>
            <a:pPr lvl="1"/>
            <a:r>
              <a:rPr lang="zh-CN" altLang="en-US" dirty="0"/>
              <a:t>与非门电路的外部特性与级连</a:t>
            </a:r>
          </a:p>
          <a:p>
            <a:pPr lvl="1"/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zh-CN" altLang="en-US" dirty="0"/>
              <a:t>三态门</a:t>
            </a:r>
          </a:p>
        </p:txBody>
      </p:sp>
    </p:spTree>
    <p:extLst>
      <p:ext uri="{BB962C8B-B14F-4D97-AF65-F5344CB8AC3E}">
        <p14:creationId xmlns:p14="http://schemas.microsoft.com/office/powerpoint/2010/main" val="879721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F3FB-65E1-4167-AE98-F8B3825C1A05}" type="slidenum">
              <a:rPr lang="en-US" altLang="zh-CN">
                <a:latin typeface="+mn-ea"/>
                <a:ea typeface="+mn-ea"/>
              </a:rPr>
              <a:pPr/>
              <a:t>37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79235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b="1" dirty="0">
                <a:effectLst/>
              </a:rPr>
              <a:t>3.2  </a:t>
            </a:r>
            <a:r>
              <a:rPr lang="zh-CN" altLang="en-US" b="1" dirty="0">
                <a:effectLst/>
              </a:rPr>
              <a:t>门电路</a:t>
            </a:r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门电路的基本知识</a:t>
            </a:r>
          </a:p>
          <a:p>
            <a:pPr lvl="1"/>
            <a:r>
              <a:rPr lang="zh-CN" altLang="en-US" dirty="0"/>
              <a:t>典型与非门电路结构</a:t>
            </a:r>
          </a:p>
          <a:p>
            <a:pPr lvl="1"/>
            <a:r>
              <a:rPr lang="zh-CN" altLang="en-US" dirty="0"/>
              <a:t>与非门电路的外部特性与级连</a:t>
            </a:r>
          </a:p>
          <a:p>
            <a:pPr lvl="1"/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zh-CN" altLang="en-US" dirty="0"/>
              <a:t>三态门</a:t>
            </a:r>
          </a:p>
        </p:txBody>
      </p:sp>
    </p:spTree>
    <p:extLst>
      <p:ext uri="{BB962C8B-B14F-4D97-AF65-F5344CB8AC3E}">
        <p14:creationId xmlns:p14="http://schemas.microsoft.com/office/powerpoint/2010/main" val="688194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39CA-DE75-4766-81B9-7C8D1BC5045D}" type="slidenum">
              <a:rPr lang="en-US" altLang="zh-CN">
                <a:latin typeface="+mn-ea"/>
                <a:ea typeface="+mn-ea"/>
              </a:rPr>
              <a:pPr/>
              <a:t>38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880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600200"/>
            <a:ext cx="8153400" cy="464820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门电路构成数字逻辑电路的基本元件</a:t>
            </a:r>
          </a:p>
          <a:p>
            <a:r>
              <a:rPr lang="zh-CN" altLang="en-US"/>
              <a:t>门电路一般包括：</a:t>
            </a:r>
          </a:p>
          <a:p>
            <a:pPr lvl="1"/>
            <a:r>
              <a:rPr lang="zh-CN" altLang="en-US"/>
              <a:t>非门（也称反相器）</a:t>
            </a:r>
          </a:p>
          <a:p>
            <a:pPr lvl="1"/>
            <a:r>
              <a:rPr lang="zh-CN" altLang="en-US"/>
              <a:t>与门</a:t>
            </a:r>
          </a:p>
          <a:p>
            <a:pPr lvl="1"/>
            <a:r>
              <a:rPr lang="zh-CN" altLang="en-US"/>
              <a:t>与非门</a:t>
            </a:r>
          </a:p>
          <a:p>
            <a:pPr lvl="1"/>
            <a:r>
              <a:rPr lang="zh-CN" altLang="en-US"/>
              <a:t>或门</a:t>
            </a:r>
          </a:p>
          <a:p>
            <a:pPr lvl="1"/>
            <a:r>
              <a:rPr lang="zh-CN" altLang="en-US"/>
              <a:t>或非门</a:t>
            </a:r>
          </a:p>
          <a:p>
            <a:pPr lvl="1"/>
            <a:r>
              <a:rPr lang="zh-CN" altLang="en-US"/>
              <a:t>与或非门</a:t>
            </a:r>
          </a:p>
          <a:p>
            <a:pPr lvl="1">
              <a:buFont typeface="Wingdings" pitchFamily="2" charset="2"/>
              <a:buNone/>
            </a:pPr>
            <a:r>
              <a:rPr lang="zh-CN" altLang="en-US" b="1"/>
              <a:t>   </a:t>
            </a:r>
            <a:r>
              <a:rPr lang="en-US" altLang="zh-CN" b="1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32504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278" name="Group 1094"/>
          <p:cNvGrpSpPr>
            <a:grpSpLocks/>
          </p:cNvGrpSpPr>
          <p:nvPr/>
        </p:nvGrpSpPr>
        <p:grpSpPr bwMode="auto">
          <a:xfrm>
            <a:off x="762000" y="1752601"/>
            <a:ext cx="2087563" cy="1238251"/>
            <a:chOff x="864" y="1248"/>
            <a:chExt cx="1315" cy="780"/>
          </a:xfrm>
        </p:grpSpPr>
        <p:grpSp>
          <p:nvGrpSpPr>
            <p:cNvPr id="478212" name="Group 1028"/>
            <p:cNvGrpSpPr>
              <a:grpSpLocks/>
            </p:cNvGrpSpPr>
            <p:nvPr/>
          </p:nvGrpSpPr>
          <p:grpSpPr bwMode="auto">
            <a:xfrm>
              <a:off x="864" y="1248"/>
              <a:ext cx="1315" cy="363"/>
              <a:chOff x="3878" y="1479"/>
              <a:chExt cx="1315" cy="363"/>
            </a:xfrm>
          </p:grpSpPr>
          <p:sp>
            <p:nvSpPr>
              <p:cNvPr id="478213" name="Rectangle 1029"/>
              <p:cNvSpPr>
                <a:spLocks noChangeArrowheads="1"/>
              </p:cNvSpPr>
              <p:nvPr/>
            </p:nvSpPr>
            <p:spPr bwMode="auto">
              <a:xfrm>
                <a:off x="4377" y="1479"/>
                <a:ext cx="226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14" name="Oval 1030"/>
              <p:cNvSpPr>
                <a:spLocks noChangeArrowheads="1"/>
              </p:cNvSpPr>
              <p:nvPr/>
            </p:nvSpPr>
            <p:spPr bwMode="auto">
              <a:xfrm>
                <a:off x="4603" y="1615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15" name="Line 1031"/>
              <p:cNvSpPr>
                <a:spLocks noChangeShapeType="1"/>
              </p:cNvSpPr>
              <p:nvPr/>
            </p:nvSpPr>
            <p:spPr bwMode="auto">
              <a:xfrm flipH="1">
                <a:off x="4104" y="1661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16" name="Line 1032"/>
              <p:cNvSpPr>
                <a:spLocks noChangeShapeType="1"/>
              </p:cNvSpPr>
              <p:nvPr/>
            </p:nvSpPr>
            <p:spPr bwMode="auto">
              <a:xfrm flipH="1">
                <a:off x="4694" y="1661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17" name="Text Box 1033"/>
              <p:cNvSpPr txBox="1">
                <a:spLocks noChangeArrowheads="1"/>
              </p:cNvSpPr>
              <p:nvPr/>
            </p:nvSpPr>
            <p:spPr bwMode="auto">
              <a:xfrm>
                <a:off x="3878" y="1525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18" name="Text Box 1034"/>
              <p:cNvSpPr txBox="1">
                <a:spLocks noChangeArrowheads="1"/>
              </p:cNvSpPr>
              <p:nvPr/>
            </p:nvSpPr>
            <p:spPr bwMode="auto">
              <a:xfrm>
                <a:off x="4966" y="1525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</p:grpSp>
        <p:graphicFrame>
          <p:nvGraphicFramePr>
            <p:cNvPr id="478272" name="Object 10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5359759"/>
                </p:ext>
              </p:extLst>
            </p:nvPr>
          </p:nvGraphicFramePr>
          <p:xfrm>
            <a:off x="1110" y="1670"/>
            <a:ext cx="780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2" name="公式" r:id="rId3" imgW="469800" imgH="215640" progId="Equation.3">
                    <p:embed/>
                  </p:oleObj>
                </mc:Choice>
                <mc:Fallback>
                  <p:oleObj name="公式" r:id="rId3" imgW="469800" imgH="215640" progId="Equation.3">
                    <p:embed/>
                    <p:pic>
                      <p:nvPicPr>
                        <p:cNvPr id="0" name="Picture 1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0" y="1670"/>
                          <a:ext cx="780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8280" name="Group 1096"/>
          <p:cNvGrpSpPr>
            <a:grpSpLocks/>
          </p:cNvGrpSpPr>
          <p:nvPr/>
        </p:nvGrpSpPr>
        <p:grpSpPr bwMode="auto">
          <a:xfrm>
            <a:off x="3127375" y="1720850"/>
            <a:ext cx="2090738" cy="1250950"/>
            <a:chOff x="2018" y="1118"/>
            <a:chExt cx="1317" cy="788"/>
          </a:xfrm>
        </p:grpSpPr>
        <p:grpSp>
          <p:nvGrpSpPr>
            <p:cNvPr id="478219" name="Group 1035"/>
            <p:cNvGrpSpPr>
              <a:grpSpLocks/>
            </p:cNvGrpSpPr>
            <p:nvPr/>
          </p:nvGrpSpPr>
          <p:grpSpPr bwMode="auto">
            <a:xfrm>
              <a:off x="2064" y="1118"/>
              <a:ext cx="1271" cy="499"/>
              <a:chOff x="3877" y="2053"/>
              <a:chExt cx="1271" cy="499"/>
            </a:xfrm>
          </p:grpSpPr>
          <p:sp>
            <p:nvSpPr>
              <p:cNvPr id="478220" name="Rectangle 1036"/>
              <p:cNvSpPr>
                <a:spLocks noChangeArrowheads="1"/>
              </p:cNvSpPr>
              <p:nvPr/>
            </p:nvSpPr>
            <p:spPr bwMode="auto">
              <a:xfrm>
                <a:off x="4377" y="2114"/>
                <a:ext cx="226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21" name="Line 1037"/>
              <p:cNvSpPr>
                <a:spLocks noChangeShapeType="1"/>
              </p:cNvSpPr>
              <p:nvPr/>
            </p:nvSpPr>
            <p:spPr bwMode="auto">
              <a:xfrm flipH="1">
                <a:off x="4104" y="2205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22" name="Line 1038"/>
              <p:cNvSpPr>
                <a:spLocks noChangeShapeType="1"/>
              </p:cNvSpPr>
              <p:nvPr/>
            </p:nvSpPr>
            <p:spPr bwMode="auto">
              <a:xfrm flipH="1">
                <a:off x="4105" y="2387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23" name="Line 1039"/>
              <p:cNvSpPr>
                <a:spLocks noChangeShapeType="1"/>
              </p:cNvSpPr>
              <p:nvPr/>
            </p:nvSpPr>
            <p:spPr bwMode="auto">
              <a:xfrm flipH="1">
                <a:off x="4604" y="2296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24" name="Text Box 1040"/>
              <p:cNvSpPr txBox="1">
                <a:spLocks noChangeArrowheads="1"/>
              </p:cNvSpPr>
              <p:nvPr/>
            </p:nvSpPr>
            <p:spPr bwMode="auto">
              <a:xfrm>
                <a:off x="3877" y="2264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78225" name="Text Box 1041"/>
              <p:cNvSpPr txBox="1">
                <a:spLocks noChangeArrowheads="1"/>
              </p:cNvSpPr>
              <p:nvPr/>
            </p:nvSpPr>
            <p:spPr bwMode="auto">
              <a:xfrm>
                <a:off x="3878" y="2053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26" name="Text Box 1042"/>
              <p:cNvSpPr txBox="1">
                <a:spLocks noChangeArrowheads="1"/>
              </p:cNvSpPr>
              <p:nvPr/>
            </p:nvSpPr>
            <p:spPr bwMode="auto">
              <a:xfrm>
                <a:off x="4921" y="2144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</p:grpSp>
        <p:graphicFrame>
          <p:nvGraphicFramePr>
            <p:cNvPr id="478273" name="Object 108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5553599"/>
                </p:ext>
              </p:extLst>
            </p:nvPr>
          </p:nvGraphicFramePr>
          <p:xfrm>
            <a:off x="2018" y="1632"/>
            <a:ext cx="1244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3" name="公式" r:id="rId5" imgW="749160" imgH="164880" progId="Equation.3">
                    <p:embed/>
                  </p:oleObj>
                </mc:Choice>
                <mc:Fallback>
                  <p:oleObj name="公式" r:id="rId5" imgW="749160" imgH="164880" progId="Equation.3">
                    <p:embed/>
                    <p:pic>
                      <p:nvPicPr>
                        <p:cNvPr id="0" name="Picture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8" y="1632"/>
                          <a:ext cx="1244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8281" name="Group 1097"/>
          <p:cNvGrpSpPr>
            <a:grpSpLocks/>
          </p:cNvGrpSpPr>
          <p:nvPr/>
        </p:nvGrpSpPr>
        <p:grpSpPr bwMode="auto">
          <a:xfrm>
            <a:off x="5867401" y="1752601"/>
            <a:ext cx="2054226" cy="1238251"/>
            <a:chOff x="3696" y="1104"/>
            <a:chExt cx="1294" cy="780"/>
          </a:xfrm>
        </p:grpSpPr>
        <p:grpSp>
          <p:nvGrpSpPr>
            <p:cNvPr id="478227" name="Group 1043"/>
            <p:cNvGrpSpPr>
              <a:grpSpLocks/>
            </p:cNvGrpSpPr>
            <p:nvPr/>
          </p:nvGrpSpPr>
          <p:grpSpPr bwMode="auto">
            <a:xfrm>
              <a:off x="3696" y="1104"/>
              <a:ext cx="1271" cy="480"/>
              <a:chOff x="3072" y="2352"/>
              <a:chExt cx="1271" cy="480"/>
            </a:xfrm>
          </p:grpSpPr>
          <p:sp>
            <p:nvSpPr>
              <p:cNvPr id="478228" name="Rectangle 1044"/>
              <p:cNvSpPr>
                <a:spLocks noChangeArrowheads="1"/>
              </p:cNvSpPr>
              <p:nvPr/>
            </p:nvSpPr>
            <p:spPr bwMode="auto">
              <a:xfrm>
                <a:off x="3571" y="2378"/>
                <a:ext cx="226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29" name="Oval 1045"/>
              <p:cNvSpPr>
                <a:spLocks noChangeArrowheads="1"/>
              </p:cNvSpPr>
              <p:nvPr/>
            </p:nvSpPr>
            <p:spPr bwMode="auto">
              <a:xfrm>
                <a:off x="3797" y="2514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0" name="Line 1046"/>
              <p:cNvSpPr>
                <a:spLocks noChangeShapeType="1"/>
              </p:cNvSpPr>
              <p:nvPr/>
            </p:nvSpPr>
            <p:spPr bwMode="auto">
              <a:xfrm flipH="1">
                <a:off x="3298" y="2468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1" name="Line 1047"/>
              <p:cNvSpPr>
                <a:spLocks noChangeShapeType="1"/>
              </p:cNvSpPr>
              <p:nvPr/>
            </p:nvSpPr>
            <p:spPr bwMode="auto">
              <a:xfrm flipH="1">
                <a:off x="3299" y="2650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2" name="Line 1048"/>
              <p:cNvSpPr>
                <a:spLocks noChangeShapeType="1"/>
              </p:cNvSpPr>
              <p:nvPr/>
            </p:nvSpPr>
            <p:spPr bwMode="auto">
              <a:xfrm flipH="1">
                <a:off x="3888" y="2559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3" name="Text Box 1049"/>
              <p:cNvSpPr txBox="1">
                <a:spLocks noChangeArrowheads="1"/>
              </p:cNvSpPr>
              <p:nvPr/>
            </p:nvSpPr>
            <p:spPr bwMode="auto">
              <a:xfrm>
                <a:off x="3072" y="2544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78234" name="Text Box 1050"/>
              <p:cNvSpPr txBox="1">
                <a:spLocks noChangeArrowheads="1"/>
              </p:cNvSpPr>
              <p:nvPr/>
            </p:nvSpPr>
            <p:spPr bwMode="auto">
              <a:xfrm>
                <a:off x="3073" y="2352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35" name="Text Box 1051"/>
              <p:cNvSpPr txBox="1">
                <a:spLocks noChangeArrowheads="1"/>
              </p:cNvSpPr>
              <p:nvPr/>
            </p:nvSpPr>
            <p:spPr bwMode="auto">
              <a:xfrm>
                <a:off x="4116" y="2408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</p:grpSp>
        <p:graphicFrame>
          <p:nvGraphicFramePr>
            <p:cNvPr id="478274" name="Object 10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290718"/>
                </p:ext>
              </p:extLst>
            </p:nvPr>
          </p:nvGraphicFramePr>
          <p:xfrm>
            <a:off x="3745" y="1526"/>
            <a:ext cx="1245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4" name="公式" r:id="rId7" imgW="749160" imgH="215640" progId="Equation.3">
                    <p:embed/>
                  </p:oleObj>
                </mc:Choice>
                <mc:Fallback>
                  <p:oleObj name="公式" r:id="rId7" imgW="749160" imgH="215640" progId="Equation.3">
                    <p:embed/>
                    <p:pic>
                      <p:nvPicPr>
                        <p:cNvPr id="0" name="Picture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" y="1526"/>
                          <a:ext cx="1245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8282" name="Group 1098"/>
          <p:cNvGrpSpPr>
            <a:grpSpLocks/>
          </p:cNvGrpSpPr>
          <p:nvPr/>
        </p:nvGrpSpPr>
        <p:grpSpPr bwMode="auto">
          <a:xfrm>
            <a:off x="687388" y="3779838"/>
            <a:ext cx="2092326" cy="1379537"/>
            <a:chOff x="433" y="2381"/>
            <a:chExt cx="1318" cy="869"/>
          </a:xfrm>
        </p:grpSpPr>
        <p:grpSp>
          <p:nvGrpSpPr>
            <p:cNvPr id="478236" name="Group 1052"/>
            <p:cNvGrpSpPr>
              <a:grpSpLocks/>
            </p:cNvGrpSpPr>
            <p:nvPr/>
          </p:nvGrpSpPr>
          <p:grpSpPr bwMode="auto">
            <a:xfrm>
              <a:off x="480" y="2381"/>
              <a:ext cx="1271" cy="499"/>
              <a:chOff x="3878" y="3265"/>
              <a:chExt cx="1271" cy="499"/>
            </a:xfrm>
          </p:grpSpPr>
          <p:sp>
            <p:nvSpPr>
              <p:cNvPr id="478237" name="Rectangle 1053"/>
              <p:cNvSpPr>
                <a:spLocks noChangeArrowheads="1"/>
              </p:cNvSpPr>
              <p:nvPr/>
            </p:nvSpPr>
            <p:spPr bwMode="auto">
              <a:xfrm>
                <a:off x="4377" y="3339"/>
                <a:ext cx="226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8" name="Line 1054"/>
              <p:cNvSpPr>
                <a:spLocks noChangeShapeType="1"/>
              </p:cNvSpPr>
              <p:nvPr/>
            </p:nvSpPr>
            <p:spPr bwMode="auto">
              <a:xfrm flipH="1">
                <a:off x="4105" y="3430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39" name="Line 1055"/>
              <p:cNvSpPr>
                <a:spLocks noChangeShapeType="1"/>
              </p:cNvSpPr>
              <p:nvPr/>
            </p:nvSpPr>
            <p:spPr bwMode="auto">
              <a:xfrm flipH="1">
                <a:off x="4106" y="3612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40" name="Line 1056"/>
              <p:cNvSpPr>
                <a:spLocks noChangeShapeType="1"/>
              </p:cNvSpPr>
              <p:nvPr/>
            </p:nvSpPr>
            <p:spPr bwMode="auto">
              <a:xfrm flipH="1">
                <a:off x="4604" y="3521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41" name="Text Box 1057"/>
              <p:cNvSpPr txBox="1">
                <a:spLocks noChangeArrowheads="1"/>
              </p:cNvSpPr>
              <p:nvPr/>
            </p:nvSpPr>
            <p:spPr bwMode="auto">
              <a:xfrm>
                <a:off x="3878" y="3476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78242" name="Text Box 1058"/>
              <p:cNvSpPr txBox="1">
                <a:spLocks noChangeArrowheads="1"/>
              </p:cNvSpPr>
              <p:nvPr/>
            </p:nvSpPr>
            <p:spPr bwMode="auto">
              <a:xfrm>
                <a:off x="3879" y="3265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43" name="Text Box 1059"/>
              <p:cNvSpPr txBox="1">
                <a:spLocks noChangeArrowheads="1"/>
              </p:cNvSpPr>
              <p:nvPr/>
            </p:nvSpPr>
            <p:spPr bwMode="auto">
              <a:xfrm>
                <a:off x="4922" y="3385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  <p:sp>
            <p:nvSpPr>
              <p:cNvPr id="478244" name="Text Box 1060"/>
              <p:cNvSpPr txBox="1">
                <a:spLocks noChangeArrowheads="1"/>
              </p:cNvSpPr>
              <p:nvPr/>
            </p:nvSpPr>
            <p:spPr bwMode="auto">
              <a:xfrm>
                <a:off x="4377" y="3385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+</a:t>
                </a:r>
              </a:p>
            </p:txBody>
          </p:sp>
        </p:grpSp>
        <p:graphicFrame>
          <p:nvGraphicFramePr>
            <p:cNvPr id="478275" name="Object 10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1085840"/>
                </p:ext>
              </p:extLst>
            </p:nvPr>
          </p:nvGraphicFramePr>
          <p:xfrm>
            <a:off x="433" y="2976"/>
            <a:ext cx="1287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5" name="公式" r:id="rId9" imgW="774360" imgH="164880" progId="Equation.3">
                    <p:embed/>
                  </p:oleObj>
                </mc:Choice>
                <mc:Fallback>
                  <p:oleObj name="公式" r:id="rId9" imgW="774360" imgH="164880" progId="Equation.3">
                    <p:embed/>
                    <p:pic>
                      <p:nvPicPr>
                        <p:cNvPr id="0" name="Picture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" y="2976"/>
                          <a:ext cx="1287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8283" name="Group 1099"/>
          <p:cNvGrpSpPr>
            <a:grpSpLocks/>
          </p:cNvGrpSpPr>
          <p:nvPr/>
        </p:nvGrpSpPr>
        <p:grpSpPr bwMode="auto">
          <a:xfrm>
            <a:off x="3136900" y="3779839"/>
            <a:ext cx="2081213" cy="1420813"/>
            <a:chOff x="1976" y="2381"/>
            <a:chExt cx="1311" cy="895"/>
          </a:xfrm>
        </p:grpSpPr>
        <p:grpSp>
          <p:nvGrpSpPr>
            <p:cNvPr id="478245" name="Group 1061"/>
            <p:cNvGrpSpPr>
              <a:grpSpLocks/>
            </p:cNvGrpSpPr>
            <p:nvPr/>
          </p:nvGrpSpPr>
          <p:grpSpPr bwMode="auto">
            <a:xfrm>
              <a:off x="2016" y="2381"/>
              <a:ext cx="1271" cy="499"/>
              <a:chOff x="3072" y="3120"/>
              <a:chExt cx="1271" cy="499"/>
            </a:xfrm>
          </p:grpSpPr>
          <p:sp>
            <p:nvSpPr>
              <p:cNvPr id="478246" name="Rectangle 1062"/>
              <p:cNvSpPr>
                <a:spLocks noChangeArrowheads="1"/>
              </p:cNvSpPr>
              <p:nvPr/>
            </p:nvSpPr>
            <p:spPr bwMode="auto">
              <a:xfrm>
                <a:off x="3571" y="3194"/>
                <a:ext cx="226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47" name="Line 1063"/>
              <p:cNvSpPr>
                <a:spLocks noChangeShapeType="1"/>
              </p:cNvSpPr>
              <p:nvPr/>
            </p:nvSpPr>
            <p:spPr bwMode="auto">
              <a:xfrm flipH="1">
                <a:off x="3299" y="3285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48" name="Line 1064"/>
              <p:cNvSpPr>
                <a:spLocks noChangeShapeType="1"/>
              </p:cNvSpPr>
              <p:nvPr/>
            </p:nvSpPr>
            <p:spPr bwMode="auto">
              <a:xfrm flipH="1">
                <a:off x="3300" y="3467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49" name="Line 1065"/>
              <p:cNvSpPr>
                <a:spLocks noChangeShapeType="1"/>
              </p:cNvSpPr>
              <p:nvPr/>
            </p:nvSpPr>
            <p:spPr bwMode="auto">
              <a:xfrm flipH="1">
                <a:off x="3888" y="3360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50" name="Text Box 1066"/>
              <p:cNvSpPr txBox="1">
                <a:spLocks noChangeArrowheads="1"/>
              </p:cNvSpPr>
              <p:nvPr/>
            </p:nvSpPr>
            <p:spPr bwMode="auto">
              <a:xfrm>
                <a:off x="3072" y="3331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78251" name="Text Box 1067"/>
              <p:cNvSpPr txBox="1">
                <a:spLocks noChangeArrowheads="1"/>
              </p:cNvSpPr>
              <p:nvPr/>
            </p:nvSpPr>
            <p:spPr bwMode="auto">
              <a:xfrm>
                <a:off x="3073" y="3120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52" name="Text Box 1068"/>
              <p:cNvSpPr txBox="1">
                <a:spLocks noChangeArrowheads="1"/>
              </p:cNvSpPr>
              <p:nvPr/>
            </p:nvSpPr>
            <p:spPr bwMode="auto">
              <a:xfrm>
                <a:off x="4116" y="3240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  <p:sp>
            <p:nvSpPr>
              <p:cNvPr id="478253" name="Text Box 1069"/>
              <p:cNvSpPr txBox="1">
                <a:spLocks noChangeArrowheads="1"/>
              </p:cNvSpPr>
              <p:nvPr/>
            </p:nvSpPr>
            <p:spPr bwMode="auto">
              <a:xfrm>
                <a:off x="3571" y="3240"/>
                <a:ext cx="22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78254" name="Oval 1070"/>
              <p:cNvSpPr>
                <a:spLocks noChangeArrowheads="1"/>
              </p:cNvSpPr>
              <p:nvPr/>
            </p:nvSpPr>
            <p:spPr bwMode="auto">
              <a:xfrm>
                <a:off x="3792" y="3318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aphicFrame>
          <p:nvGraphicFramePr>
            <p:cNvPr id="478276" name="Object 10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8646809"/>
                </p:ext>
              </p:extLst>
            </p:nvPr>
          </p:nvGraphicFramePr>
          <p:xfrm>
            <a:off x="1976" y="2918"/>
            <a:ext cx="1287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6" name="公式" r:id="rId11" imgW="774360" imgH="215640" progId="Equation.3">
                    <p:embed/>
                  </p:oleObj>
                </mc:Choice>
                <mc:Fallback>
                  <p:oleObj name="公式" r:id="rId11" imgW="774360" imgH="215640" progId="Equation.3">
                    <p:embed/>
                    <p:pic>
                      <p:nvPicPr>
                        <p:cNvPr id="0" name="Picture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6" y="2918"/>
                          <a:ext cx="1287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8284" name="Group 1100"/>
          <p:cNvGrpSpPr>
            <a:grpSpLocks/>
          </p:cNvGrpSpPr>
          <p:nvPr/>
        </p:nvGrpSpPr>
        <p:grpSpPr bwMode="auto">
          <a:xfrm>
            <a:off x="5218113" y="3430588"/>
            <a:ext cx="3517900" cy="2243138"/>
            <a:chOff x="3287" y="2161"/>
            <a:chExt cx="2216" cy="1413"/>
          </a:xfrm>
        </p:grpSpPr>
        <p:grpSp>
          <p:nvGrpSpPr>
            <p:cNvPr id="478255" name="Group 1071"/>
            <p:cNvGrpSpPr>
              <a:grpSpLocks/>
            </p:cNvGrpSpPr>
            <p:nvPr/>
          </p:nvGrpSpPr>
          <p:grpSpPr bwMode="auto">
            <a:xfrm>
              <a:off x="3840" y="2161"/>
              <a:ext cx="1392" cy="950"/>
              <a:chOff x="930" y="2432"/>
              <a:chExt cx="1451" cy="1047"/>
            </a:xfrm>
          </p:grpSpPr>
          <p:sp>
            <p:nvSpPr>
              <p:cNvPr id="478256" name="Rectangle 1072"/>
              <p:cNvSpPr>
                <a:spLocks noChangeArrowheads="1"/>
              </p:cNvSpPr>
              <p:nvPr/>
            </p:nvSpPr>
            <p:spPr bwMode="auto">
              <a:xfrm>
                <a:off x="1338" y="2432"/>
                <a:ext cx="227" cy="9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57" name="Rectangle 1073"/>
              <p:cNvSpPr>
                <a:spLocks noChangeArrowheads="1"/>
              </p:cNvSpPr>
              <p:nvPr/>
            </p:nvSpPr>
            <p:spPr bwMode="auto">
              <a:xfrm>
                <a:off x="1565" y="2432"/>
                <a:ext cx="226" cy="9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58" name="Line 1074"/>
              <p:cNvSpPr>
                <a:spLocks noChangeShapeType="1"/>
              </p:cNvSpPr>
              <p:nvPr/>
            </p:nvSpPr>
            <p:spPr bwMode="auto">
              <a:xfrm>
                <a:off x="1338" y="2931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59" name="Oval 1075"/>
              <p:cNvSpPr>
                <a:spLocks noChangeArrowheads="1"/>
              </p:cNvSpPr>
              <p:nvPr/>
            </p:nvSpPr>
            <p:spPr bwMode="auto">
              <a:xfrm>
                <a:off x="1791" y="2886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0" name="Line 1076"/>
              <p:cNvSpPr>
                <a:spLocks noChangeShapeType="1"/>
              </p:cNvSpPr>
              <p:nvPr/>
            </p:nvSpPr>
            <p:spPr bwMode="auto">
              <a:xfrm>
                <a:off x="1882" y="2931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1" name="Line 1077"/>
              <p:cNvSpPr>
                <a:spLocks noChangeShapeType="1"/>
              </p:cNvSpPr>
              <p:nvPr/>
            </p:nvSpPr>
            <p:spPr bwMode="auto">
              <a:xfrm flipH="1">
                <a:off x="1156" y="2568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2" name="Line 1078"/>
              <p:cNvSpPr>
                <a:spLocks noChangeShapeType="1"/>
              </p:cNvSpPr>
              <p:nvPr/>
            </p:nvSpPr>
            <p:spPr bwMode="auto">
              <a:xfrm flipH="1">
                <a:off x="1156" y="2795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3" name="Line 1079"/>
              <p:cNvSpPr>
                <a:spLocks noChangeShapeType="1"/>
              </p:cNvSpPr>
              <p:nvPr/>
            </p:nvSpPr>
            <p:spPr bwMode="auto">
              <a:xfrm flipH="1">
                <a:off x="1156" y="3067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4" name="Line 1080"/>
              <p:cNvSpPr>
                <a:spLocks noChangeShapeType="1"/>
              </p:cNvSpPr>
              <p:nvPr/>
            </p:nvSpPr>
            <p:spPr bwMode="auto">
              <a:xfrm flipH="1">
                <a:off x="1156" y="3294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78265" name="Text Box 1081"/>
              <p:cNvSpPr txBox="1">
                <a:spLocks noChangeArrowheads="1"/>
              </p:cNvSpPr>
              <p:nvPr/>
            </p:nvSpPr>
            <p:spPr bwMode="auto">
              <a:xfrm>
                <a:off x="1565" y="2795"/>
                <a:ext cx="226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78266" name="Text Box 1082"/>
              <p:cNvSpPr txBox="1">
                <a:spLocks noChangeArrowheads="1"/>
              </p:cNvSpPr>
              <p:nvPr/>
            </p:nvSpPr>
            <p:spPr bwMode="auto">
              <a:xfrm>
                <a:off x="930" y="2432"/>
                <a:ext cx="317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478267" name="Text Box 1083"/>
              <p:cNvSpPr txBox="1">
                <a:spLocks noChangeArrowheads="1"/>
              </p:cNvSpPr>
              <p:nvPr/>
            </p:nvSpPr>
            <p:spPr bwMode="auto">
              <a:xfrm>
                <a:off x="930" y="2659"/>
                <a:ext cx="317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478268" name="Text Box 1084"/>
              <p:cNvSpPr txBox="1">
                <a:spLocks noChangeArrowheads="1"/>
              </p:cNvSpPr>
              <p:nvPr/>
            </p:nvSpPr>
            <p:spPr bwMode="auto">
              <a:xfrm>
                <a:off x="2064" y="2795"/>
                <a:ext cx="31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  <p:sp>
            <p:nvSpPr>
              <p:cNvPr id="478269" name="Text Box 1085"/>
              <p:cNvSpPr txBox="1">
                <a:spLocks noChangeArrowheads="1"/>
              </p:cNvSpPr>
              <p:nvPr/>
            </p:nvSpPr>
            <p:spPr bwMode="auto">
              <a:xfrm>
                <a:off x="930" y="2931"/>
                <a:ext cx="317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  <p:sp>
            <p:nvSpPr>
              <p:cNvPr id="478270" name="Text Box 1086"/>
              <p:cNvSpPr txBox="1">
                <a:spLocks noChangeArrowheads="1"/>
              </p:cNvSpPr>
              <p:nvPr/>
            </p:nvSpPr>
            <p:spPr bwMode="auto">
              <a:xfrm>
                <a:off x="930" y="3158"/>
                <a:ext cx="31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D</a:t>
                </a:r>
              </a:p>
            </p:txBody>
          </p:sp>
        </p:grpSp>
        <p:graphicFrame>
          <p:nvGraphicFramePr>
            <p:cNvPr id="478277" name="Object 109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1664593"/>
                </p:ext>
              </p:extLst>
            </p:nvPr>
          </p:nvGraphicFramePr>
          <p:xfrm>
            <a:off x="3287" y="3216"/>
            <a:ext cx="2216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817" name="公式" r:id="rId13" imgW="1333440" imgH="215640" progId="Equation.3">
                    <p:embed/>
                  </p:oleObj>
                </mc:Choice>
                <mc:Fallback>
                  <p:oleObj name="公式" r:id="rId13" imgW="1333440" imgH="215640" progId="Equation.3">
                    <p:embed/>
                    <p:pic>
                      <p:nvPicPr>
                        <p:cNvPr id="0" name="Picture 1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7" y="3216"/>
                          <a:ext cx="2216" cy="3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8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</a:t>
            </a:r>
            <a:r>
              <a:rPr lang="zh-CN" altLang="en-US"/>
              <a:t>）</a:t>
            </a:r>
          </a:p>
        </p:txBody>
      </p:sp>
      <p:sp>
        <p:nvSpPr>
          <p:cNvPr id="7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623AF-7183-49DD-B52C-8971CADD4F0E}" type="slidenum">
              <a:rPr lang="en-US" altLang="zh-CN">
                <a:latin typeface="+mn-ea"/>
                <a:ea typeface="+mn-ea"/>
              </a:rPr>
              <a:pPr/>
              <a:t>39</a:t>
            </a:fld>
            <a:endParaRPr lang="en-US" altLang="zh-CN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112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73A77-CE4E-4527-8F85-50194E28B942}" type="slidenum">
              <a:rPr lang="en-US" altLang="zh-CN">
                <a:latin typeface="+mn-ea"/>
                <a:ea typeface="+mn-ea"/>
              </a:rPr>
              <a:pPr/>
              <a:t>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297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3.1 </a:t>
            </a:r>
            <a:r>
              <a:rPr lang="zh-CN" altLang="en-US"/>
              <a:t>引言</a:t>
            </a:r>
          </a:p>
          <a:p>
            <a:pPr lvl="1"/>
            <a:r>
              <a:rPr lang="zh-CN" altLang="en-US">
                <a:latin typeface="+mn-ea"/>
              </a:rPr>
              <a:t>组合逻辑的概念</a:t>
            </a:r>
          </a:p>
          <a:p>
            <a:pPr lvl="1"/>
            <a:r>
              <a:rPr lang="zh-CN" altLang="en-US">
                <a:latin typeface="+mn-ea"/>
              </a:rPr>
              <a:t>组合逻辑电路的特点</a:t>
            </a:r>
          </a:p>
          <a:p>
            <a:pPr lvl="1"/>
            <a:r>
              <a:rPr lang="zh-CN" altLang="en-US">
                <a:latin typeface="+mn-ea"/>
              </a:rPr>
              <a:t>典型的组合逻辑电路</a:t>
            </a:r>
          </a:p>
          <a:p>
            <a:pPr lvl="1"/>
            <a:r>
              <a:rPr lang="zh-CN" altLang="en-US">
                <a:latin typeface="+mn-ea"/>
              </a:rPr>
              <a:t>集成电路的分类</a:t>
            </a:r>
          </a:p>
          <a:p>
            <a:pPr lvl="1"/>
            <a:r>
              <a:rPr lang="zh-CN" altLang="en-US">
                <a:latin typeface="+mn-ea"/>
              </a:rPr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360278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</a:t>
            </a:r>
            <a:r>
              <a:rPr lang="zh-CN" altLang="en-US"/>
              <a:t>）</a:t>
            </a:r>
          </a:p>
        </p:txBody>
      </p:sp>
      <p:sp>
        <p:nvSpPr>
          <p:cNvPr id="1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C7EB3-94AB-4F52-9725-7A12FC5A1802}" type="slidenum">
              <a:rPr lang="en-US" altLang="zh-CN">
                <a:latin typeface="+mn-ea"/>
                <a:ea typeface="+mn-ea"/>
              </a:rPr>
              <a:pPr/>
              <a:t>40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91286" name="Rectangle 118"/>
          <p:cNvSpPr>
            <a:spLocks noGrp="1" noChangeArrowheads="1"/>
          </p:cNvSpPr>
          <p:nvPr>
            <p:ph sz="quarter" idx="1"/>
          </p:nvPr>
        </p:nvSpPr>
        <p:spPr>
          <a:xfrm>
            <a:off x="609600" y="1600200"/>
            <a:ext cx="8153400" cy="838200"/>
          </a:xfrm>
          <a:noFill/>
          <a:ln/>
        </p:spPr>
        <p:txBody>
          <a:bodyPr/>
          <a:lstStyle/>
          <a:p>
            <a:r>
              <a:rPr lang="zh-CN" altLang="en-US">
                <a:latin typeface="+mn-ea"/>
              </a:rPr>
              <a:t>实际的与非门器件</a:t>
            </a:r>
          </a:p>
        </p:txBody>
      </p:sp>
      <p:grpSp>
        <p:nvGrpSpPr>
          <p:cNvPr id="391172" name="Group 4"/>
          <p:cNvGrpSpPr>
            <a:grpSpLocks/>
          </p:cNvGrpSpPr>
          <p:nvPr/>
        </p:nvGrpSpPr>
        <p:grpSpPr bwMode="auto">
          <a:xfrm>
            <a:off x="684411" y="2565400"/>
            <a:ext cx="3620888" cy="2738438"/>
            <a:chOff x="566" y="1600"/>
            <a:chExt cx="2178" cy="1725"/>
          </a:xfrm>
        </p:grpSpPr>
        <p:sp>
          <p:nvSpPr>
            <p:cNvPr id="391173" name="Rectangle 5"/>
            <p:cNvSpPr>
              <a:spLocks noChangeArrowheads="1"/>
            </p:cNvSpPr>
            <p:nvPr/>
          </p:nvSpPr>
          <p:spPr bwMode="auto">
            <a:xfrm>
              <a:off x="566" y="1797"/>
              <a:ext cx="2178" cy="13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4" name="AutoShape 6"/>
            <p:cNvSpPr>
              <a:spLocks noChangeArrowheads="1"/>
            </p:cNvSpPr>
            <p:nvPr/>
          </p:nvSpPr>
          <p:spPr bwMode="auto">
            <a:xfrm>
              <a:off x="566" y="2251"/>
              <a:ext cx="182" cy="363"/>
            </a:xfrm>
            <a:prstGeom prst="flowChartDelay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5" name="Rectangle 7"/>
            <p:cNvSpPr>
              <a:spLocks noChangeArrowheads="1"/>
            </p:cNvSpPr>
            <p:nvPr/>
          </p:nvSpPr>
          <p:spPr bwMode="auto">
            <a:xfrm>
              <a:off x="612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6" name="Rectangle 8"/>
            <p:cNvSpPr>
              <a:spLocks noChangeArrowheads="1"/>
            </p:cNvSpPr>
            <p:nvPr/>
          </p:nvSpPr>
          <p:spPr bwMode="auto">
            <a:xfrm>
              <a:off x="929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7" name="Rectangle 9"/>
            <p:cNvSpPr>
              <a:spLocks noChangeArrowheads="1"/>
            </p:cNvSpPr>
            <p:nvPr/>
          </p:nvSpPr>
          <p:spPr bwMode="auto">
            <a:xfrm>
              <a:off x="1247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8" name="Rectangle 10"/>
            <p:cNvSpPr>
              <a:spLocks noChangeArrowheads="1"/>
            </p:cNvSpPr>
            <p:nvPr/>
          </p:nvSpPr>
          <p:spPr bwMode="auto">
            <a:xfrm>
              <a:off x="1565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79" name="Rectangle 11"/>
            <p:cNvSpPr>
              <a:spLocks noChangeArrowheads="1"/>
            </p:cNvSpPr>
            <p:nvPr/>
          </p:nvSpPr>
          <p:spPr bwMode="auto">
            <a:xfrm>
              <a:off x="2517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0" name="Rectangle 12"/>
            <p:cNvSpPr>
              <a:spLocks noChangeArrowheads="1"/>
            </p:cNvSpPr>
            <p:nvPr/>
          </p:nvSpPr>
          <p:spPr bwMode="auto">
            <a:xfrm>
              <a:off x="2200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1" name="Rectangle 13"/>
            <p:cNvSpPr>
              <a:spLocks noChangeArrowheads="1"/>
            </p:cNvSpPr>
            <p:nvPr/>
          </p:nvSpPr>
          <p:spPr bwMode="auto">
            <a:xfrm>
              <a:off x="1882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2" name="Rectangle 14"/>
            <p:cNvSpPr>
              <a:spLocks noChangeArrowheads="1"/>
            </p:cNvSpPr>
            <p:nvPr/>
          </p:nvSpPr>
          <p:spPr bwMode="auto">
            <a:xfrm>
              <a:off x="612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3" name="Rectangle 15"/>
            <p:cNvSpPr>
              <a:spLocks noChangeArrowheads="1"/>
            </p:cNvSpPr>
            <p:nvPr/>
          </p:nvSpPr>
          <p:spPr bwMode="auto">
            <a:xfrm>
              <a:off x="929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4" name="Rectangle 16"/>
            <p:cNvSpPr>
              <a:spLocks noChangeArrowheads="1"/>
            </p:cNvSpPr>
            <p:nvPr/>
          </p:nvSpPr>
          <p:spPr bwMode="auto">
            <a:xfrm>
              <a:off x="1247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5" name="Rectangle 17"/>
            <p:cNvSpPr>
              <a:spLocks noChangeArrowheads="1"/>
            </p:cNvSpPr>
            <p:nvPr/>
          </p:nvSpPr>
          <p:spPr bwMode="auto">
            <a:xfrm>
              <a:off x="1565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6" name="Rectangle 18"/>
            <p:cNvSpPr>
              <a:spLocks noChangeArrowheads="1"/>
            </p:cNvSpPr>
            <p:nvPr/>
          </p:nvSpPr>
          <p:spPr bwMode="auto">
            <a:xfrm>
              <a:off x="2517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7" name="Rectangle 19"/>
            <p:cNvSpPr>
              <a:spLocks noChangeArrowheads="1"/>
            </p:cNvSpPr>
            <p:nvPr/>
          </p:nvSpPr>
          <p:spPr bwMode="auto">
            <a:xfrm>
              <a:off x="2200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8" name="Rectangle 20"/>
            <p:cNvSpPr>
              <a:spLocks noChangeArrowheads="1"/>
            </p:cNvSpPr>
            <p:nvPr/>
          </p:nvSpPr>
          <p:spPr bwMode="auto">
            <a:xfrm>
              <a:off x="1882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189" name="Text Box 21"/>
            <p:cNvSpPr txBox="1">
              <a:spLocks noChangeArrowheads="1"/>
            </p:cNvSpPr>
            <p:nvPr/>
          </p:nvSpPr>
          <p:spPr bwMode="auto">
            <a:xfrm>
              <a:off x="612" y="3108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91190" name="Text Box 22"/>
            <p:cNvSpPr txBox="1">
              <a:spLocks noChangeArrowheads="1"/>
            </p:cNvSpPr>
            <p:nvPr/>
          </p:nvSpPr>
          <p:spPr bwMode="auto">
            <a:xfrm>
              <a:off x="2517" y="3113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391191" name="Text Box 23"/>
            <p:cNvSpPr txBox="1">
              <a:spLocks noChangeArrowheads="1"/>
            </p:cNvSpPr>
            <p:nvPr/>
          </p:nvSpPr>
          <p:spPr bwMode="auto">
            <a:xfrm>
              <a:off x="592" y="1600"/>
              <a:ext cx="3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latin typeface="+mn-ea"/>
                  <a:ea typeface="+mn-ea"/>
                </a:rPr>
                <a:t>14</a:t>
              </a:r>
            </a:p>
          </p:txBody>
        </p:sp>
        <p:sp>
          <p:nvSpPr>
            <p:cNvPr id="391192" name="Text Box 24"/>
            <p:cNvSpPr txBox="1">
              <a:spLocks noChangeArrowheads="1"/>
            </p:cNvSpPr>
            <p:nvPr/>
          </p:nvSpPr>
          <p:spPr bwMode="auto">
            <a:xfrm>
              <a:off x="2517" y="161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8</a:t>
              </a:r>
            </a:p>
          </p:txBody>
        </p:sp>
        <p:grpSp>
          <p:nvGrpSpPr>
            <p:cNvPr id="391193" name="Group 25"/>
            <p:cNvGrpSpPr>
              <a:grpSpLocks/>
            </p:cNvGrpSpPr>
            <p:nvPr/>
          </p:nvGrpSpPr>
          <p:grpSpPr bwMode="auto">
            <a:xfrm>
              <a:off x="1066" y="2614"/>
              <a:ext cx="226" cy="317"/>
              <a:chOff x="1020" y="1706"/>
              <a:chExt cx="317" cy="363"/>
            </a:xfrm>
          </p:grpSpPr>
          <p:sp>
            <p:nvSpPr>
              <p:cNvPr id="391194" name="Rectangle 2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1195" name="Oval 2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91196" name="Group 28"/>
            <p:cNvGrpSpPr>
              <a:grpSpLocks/>
            </p:cNvGrpSpPr>
            <p:nvPr/>
          </p:nvGrpSpPr>
          <p:grpSpPr bwMode="auto">
            <a:xfrm>
              <a:off x="1973" y="1979"/>
              <a:ext cx="226" cy="317"/>
              <a:chOff x="1020" y="1706"/>
              <a:chExt cx="317" cy="363"/>
            </a:xfrm>
          </p:grpSpPr>
          <p:sp>
            <p:nvSpPr>
              <p:cNvPr id="391197" name="Rectangle 29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1198" name="Oval 30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91199" name="Group 31"/>
            <p:cNvGrpSpPr>
              <a:grpSpLocks/>
            </p:cNvGrpSpPr>
            <p:nvPr/>
          </p:nvGrpSpPr>
          <p:grpSpPr bwMode="auto">
            <a:xfrm>
              <a:off x="1293" y="1979"/>
              <a:ext cx="226" cy="317"/>
              <a:chOff x="1020" y="1706"/>
              <a:chExt cx="317" cy="363"/>
            </a:xfrm>
          </p:grpSpPr>
          <p:sp>
            <p:nvSpPr>
              <p:cNvPr id="391200" name="Rectangle 32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1201" name="Oval 33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91202" name="Group 34"/>
            <p:cNvGrpSpPr>
              <a:grpSpLocks/>
            </p:cNvGrpSpPr>
            <p:nvPr/>
          </p:nvGrpSpPr>
          <p:grpSpPr bwMode="auto">
            <a:xfrm>
              <a:off x="1883" y="2614"/>
              <a:ext cx="226" cy="317"/>
              <a:chOff x="1020" y="1706"/>
              <a:chExt cx="317" cy="363"/>
            </a:xfrm>
          </p:grpSpPr>
          <p:sp>
            <p:nvSpPr>
              <p:cNvPr id="391203" name="Rectangle 35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1204" name="Oval 36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391205" name="Line 37"/>
            <p:cNvSpPr>
              <a:spLocks noChangeShapeType="1"/>
            </p:cNvSpPr>
            <p:nvPr/>
          </p:nvSpPr>
          <p:spPr bwMode="auto">
            <a:xfrm flipH="1">
              <a:off x="703" y="270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06" name="Line 38"/>
            <p:cNvSpPr>
              <a:spLocks noChangeShapeType="1"/>
            </p:cNvSpPr>
            <p:nvPr/>
          </p:nvSpPr>
          <p:spPr bwMode="auto">
            <a:xfrm>
              <a:off x="703" y="2704"/>
              <a:ext cx="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07" name="Line 39"/>
            <p:cNvSpPr>
              <a:spLocks noChangeShapeType="1"/>
            </p:cNvSpPr>
            <p:nvPr/>
          </p:nvSpPr>
          <p:spPr bwMode="auto">
            <a:xfrm flipH="1">
              <a:off x="975" y="284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08" name="Line 40"/>
            <p:cNvSpPr>
              <a:spLocks noChangeShapeType="1"/>
            </p:cNvSpPr>
            <p:nvPr/>
          </p:nvSpPr>
          <p:spPr bwMode="auto">
            <a:xfrm>
              <a:off x="975" y="2840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09" name="Line 41"/>
            <p:cNvSpPr>
              <a:spLocks noChangeShapeType="1"/>
            </p:cNvSpPr>
            <p:nvPr/>
          </p:nvSpPr>
          <p:spPr bwMode="auto">
            <a:xfrm>
              <a:off x="1292" y="275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0" name="Line 42"/>
            <p:cNvSpPr>
              <a:spLocks noChangeShapeType="1"/>
            </p:cNvSpPr>
            <p:nvPr/>
          </p:nvSpPr>
          <p:spPr bwMode="auto">
            <a:xfrm>
              <a:off x="1338" y="275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1" name="Line 43"/>
            <p:cNvSpPr>
              <a:spLocks noChangeShapeType="1"/>
            </p:cNvSpPr>
            <p:nvPr/>
          </p:nvSpPr>
          <p:spPr bwMode="auto">
            <a:xfrm flipH="1">
              <a:off x="1655" y="270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2" name="Line 44"/>
            <p:cNvSpPr>
              <a:spLocks noChangeShapeType="1"/>
            </p:cNvSpPr>
            <p:nvPr/>
          </p:nvSpPr>
          <p:spPr bwMode="auto">
            <a:xfrm flipV="1">
              <a:off x="1655" y="2704"/>
              <a:ext cx="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3" name="Line 45"/>
            <p:cNvSpPr>
              <a:spLocks noChangeShapeType="1"/>
            </p:cNvSpPr>
            <p:nvPr/>
          </p:nvSpPr>
          <p:spPr bwMode="auto">
            <a:xfrm flipH="1">
              <a:off x="1791" y="2840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4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5" name="Line 47"/>
            <p:cNvSpPr>
              <a:spLocks noChangeShapeType="1"/>
            </p:cNvSpPr>
            <p:nvPr/>
          </p:nvSpPr>
          <p:spPr bwMode="auto">
            <a:xfrm>
              <a:off x="1791" y="302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6" name="Line 48"/>
            <p:cNvSpPr>
              <a:spLocks noChangeShapeType="1"/>
            </p:cNvSpPr>
            <p:nvPr/>
          </p:nvSpPr>
          <p:spPr bwMode="auto">
            <a:xfrm>
              <a:off x="1973" y="3022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7" name="Line 49"/>
            <p:cNvSpPr>
              <a:spLocks noChangeShapeType="1"/>
            </p:cNvSpPr>
            <p:nvPr/>
          </p:nvSpPr>
          <p:spPr bwMode="auto">
            <a:xfrm>
              <a:off x="2109" y="275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8" name="Line 50"/>
            <p:cNvSpPr>
              <a:spLocks noChangeShapeType="1"/>
            </p:cNvSpPr>
            <p:nvPr/>
          </p:nvSpPr>
          <p:spPr bwMode="auto">
            <a:xfrm>
              <a:off x="2290" y="275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19" name="Line 51"/>
            <p:cNvSpPr>
              <a:spLocks noChangeShapeType="1"/>
            </p:cNvSpPr>
            <p:nvPr/>
          </p:nvSpPr>
          <p:spPr bwMode="auto">
            <a:xfrm>
              <a:off x="1020" y="1797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0" name="Line 52"/>
            <p:cNvSpPr>
              <a:spLocks noChangeShapeType="1"/>
            </p:cNvSpPr>
            <p:nvPr/>
          </p:nvSpPr>
          <p:spPr bwMode="auto">
            <a:xfrm>
              <a:off x="1020" y="2251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1" name="Line 53"/>
            <p:cNvSpPr>
              <a:spLocks noChangeShapeType="1"/>
            </p:cNvSpPr>
            <p:nvPr/>
          </p:nvSpPr>
          <p:spPr bwMode="auto">
            <a:xfrm>
              <a:off x="1338" y="1797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2" name="Line 54"/>
            <p:cNvSpPr>
              <a:spLocks noChangeShapeType="1"/>
            </p:cNvSpPr>
            <p:nvPr/>
          </p:nvSpPr>
          <p:spPr bwMode="auto">
            <a:xfrm flipH="1">
              <a:off x="1156" y="1888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3" name="Line 55"/>
            <p:cNvSpPr>
              <a:spLocks noChangeShapeType="1"/>
            </p:cNvSpPr>
            <p:nvPr/>
          </p:nvSpPr>
          <p:spPr bwMode="auto">
            <a:xfrm>
              <a:off x="1156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4" name="Line 56"/>
            <p:cNvSpPr>
              <a:spLocks noChangeShapeType="1"/>
            </p:cNvSpPr>
            <p:nvPr/>
          </p:nvSpPr>
          <p:spPr bwMode="auto">
            <a:xfrm>
              <a:off x="1156" y="2069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5" name="Line 57"/>
            <p:cNvSpPr>
              <a:spLocks noChangeShapeType="1"/>
            </p:cNvSpPr>
            <p:nvPr/>
          </p:nvSpPr>
          <p:spPr bwMode="auto">
            <a:xfrm>
              <a:off x="1519" y="2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6" name="Line 58"/>
            <p:cNvSpPr>
              <a:spLocks noChangeShapeType="1"/>
            </p:cNvSpPr>
            <p:nvPr/>
          </p:nvSpPr>
          <p:spPr bwMode="auto">
            <a:xfrm>
              <a:off x="1655" y="179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7" name="Line 59"/>
            <p:cNvSpPr>
              <a:spLocks noChangeShapeType="1"/>
            </p:cNvSpPr>
            <p:nvPr/>
          </p:nvSpPr>
          <p:spPr bwMode="auto">
            <a:xfrm>
              <a:off x="2200" y="2115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8" name="Line 60"/>
            <p:cNvSpPr>
              <a:spLocks noChangeShapeType="1"/>
            </p:cNvSpPr>
            <p:nvPr/>
          </p:nvSpPr>
          <p:spPr bwMode="auto">
            <a:xfrm>
              <a:off x="2608" y="1797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29" name="Line 61"/>
            <p:cNvSpPr>
              <a:spLocks noChangeShapeType="1"/>
            </p:cNvSpPr>
            <p:nvPr/>
          </p:nvSpPr>
          <p:spPr bwMode="auto">
            <a:xfrm flipH="1">
              <a:off x="1746" y="225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0" name="Line 62"/>
            <p:cNvSpPr>
              <a:spLocks noChangeShapeType="1"/>
            </p:cNvSpPr>
            <p:nvPr/>
          </p:nvSpPr>
          <p:spPr bwMode="auto">
            <a:xfrm flipH="1">
              <a:off x="1927" y="2069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1" name="Line 63"/>
            <p:cNvSpPr>
              <a:spLocks noChangeShapeType="1"/>
            </p:cNvSpPr>
            <p:nvPr/>
          </p:nvSpPr>
          <p:spPr bwMode="auto">
            <a:xfrm>
              <a:off x="2290" y="1797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2" name="Line 64"/>
            <p:cNvSpPr>
              <a:spLocks noChangeShapeType="1"/>
            </p:cNvSpPr>
            <p:nvPr/>
          </p:nvSpPr>
          <p:spPr bwMode="auto">
            <a:xfrm flipH="1">
              <a:off x="1927" y="1933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3" name="Line 65"/>
            <p:cNvSpPr>
              <a:spLocks noChangeShapeType="1"/>
            </p:cNvSpPr>
            <p:nvPr/>
          </p:nvSpPr>
          <p:spPr bwMode="auto">
            <a:xfrm>
              <a:off x="1927" y="1933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4" name="Line 66"/>
            <p:cNvSpPr>
              <a:spLocks noChangeShapeType="1"/>
            </p:cNvSpPr>
            <p:nvPr/>
          </p:nvSpPr>
          <p:spPr bwMode="auto">
            <a:xfrm>
              <a:off x="1973" y="1797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5" name="Line 67"/>
            <p:cNvSpPr>
              <a:spLocks noChangeShapeType="1"/>
            </p:cNvSpPr>
            <p:nvPr/>
          </p:nvSpPr>
          <p:spPr bwMode="auto">
            <a:xfrm flipH="1">
              <a:off x="1746" y="1842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36" name="Line 68"/>
            <p:cNvSpPr>
              <a:spLocks noChangeShapeType="1"/>
            </p:cNvSpPr>
            <p:nvPr/>
          </p:nvSpPr>
          <p:spPr bwMode="auto">
            <a:xfrm>
              <a:off x="1746" y="1842"/>
              <a:ext cx="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91237" name="Text Box 69"/>
          <p:cNvSpPr txBox="1">
            <a:spLocks noChangeArrowheads="1"/>
          </p:cNvSpPr>
          <p:nvPr/>
        </p:nvSpPr>
        <p:spPr bwMode="auto">
          <a:xfrm>
            <a:off x="1331913" y="5516563"/>
            <a:ext cx="22304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华文新魏" pitchFamily="2" charset="-122"/>
                <a:ea typeface="华文新魏" pitchFamily="2" charset="-122"/>
              </a:rPr>
              <a:t>74LS00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b="1">
                <a:latin typeface="华文新魏" pitchFamily="2" charset="-122"/>
                <a:ea typeface="华文新魏" pitchFamily="2" charset="-122"/>
              </a:rPr>
              <a:t>输入</a:t>
            </a:r>
            <a:r>
              <a:rPr lang="en-US" altLang="zh-CN" sz="2400" b="1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sz="2400" b="1">
                <a:latin typeface="华文新魏" pitchFamily="2" charset="-122"/>
                <a:ea typeface="华文新魏" pitchFamily="2" charset="-122"/>
              </a:rPr>
              <a:t>与非门</a:t>
            </a:r>
          </a:p>
        </p:txBody>
      </p:sp>
      <p:grpSp>
        <p:nvGrpSpPr>
          <p:cNvPr id="391239" name="Group 71"/>
          <p:cNvGrpSpPr>
            <a:grpSpLocks/>
          </p:cNvGrpSpPr>
          <p:nvPr/>
        </p:nvGrpSpPr>
        <p:grpSpPr bwMode="auto">
          <a:xfrm>
            <a:off x="5075237" y="2516187"/>
            <a:ext cx="3457575" cy="2762250"/>
            <a:chOff x="3197" y="1585"/>
            <a:chExt cx="2178" cy="1740"/>
          </a:xfrm>
        </p:grpSpPr>
        <p:sp>
          <p:nvSpPr>
            <p:cNvPr id="391240" name="Rectangle 72"/>
            <p:cNvSpPr>
              <a:spLocks noChangeArrowheads="1"/>
            </p:cNvSpPr>
            <p:nvPr/>
          </p:nvSpPr>
          <p:spPr bwMode="auto">
            <a:xfrm>
              <a:off x="3197" y="1797"/>
              <a:ext cx="2178" cy="13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1" name="AutoShape 73"/>
            <p:cNvSpPr>
              <a:spLocks noChangeArrowheads="1"/>
            </p:cNvSpPr>
            <p:nvPr/>
          </p:nvSpPr>
          <p:spPr bwMode="auto">
            <a:xfrm>
              <a:off x="3197" y="2251"/>
              <a:ext cx="182" cy="363"/>
            </a:xfrm>
            <a:prstGeom prst="flowChartDelay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2" name="Rectangle 74"/>
            <p:cNvSpPr>
              <a:spLocks noChangeArrowheads="1"/>
            </p:cNvSpPr>
            <p:nvPr/>
          </p:nvSpPr>
          <p:spPr bwMode="auto">
            <a:xfrm>
              <a:off x="3243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3" name="Rectangle 75"/>
            <p:cNvSpPr>
              <a:spLocks noChangeArrowheads="1"/>
            </p:cNvSpPr>
            <p:nvPr/>
          </p:nvSpPr>
          <p:spPr bwMode="auto">
            <a:xfrm>
              <a:off x="3560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4" name="Rectangle 76"/>
            <p:cNvSpPr>
              <a:spLocks noChangeArrowheads="1"/>
            </p:cNvSpPr>
            <p:nvPr/>
          </p:nvSpPr>
          <p:spPr bwMode="auto">
            <a:xfrm>
              <a:off x="3878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5" name="Rectangle 77"/>
            <p:cNvSpPr>
              <a:spLocks noChangeArrowheads="1"/>
            </p:cNvSpPr>
            <p:nvPr/>
          </p:nvSpPr>
          <p:spPr bwMode="auto">
            <a:xfrm>
              <a:off x="4196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6" name="Rectangle 78"/>
            <p:cNvSpPr>
              <a:spLocks noChangeArrowheads="1"/>
            </p:cNvSpPr>
            <p:nvPr/>
          </p:nvSpPr>
          <p:spPr bwMode="auto">
            <a:xfrm>
              <a:off x="5148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7" name="Rectangle 79"/>
            <p:cNvSpPr>
              <a:spLocks noChangeArrowheads="1"/>
            </p:cNvSpPr>
            <p:nvPr/>
          </p:nvSpPr>
          <p:spPr bwMode="auto">
            <a:xfrm>
              <a:off x="4831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8" name="Rectangle 80"/>
            <p:cNvSpPr>
              <a:spLocks noChangeArrowheads="1"/>
            </p:cNvSpPr>
            <p:nvPr/>
          </p:nvSpPr>
          <p:spPr bwMode="auto">
            <a:xfrm>
              <a:off x="4513" y="1616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49" name="Rectangle 81"/>
            <p:cNvSpPr>
              <a:spLocks noChangeArrowheads="1"/>
            </p:cNvSpPr>
            <p:nvPr/>
          </p:nvSpPr>
          <p:spPr bwMode="auto">
            <a:xfrm>
              <a:off x="3243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0" name="Rectangle 82"/>
            <p:cNvSpPr>
              <a:spLocks noChangeArrowheads="1"/>
            </p:cNvSpPr>
            <p:nvPr/>
          </p:nvSpPr>
          <p:spPr bwMode="auto">
            <a:xfrm>
              <a:off x="3560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1" name="Rectangle 83"/>
            <p:cNvSpPr>
              <a:spLocks noChangeArrowheads="1"/>
            </p:cNvSpPr>
            <p:nvPr/>
          </p:nvSpPr>
          <p:spPr bwMode="auto">
            <a:xfrm>
              <a:off x="3878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2" name="Rectangle 84"/>
            <p:cNvSpPr>
              <a:spLocks noChangeArrowheads="1"/>
            </p:cNvSpPr>
            <p:nvPr/>
          </p:nvSpPr>
          <p:spPr bwMode="auto">
            <a:xfrm>
              <a:off x="4196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3" name="Rectangle 85"/>
            <p:cNvSpPr>
              <a:spLocks noChangeArrowheads="1"/>
            </p:cNvSpPr>
            <p:nvPr/>
          </p:nvSpPr>
          <p:spPr bwMode="auto">
            <a:xfrm>
              <a:off x="5148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4" name="Rectangle 86"/>
            <p:cNvSpPr>
              <a:spLocks noChangeArrowheads="1"/>
            </p:cNvSpPr>
            <p:nvPr/>
          </p:nvSpPr>
          <p:spPr bwMode="auto">
            <a:xfrm>
              <a:off x="4831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5" name="Rectangle 87"/>
            <p:cNvSpPr>
              <a:spLocks noChangeArrowheads="1"/>
            </p:cNvSpPr>
            <p:nvPr/>
          </p:nvSpPr>
          <p:spPr bwMode="auto">
            <a:xfrm>
              <a:off x="4513" y="3113"/>
              <a:ext cx="182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56" name="Text Box 88"/>
            <p:cNvSpPr txBox="1">
              <a:spLocks noChangeArrowheads="1"/>
            </p:cNvSpPr>
            <p:nvPr/>
          </p:nvSpPr>
          <p:spPr bwMode="auto">
            <a:xfrm>
              <a:off x="3243" y="3108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391257" name="Text Box 89"/>
            <p:cNvSpPr txBox="1">
              <a:spLocks noChangeArrowheads="1"/>
            </p:cNvSpPr>
            <p:nvPr/>
          </p:nvSpPr>
          <p:spPr bwMode="auto">
            <a:xfrm>
              <a:off x="5148" y="3113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391258" name="Text Box 90"/>
            <p:cNvSpPr txBox="1">
              <a:spLocks noChangeArrowheads="1"/>
            </p:cNvSpPr>
            <p:nvPr/>
          </p:nvSpPr>
          <p:spPr bwMode="auto">
            <a:xfrm>
              <a:off x="3198" y="1585"/>
              <a:ext cx="3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>
                  <a:latin typeface="+mn-ea"/>
                  <a:ea typeface="+mn-ea"/>
                </a:rPr>
                <a:t>14</a:t>
              </a:r>
            </a:p>
          </p:txBody>
        </p:sp>
        <p:sp>
          <p:nvSpPr>
            <p:cNvPr id="391259" name="Text Box 91"/>
            <p:cNvSpPr txBox="1">
              <a:spLocks noChangeArrowheads="1"/>
            </p:cNvSpPr>
            <p:nvPr/>
          </p:nvSpPr>
          <p:spPr bwMode="auto">
            <a:xfrm>
              <a:off x="5148" y="161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8</a:t>
              </a:r>
            </a:p>
          </p:txBody>
        </p:sp>
        <p:grpSp>
          <p:nvGrpSpPr>
            <p:cNvPr id="391260" name="Group 92"/>
            <p:cNvGrpSpPr>
              <a:grpSpLocks/>
            </p:cNvGrpSpPr>
            <p:nvPr/>
          </p:nvGrpSpPr>
          <p:grpSpPr bwMode="auto">
            <a:xfrm>
              <a:off x="4830" y="2251"/>
              <a:ext cx="271" cy="408"/>
              <a:chOff x="1020" y="1706"/>
              <a:chExt cx="317" cy="363"/>
            </a:xfrm>
          </p:grpSpPr>
          <p:sp>
            <p:nvSpPr>
              <p:cNvPr id="391261" name="Rectangle 93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1262" name="Oval 94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391263" name="Line 95"/>
            <p:cNvSpPr>
              <a:spLocks noChangeShapeType="1"/>
            </p:cNvSpPr>
            <p:nvPr/>
          </p:nvSpPr>
          <p:spPr bwMode="auto">
            <a:xfrm>
              <a:off x="5103" y="243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4" name="Line 96"/>
            <p:cNvSpPr>
              <a:spLocks noChangeShapeType="1"/>
            </p:cNvSpPr>
            <p:nvPr/>
          </p:nvSpPr>
          <p:spPr bwMode="auto">
            <a:xfrm flipH="1">
              <a:off x="5239" y="1797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5" name="Line 97"/>
            <p:cNvSpPr>
              <a:spLocks noChangeShapeType="1"/>
            </p:cNvSpPr>
            <p:nvPr/>
          </p:nvSpPr>
          <p:spPr bwMode="auto">
            <a:xfrm flipV="1">
              <a:off x="3334" y="2659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6" name="Line 98"/>
            <p:cNvSpPr>
              <a:spLocks noChangeShapeType="1"/>
            </p:cNvSpPr>
            <p:nvPr/>
          </p:nvSpPr>
          <p:spPr bwMode="auto">
            <a:xfrm>
              <a:off x="3334" y="265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7" name="Line 99"/>
            <p:cNvSpPr>
              <a:spLocks noChangeShapeType="1"/>
            </p:cNvSpPr>
            <p:nvPr/>
          </p:nvSpPr>
          <p:spPr bwMode="auto">
            <a:xfrm flipV="1">
              <a:off x="3515" y="243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8" name="Line 100"/>
            <p:cNvSpPr>
              <a:spLocks noChangeShapeType="1"/>
            </p:cNvSpPr>
            <p:nvPr/>
          </p:nvSpPr>
          <p:spPr bwMode="auto">
            <a:xfrm>
              <a:off x="3515" y="2432"/>
              <a:ext cx="13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69" name="Line 101"/>
            <p:cNvSpPr>
              <a:spLocks noChangeShapeType="1"/>
            </p:cNvSpPr>
            <p:nvPr/>
          </p:nvSpPr>
          <p:spPr bwMode="auto">
            <a:xfrm>
              <a:off x="3651" y="2478"/>
              <a:ext cx="0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0" name="Line 102"/>
            <p:cNvSpPr>
              <a:spLocks noChangeShapeType="1"/>
            </p:cNvSpPr>
            <p:nvPr/>
          </p:nvSpPr>
          <p:spPr bwMode="auto">
            <a:xfrm>
              <a:off x="3651" y="2478"/>
              <a:ext cx="11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1" name="Line 103"/>
            <p:cNvSpPr>
              <a:spLocks noChangeShapeType="1"/>
            </p:cNvSpPr>
            <p:nvPr/>
          </p:nvSpPr>
          <p:spPr bwMode="auto">
            <a:xfrm>
              <a:off x="3969" y="2523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2" name="Line 104"/>
            <p:cNvSpPr>
              <a:spLocks noChangeShapeType="1"/>
            </p:cNvSpPr>
            <p:nvPr/>
          </p:nvSpPr>
          <p:spPr bwMode="auto">
            <a:xfrm flipV="1">
              <a:off x="3969" y="2523"/>
              <a:ext cx="8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3" name="Line 105"/>
            <p:cNvSpPr>
              <a:spLocks noChangeShapeType="1"/>
            </p:cNvSpPr>
            <p:nvPr/>
          </p:nvSpPr>
          <p:spPr bwMode="auto">
            <a:xfrm>
              <a:off x="4286" y="2568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4" name="Line 106"/>
            <p:cNvSpPr>
              <a:spLocks noChangeShapeType="1"/>
            </p:cNvSpPr>
            <p:nvPr/>
          </p:nvSpPr>
          <p:spPr bwMode="auto">
            <a:xfrm>
              <a:off x="4286" y="2568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5" name="Line 107"/>
            <p:cNvSpPr>
              <a:spLocks noChangeShapeType="1"/>
            </p:cNvSpPr>
            <p:nvPr/>
          </p:nvSpPr>
          <p:spPr bwMode="auto">
            <a:xfrm flipH="1">
              <a:off x="4604" y="261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6" name="Line 108"/>
            <p:cNvSpPr>
              <a:spLocks noChangeShapeType="1"/>
            </p:cNvSpPr>
            <p:nvPr/>
          </p:nvSpPr>
          <p:spPr bwMode="auto">
            <a:xfrm>
              <a:off x="4604" y="2614"/>
              <a:ext cx="0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7" name="Line 109"/>
            <p:cNvSpPr>
              <a:spLocks noChangeShapeType="1"/>
            </p:cNvSpPr>
            <p:nvPr/>
          </p:nvSpPr>
          <p:spPr bwMode="auto">
            <a:xfrm flipH="1">
              <a:off x="4740" y="2659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8" name="Line 110"/>
            <p:cNvSpPr>
              <a:spLocks noChangeShapeType="1"/>
            </p:cNvSpPr>
            <p:nvPr/>
          </p:nvSpPr>
          <p:spPr bwMode="auto">
            <a:xfrm>
              <a:off x="4740" y="2659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79" name="Line 111"/>
            <p:cNvSpPr>
              <a:spLocks noChangeShapeType="1"/>
            </p:cNvSpPr>
            <p:nvPr/>
          </p:nvSpPr>
          <p:spPr bwMode="auto">
            <a:xfrm>
              <a:off x="4740" y="288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80" name="Line 112"/>
            <p:cNvSpPr>
              <a:spLocks noChangeShapeType="1"/>
            </p:cNvSpPr>
            <p:nvPr/>
          </p:nvSpPr>
          <p:spPr bwMode="auto">
            <a:xfrm>
              <a:off x="4921" y="2886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81" name="Line 113"/>
            <p:cNvSpPr>
              <a:spLocks noChangeShapeType="1"/>
            </p:cNvSpPr>
            <p:nvPr/>
          </p:nvSpPr>
          <p:spPr bwMode="auto">
            <a:xfrm>
              <a:off x="3969" y="1797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82" name="Line 114"/>
            <p:cNvSpPr>
              <a:spLocks noChangeShapeType="1"/>
            </p:cNvSpPr>
            <p:nvPr/>
          </p:nvSpPr>
          <p:spPr bwMode="auto">
            <a:xfrm>
              <a:off x="3969" y="2387"/>
              <a:ext cx="8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83" name="Line 115"/>
            <p:cNvSpPr>
              <a:spLocks noChangeShapeType="1"/>
            </p:cNvSpPr>
            <p:nvPr/>
          </p:nvSpPr>
          <p:spPr bwMode="auto">
            <a:xfrm>
              <a:off x="4286" y="1797"/>
              <a:ext cx="0" cy="5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1284" name="Line 116"/>
            <p:cNvSpPr>
              <a:spLocks noChangeShapeType="1"/>
            </p:cNvSpPr>
            <p:nvPr/>
          </p:nvSpPr>
          <p:spPr bwMode="auto">
            <a:xfrm>
              <a:off x="4286" y="2341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391285" name="Text Box 117"/>
          <p:cNvSpPr txBox="1">
            <a:spLocks noChangeArrowheads="1"/>
          </p:cNvSpPr>
          <p:nvPr/>
        </p:nvSpPr>
        <p:spPr bwMode="auto">
          <a:xfrm>
            <a:off x="5795963" y="5445125"/>
            <a:ext cx="22320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华文新魏" pitchFamily="2" charset="-122"/>
                <a:ea typeface="华文新魏" pitchFamily="2" charset="-122"/>
              </a:rPr>
              <a:t>74LS30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latin typeface="华文新魏" pitchFamily="2" charset="-122"/>
                <a:ea typeface="华文新魏" pitchFamily="2" charset="-122"/>
              </a:rPr>
              <a:t>8</a:t>
            </a:r>
            <a:r>
              <a:rPr lang="zh-CN" altLang="en-US" sz="2400" b="1">
                <a:latin typeface="华文新魏" pitchFamily="2" charset="-122"/>
                <a:ea typeface="华文新魏" pitchFamily="2" charset="-122"/>
              </a:rPr>
              <a:t>输入与非门</a:t>
            </a:r>
          </a:p>
        </p:txBody>
      </p:sp>
    </p:spTree>
    <p:extLst>
      <p:ext uri="{BB962C8B-B14F-4D97-AF65-F5344CB8AC3E}">
        <p14:creationId xmlns:p14="http://schemas.microsoft.com/office/powerpoint/2010/main" val="1950897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ntro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81000"/>
            <a:ext cx="6324600" cy="5189538"/>
          </a:xfrm>
          <a:prstGeom prst="rect">
            <a:avLst/>
          </a:prstGeom>
          <a:noFill/>
        </p:spPr>
      </p:pic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126607" y="5715000"/>
            <a:ext cx="3278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itchFamily="34" charset="0"/>
                <a:ea typeface="宋体" pitchFamily="2" charset="-122"/>
              </a:rPr>
              <a:t> Dual-in-line Package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8600" y="381000"/>
            <a:ext cx="1600200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Plastic or ceramic casing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1828800" y="1219200"/>
            <a:ext cx="609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5562600" y="1143000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Top view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905000" y="4419600"/>
            <a:ext cx="2235200" cy="822325"/>
            <a:chOff x="1200" y="2784"/>
            <a:chExt cx="1408" cy="518"/>
          </a:xfrm>
        </p:grpSpPr>
        <p:sp>
          <p:nvSpPr>
            <p:cNvPr id="28682" name="Text Box 10"/>
            <p:cNvSpPr txBox="1">
              <a:spLocks noChangeArrowheads="1"/>
            </p:cNvSpPr>
            <p:nvPr/>
          </p:nvSpPr>
          <p:spPr bwMode="auto">
            <a:xfrm>
              <a:off x="1200" y="2784"/>
              <a:ext cx="672" cy="5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solidFill>
                    <a:srgbClr val="FF0000"/>
                  </a:solidFill>
                  <a:latin typeface="Arial" pitchFamily="34" charset="0"/>
                  <a:ea typeface="宋体" pitchFamily="2" charset="-122"/>
                </a:rPr>
                <a:t>Metal pins</a:t>
              </a:r>
            </a:p>
          </p:txBody>
        </p:sp>
        <p:sp>
          <p:nvSpPr>
            <p:cNvPr id="28683" name="Line 11"/>
            <p:cNvSpPr>
              <a:spLocks noChangeShapeType="1"/>
            </p:cNvSpPr>
            <p:nvPr/>
          </p:nvSpPr>
          <p:spPr bwMode="auto">
            <a:xfrm>
              <a:off x="2208" y="3168"/>
              <a:ext cx="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85" name="Line 13"/>
            <p:cNvSpPr>
              <a:spLocks noChangeShapeType="1"/>
            </p:cNvSpPr>
            <p:nvPr/>
          </p:nvSpPr>
          <p:spPr bwMode="auto">
            <a:xfrm>
              <a:off x="1872" y="2928"/>
              <a:ext cx="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87" name="AutoShape 15"/>
          <p:cNvSpPr>
            <a:spLocks/>
          </p:cNvSpPr>
          <p:nvPr/>
        </p:nvSpPr>
        <p:spPr bwMode="auto">
          <a:xfrm rot="-5400000">
            <a:off x="6248400" y="1600200"/>
            <a:ext cx="228600" cy="1447800"/>
          </a:xfrm>
          <a:prstGeom prst="leftBrace">
            <a:avLst>
              <a:gd name="adj1" fmla="val 52778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5867400" y="2590800"/>
            <a:ext cx="1676400" cy="822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Pin numbers</a:t>
            </a:r>
          </a:p>
        </p:txBody>
      </p:sp>
    </p:spTree>
    <p:extLst>
      <p:ext uri="{BB962C8B-B14F-4D97-AF65-F5344CB8AC3E}">
        <p14:creationId xmlns:p14="http://schemas.microsoft.com/office/powerpoint/2010/main" val="81093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6</a:t>
            </a:r>
            <a:r>
              <a:rPr lang="zh-CN" altLang="en-US"/>
              <a:t>）</a:t>
            </a:r>
          </a:p>
        </p:txBody>
      </p:sp>
      <p:sp>
        <p:nvSpPr>
          <p:cNvPr id="393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447800"/>
            <a:ext cx="8153400" cy="4648200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门电路的一些应用</a:t>
            </a:r>
          </a:p>
          <a:p>
            <a:pPr lvl="1"/>
            <a:r>
              <a:rPr lang="zh-CN" altLang="en-US" dirty="0">
                <a:latin typeface="+mn-ea"/>
              </a:rPr>
              <a:t>用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与非门</a:t>
            </a:r>
            <a:r>
              <a:rPr lang="zh-CN" altLang="en-US" dirty="0">
                <a:latin typeface="+mn-ea"/>
              </a:rPr>
              <a:t>实现封锁电路（由</a:t>
            </a: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控制）</a:t>
            </a:r>
          </a:p>
          <a:p>
            <a:pPr>
              <a:buFont typeface="Wingdings" pitchFamily="2" charset="2"/>
              <a:buNone/>
            </a:pPr>
            <a:endParaRPr lang="en-US" altLang="zh-CN" sz="2400" dirty="0">
              <a:latin typeface="+mn-ea"/>
            </a:endParaRPr>
          </a:p>
        </p:txBody>
      </p:sp>
      <p:graphicFrame>
        <p:nvGraphicFramePr>
          <p:cNvPr id="393220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36337197"/>
              </p:ext>
            </p:extLst>
          </p:nvPr>
        </p:nvGraphicFramePr>
        <p:xfrm>
          <a:off x="4114800" y="2874963"/>
          <a:ext cx="2644775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96" name="公式" r:id="rId3" imgW="1091880" imgH="507960" progId="Equation.3">
                  <p:embed/>
                </p:oleObj>
              </mc:Choice>
              <mc:Fallback>
                <p:oleObj name="公式" r:id="rId3" imgW="1091880" imgH="507960" progId="Equation.3">
                  <p:embed/>
                  <p:pic>
                    <p:nvPicPr>
                      <p:cNvPr id="0" name="Picture 6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74963"/>
                        <a:ext cx="2644775" cy="1230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45" name="Object 29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706168401"/>
              </p:ext>
            </p:extLst>
          </p:nvPr>
        </p:nvGraphicFramePr>
        <p:xfrm>
          <a:off x="4038600" y="4525963"/>
          <a:ext cx="2973388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97" name="公式" r:id="rId5" imgW="1193760" imgH="507960" progId="Equation.3">
                  <p:embed/>
                </p:oleObj>
              </mc:Choice>
              <mc:Fallback>
                <p:oleObj name="公式" r:id="rId5" imgW="1193760" imgH="507960" progId="Equation.3">
                  <p:embed/>
                  <p:pic>
                    <p:nvPicPr>
                      <p:cNvPr id="0" name="Picture 6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525963"/>
                        <a:ext cx="2973388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179512" y="6165304"/>
            <a:ext cx="438200" cy="457200"/>
          </a:xfrm>
        </p:spPr>
        <p:txBody>
          <a:bodyPr/>
          <a:lstStyle/>
          <a:p>
            <a:fld id="{9BF5DC12-3A0B-4B38-89E1-A1A260595371}" type="slidenum">
              <a:rPr lang="en-US" altLang="zh-CN">
                <a:latin typeface="+mn-ea"/>
                <a:ea typeface="+mn-ea"/>
              </a:rPr>
              <a:pPr/>
              <a:t>42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393221" name="Group 5"/>
          <p:cNvGrpSpPr>
            <a:grpSpLocks/>
          </p:cNvGrpSpPr>
          <p:nvPr/>
        </p:nvGrpSpPr>
        <p:grpSpPr bwMode="auto">
          <a:xfrm>
            <a:off x="1447800" y="2971800"/>
            <a:ext cx="2017713" cy="889000"/>
            <a:chOff x="748" y="1842"/>
            <a:chExt cx="1271" cy="560"/>
          </a:xfrm>
        </p:grpSpPr>
        <p:grpSp>
          <p:nvGrpSpPr>
            <p:cNvPr id="393222" name="Group 6"/>
            <p:cNvGrpSpPr>
              <a:grpSpLocks/>
            </p:cNvGrpSpPr>
            <p:nvPr/>
          </p:nvGrpSpPr>
          <p:grpSpPr bwMode="auto">
            <a:xfrm rot="5400000">
              <a:off x="1180" y="1699"/>
              <a:ext cx="454" cy="862"/>
              <a:chOff x="1156" y="2115"/>
              <a:chExt cx="454" cy="862"/>
            </a:xfrm>
          </p:grpSpPr>
          <p:sp>
            <p:nvSpPr>
              <p:cNvPr id="393223" name="Line 7"/>
              <p:cNvSpPr>
                <a:spLocks noChangeShapeType="1"/>
              </p:cNvSpPr>
              <p:nvPr/>
            </p:nvSpPr>
            <p:spPr bwMode="auto">
              <a:xfrm>
                <a:off x="1383" y="2115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24" name="Line 8"/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25" name="Line 9"/>
              <p:cNvSpPr>
                <a:spLocks noChangeShapeType="1"/>
              </p:cNvSpPr>
              <p:nvPr/>
            </p:nvSpPr>
            <p:spPr bwMode="auto">
              <a:xfrm>
                <a:off x="1519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26" name="Rectangle 10"/>
              <p:cNvSpPr>
                <a:spLocks noChangeArrowheads="1"/>
              </p:cNvSpPr>
              <p:nvPr/>
            </p:nvSpPr>
            <p:spPr bwMode="auto">
              <a:xfrm>
                <a:off x="1156" y="2478"/>
                <a:ext cx="454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27" name="Oval 11"/>
              <p:cNvSpPr>
                <a:spLocks noChangeArrowheads="1"/>
              </p:cNvSpPr>
              <p:nvPr/>
            </p:nvSpPr>
            <p:spPr bwMode="auto">
              <a:xfrm>
                <a:off x="1338" y="2387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393228" name="Text Box 12"/>
            <p:cNvSpPr txBox="1">
              <a:spLocks noChangeArrowheads="1"/>
            </p:cNvSpPr>
            <p:nvPr/>
          </p:nvSpPr>
          <p:spPr bwMode="auto">
            <a:xfrm>
              <a:off x="748" y="1842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P</a:t>
              </a:r>
            </a:p>
          </p:txBody>
        </p:sp>
        <p:sp>
          <p:nvSpPr>
            <p:cNvPr id="393229" name="Text Box 13"/>
            <p:cNvSpPr txBox="1">
              <a:spLocks noChangeArrowheads="1"/>
            </p:cNvSpPr>
            <p:nvPr/>
          </p:nvSpPr>
          <p:spPr bwMode="auto">
            <a:xfrm>
              <a:off x="748" y="2114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393230" name="Text Box 14"/>
            <p:cNvSpPr txBox="1">
              <a:spLocks noChangeArrowheads="1"/>
            </p:cNvSpPr>
            <p:nvPr/>
          </p:nvSpPr>
          <p:spPr bwMode="auto">
            <a:xfrm>
              <a:off x="1792" y="1994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F</a:t>
              </a:r>
            </a:p>
          </p:txBody>
        </p:sp>
      </p:grpSp>
      <p:grpSp>
        <p:nvGrpSpPr>
          <p:cNvPr id="393231" name="Group 15"/>
          <p:cNvGrpSpPr>
            <a:grpSpLocks/>
          </p:cNvGrpSpPr>
          <p:nvPr/>
        </p:nvGrpSpPr>
        <p:grpSpPr bwMode="auto">
          <a:xfrm>
            <a:off x="1403350" y="4581525"/>
            <a:ext cx="2017713" cy="1465263"/>
            <a:chOff x="793" y="2931"/>
            <a:chExt cx="1271" cy="923"/>
          </a:xfrm>
        </p:grpSpPr>
        <p:sp>
          <p:nvSpPr>
            <p:cNvPr id="393232" name="Text Box 16"/>
            <p:cNvSpPr txBox="1">
              <a:spLocks noChangeArrowheads="1"/>
            </p:cNvSpPr>
            <p:nvPr/>
          </p:nvSpPr>
          <p:spPr bwMode="auto">
            <a:xfrm>
              <a:off x="793" y="2931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A</a:t>
              </a:r>
            </a:p>
          </p:txBody>
        </p:sp>
        <p:grpSp>
          <p:nvGrpSpPr>
            <p:cNvPr id="393233" name="Group 17"/>
            <p:cNvGrpSpPr>
              <a:grpSpLocks/>
            </p:cNvGrpSpPr>
            <p:nvPr/>
          </p:nvGrpSpPr>
          <p:grpSpPr bwMode="auto">
            <a:xfrm>
              <a:off x="793" y="3037"/>
              <a:ext cx="1271" cy="817"/>
              <a:chOff x="793" y="3037"/>
              <a:chExt cx="1271" cy="817"/>
            </a:xfrm>
          </p:grpSpPr>
          <p:grpSp>
            <p:nvGrpSpPr>
              <p:cNvPr id="393234" name="Group 18"/>
              <p:cNvGrpSpPr>
                <a:grpSpLocks/>
              </p:cNvGrpSpPr>
              <p:nvPr/>
            </p:nvGrpSpPr>
            <p:grpSpPr bwMode="auto">
              <a:xfrm rot="5400000">
                <a:off x="1225" y="2833"/>
                <a:ext cx="454" cy="862"/>
                <a:chOff x="1156" y="2115"/>
                <a:chExt cx="454" cy="862"/>
              </a:xfrm>
            </p:grpSpPr>
            <p:sp>
              <p:nvSpPr>
                <p:cNvPr id="393235" name="Line 19"/>
                <p:cNvSpPr>
                  <a:spLocks noChangeShapeType="1"/>
                </p:cNvSpPr>
                <p:nvPr/>
              </p:nvSpPr>
              <p:spPr bwMode="auto">
                <a:xfrm>
                  <a:off x="1383" y="2115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393236" name="Line 20"/>
                <p:cNvSpPr>
                  <a:spLocks noChangeShapeType="1"/>
                </p:cNvSpPr>
                <p:nvPr/>
              </p:nvSpPr>
              <p:spPr bwMode="auto">
                <a:xfrm>
                  <a:off x="1247" y="275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393237" name="Line 21"/>
                <p:cNvSpPr>
                  <a:spLocks noChangeShapeType="1"/>
                </p:cNvSpPr>
                <p:nvPr/>
              </p:nvSpPr>
              <p:spPr bwMode="auto">
                <a:xfrm>
                  <a:off x="1519" y="275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393238" name="Rectangle 22"/>
                <p:cNvSpPr>
                  <a:spLocks noChangeArrowheads="1"/>
                </p:cNvSpPr>
                <p:nvPr/>
              </p:nvSpPr>
              <p:spPr bwMode="auto">
                <a:xfrm>
                  <a:off x="1156" y="2478"/>
                  <a:ext cx="454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393239" name="Oval 23"/>
                <p:cNvSpPr>
                  <a:spLocks noChangeArrowheads="1"/>
                </p:cNvSpPr>
                <p:nvPr/>
              </p:nvSpPr>
              <p:spPr bwMode="auto">
                <a:xfrm>
                  <a:off x="1338" y="2387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93240" name="Text Box 24"/>
              <p:cNvSpPr txBox="1">
                <a:spLocks noChangeArrowheads="1"/>
              </p:cNvSpPr>
              <p:nvPr/>
            </p:nvSpPr>
            <p:spPr bwMode="auto">
              <a:xfrm>
                <a:off x="793" y="3113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393241" name="Text Box 25"/>
              <p:cNvSpPr txBox="1">
                <a:spLocks noChangeArrowheads="1"/>
              </p:cNvSpPr>
              <p:nvPr/>
            </p:nvSpPr>
            <p:spPr bwMode="auto">
              <a:xfrm>
                <a:off x="1837" y="3128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  <p:sp>
            <p:nvSpPr>
              <p:cNvPr id="393242" name="Line 26"/>
              <p:cNvSpPr>
                <a:spLocks noChangeShapeType="1"/>
              </p:cNvSpPr>
              <p:nvPr/>
            </p:nvSpPr>
            <p:spPr bwMode="auto">
              <a:xfrm flipH="1">
                <a:off x="1020" y="3249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43" name="Line 27"/>
              <p:cNvSpPr>
                <a:spLocks noChangeShapeType="1"/>
              </p:cNvSpPr>
              <p:nvPr/>
            </p:nvSpPr>
            <p:spPr bwMode="auto">
              <a:xfrm>
                <a:off x="1020" y="3385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3244" name="Text Box 28"/>
              <p:cNvSpPr txBox="1">
                <a:spLocks noChangeArrowheads="1"/>
              </p:cNvSpPr>
              <p:nvPr/>
            </p:nvSpPr>
            <p:spPr bwMode="auto">
              <a:xfrm>
                <a:off x="883" y="3566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910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7</a:t>
            </a:r>
            <a:r>
              <a:rPr lang="zh-CN" altLang="en-US"/>
              <a:t>）</a:t>
            </a:r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B27-562B-4555-B980-8BDEC8B97636}" type="slidenum">
              <a:rPr lang="en-US" altLang="zh-CN">
                <a:latin typeface="+mn-ea"/>
                <a:ea typeface="+mn-ea"/>
              </a:rPr>
              <a:pPr/>
              <a:t>43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962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92150" y="1447800"/>
            <a:ext cx="8070850" cy="4648200"/>
          </a:xfrm>
        </p:spPr>
        <p:txBody>
          <a:bodyPr/>
          <a:lstStyle/>
          <a:p>
            <a:r>
              <a:rPr lang="zh-CN" altLang="en-US" sz="3600" dirty="0"/>
              <a:t>门电路的一些应用</a:t>
            </a:r>
          </a:p>
          <a:p>
            <a:pPr lvl="1"/>
            <a:r>
              <a:rPr lang="zh-CN" altLang="en-US" dirty="0"/>
              <a:t>用</a:t>
            </a:r>
            <a:r>
              <a:rPr lang="zh-CN" altLang="en-US" dirty="0">
                <a:solidFill>
                  <a:srgbClr val="7030A0"/>
                </a:solidFill>
              </a:rPr>
              <a:t>与或非门</a:t>
            </a:r>
            <a:r>
              <a:rPr lang="zh-CN" altLang="en-US" dirty="0"/>
              <a:t>实现封锁</a:t>
            </a:r>
          </a:p>
        </p:txBody>
      </p:sp>
      <p:grpSp>
        <p:nvGrpSpPr>
          <p:cNvPr id="396292" name="Group 4"/>
          <p:cNvGrpSpPr>
            <a:grpSpLocks/>
          </p:cNvGrpSpPr>
          <p:nvPr/>
        </p:nvGrpSpPr>
        <p:grpSpPr bwMode="auto">
          <a:xfrm>
            <a:off x="1219200" y="3048000"/>
            <a:ext cx="2547938" cy="2490788"/>
            <a:chOff x="703" y="2750"/>
            <a:chExt cx="1451" cy="1500"/>
          </a:xfrm>
        </p:grpSpPr>
        <p:sp>
          <p:nvSpPr>
            <p:cNvPr id="396293" name="Rectangle 5"/>
            <p:cNvSpPr>
              <a:spLocks noChangeArrowheads="1"/>
            </p:cNvSpPr>
            <p:nvPr/>
          </p:nvSpPr>
          <p:spPr bwMode="auto">
            <a:xfrm>
              <a:off x="1111" y="2750"/>
              <a:ext cx="227" cy="1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4" name="Rectangle 6"/>
            <p:cNvSpPr>
              <a:spLocks noChangeArrowheads="1"/>
            </p:cNvSpPr>
            <p:nvPr/>
          </p:nvSpPr>
          <p:spPr bwMode="auto">
            <a:xfrm>
              <a:off x="1338" y="2750"/>
              <a:ext cx="226" cy="11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5" name="Line 7"/>
            <p:cNvSpPr>
              <a:spLocks noChangeShapeType="1"/>
            </p:cNvSpPr>
            <p:nvPr/>
          </p:nvSpPr>
          <p:spPr bwMode="auto">
            <a:xfrm>
              <a:off x="1111" y="3249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6" name="Oval 8"/>
            <p:cNvSpPr>
              <a:spLocks noChangeArrowheads="1"/>
            </p:cNvSpPr>
            <p:nvPr/>
          </p:nvSpPr>
          <p:spPr bwMode="auto">
            <a:xfrm>
              <a:off x="1564" y="3315"/>
              <a:ext cx="91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7" name="Line 9"/>
            <p:cNvSpPr>
              <a:spLocks noChangeShapeType="1"/>
            </p:cNvSpPr>
            <p:nvPr/>
          </p:nvSpPr>
          <p:spPr bwMode="auto">
            <a:xfrm>
              <a:off x="1655" y="336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8" name="Line 10"/>
            <p:cNvSpPr>
              <a:spLocks noChangeShapeType="1"/>
            </p:cNvSpPr>
            <p:nvPr/>
          </p:nvSpPr>
          <p:spPr bwMode="auto">
            <a:xfrm flipH="1">
              <a:off x="929" y="2886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299" name="Line 11"/>
            <p:cNvSpPr>
              <a:spLocks noChangeShapeType="1"/>
            </p:cNvSpPr>
            <p:nvPr/>
          </p:nvSpPr>
          <p:spPr bwMode="auto">
            <a:xfrm flipH="1">
              <a:off x="929" y="3113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00" name="Line 12"/>
            <p:cNvSpPr>
              <a:spLocks noChangeShapeType="1"/>
            </p:cNvSpPr>
            <p:nvPr/>
          </p:nvSpPr>
          <p:spPr bwMode="auto">
            <a:xfrm flipH="1">
              <a:off x="929" y="3385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01" name="Line 13"/>
            <p:cNvSpPr>
              <a:spLocks noChangeShapeType="1"/>
            </p:cNvSpPr>
            <p:nvPr/>
          </p:nvSpPr>
          <p:spPr bwMode="auto">
            <a:xfrm flipH="1">
              <a:off x="929" y="3612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02" name="Text Box 14"/>
            <p:cNvSpPr txBox="1">
              <a:spLocks noChangeArrowheads="1"/>
            </p:cNvSpPr>
            <p:nvPr/>
          </p:nvSpPr>
          <p:spPr bwMode="auto">
            <a:xfrm>
              <a:off x="1382" y="3222"/>
              <a:ext cx="226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dirty="0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396303" name="Text Box 15"/>
            <p:cNvSpPr txBox="1">
              <a:spLocks noChangeArrowheads="1"/>
            </p:cNvSpPr>
            <p:nvPr/>
          </p:nvSpPr>
          <p:spPr bwMode="auto">
            <a:xfrm>
              <a:off x="703" y="2750"/>
              <a:ext cx="317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396304" name="Text Box 16"/>
            <p:cNvSpPr txBox="1">
              <a:spLocks noChangeArrowheads="1"/>
            </p:cNvSpPr>
            <p:nvPr/>
          </p:nvSpPr>
          <p:spPr bwMode="auto">
            <a:xfrm>
              <a:off x="703" y="2977"/>
              <a:ext cx="317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396305" name="Text Box 17"/>
            <p:cNvSpPr txBox="1">
              <a:spLocks noChangeArrowheads="1"/>
            </p:cNvSpPr>
            <p:nvPr/>
          </p:nvSpPr>
          <p:spPr bwMode="auto">
            <a:xfrm>
              <a:off x="1837" y="3224"/>
              <a:ext cx="31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F</a:t>
              </a:r>
            </a:p>
          </p:txBody>
        </p:sp>
        <p:sp>
          <p:nvSpPr>
            <p:cNvPr id="396306" name="Text Box 18"/>
            <p:cNvSpPr txBox="1">
              <a:spLocks noChangeArrowheads="1"/>
            </p:cNvSpPr>
            <p:nvPr/>
          </p:nvSpPr>
          <p:spPr bwMode="auto">
            <a:xfrm>
              <a:off x="703" y="3249"/>
              <a:ext cx="317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396307" name="Text Box 19"/>
            <p:cNvSpPr txBox="1">
              <a:spLocks noChangeArrowheads="1"/>
            </p:cNvSpPr>
            <p:nvPr/>
          </p:nvSpPr>
          <p:spPr bwMode="auto">
            <a:xfrm>
              <a:off x="703" y="3476"/>
              <a:ext cx="317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D</a:t>
              </a:r>
            </a:p>
          </p:txBody>
        </p:sp>
        <p:sp>
          <p:nvSpPr>
            <p:cNvPr id="396308" name="Line 20"/>
            <p:cNvSpPr>
              <a:spLocks noChangeShapeType="1"/>
            </p:cNvSpPr>
            <p:nvPr/>
          </p:nvSpPr>
          <p:spPr bwMode="auto">
            <a:xfrm>
              <a:off x="1111" y="3657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09" name="Line 21"/>
            <p:cNvSpPr>
              <a:spLocks noChangeShapeType="1"/>
            </p:cNvSpPr>
            <p:nvPr/>
          </p:nvSpPr>
          <p:spPr bwMode="auto">
            <a:xfrm flipH="1">
              <a:off x="930" y="379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10" name="Line 22"/>
            <p:cNvSpPr>
              <a:spLocks noChangeShapeType="1"/>
            </p:cNvSpPr>
            <p:nvPr/>
          </p:nvSpPr>
          <p:spPr bwMode="auto">
            <a:xfrm>
              <a:off x="930" y="3793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96311" name="Text Box 23"/>
            <p:cNvSpPr txBox="1">
              <a:spLocks noChangeArrowheads="1"/>
            </p:cNvSpPr>
            <p:nvPr/>
          </p:nvSpPr>
          <p:spPr bwMode="auto">
            <a:xfrm>
              <a:off x="793" y="3974"/>
              <a:ext cx="31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</p:grpSp>
      <p:graphicFrame>
        <p:nvGraphicFramePr>
          <p:cNvPr id="3963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9468"/>
              </p:ext>
            </p:extLst>
          </p:nvPr>
        </p:nvGraphicFramePr>
        <p:xfrm>
          <a:off x="4035623" y="4529138"/>
          <a:ext cx="496794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20" name="公式" r:id="rId3" imgW="1409400" imgH="228600" progId="Equation.3">
                  <p:embed/>
                </p:oleObj>
              </mc:Choice>
              <mc:Fallback>
                <p:oleObj name="公式" r:id="rId3" imgW="1409400" imgH="22860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623" y="4529138"/>
                        <a:ext cx="4967947" cy="746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6313" name="AutoShape 25"/>
          <p:cNvSpPr>
            <a:spLocks/>
          </p:cNvSpPr>
          <p:nvPr/>
        </p:nvSpPr>
        <p:spPr bwMode="auto">
          <a:xfrm>
            <a:off x="3707904" y="3429000"/>
            <a:ext cx="288925" cy="1800225"/>
          </a:xfrm>
          <a:prstGeom prst="leftBrace">
            <a:avLst>
              <a:gd name="adj1" fmla="val 5192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96314" name="Text Box 26"/>
          <p:cNvSpPr txBox="1">
            <a:spLocks noChangeArrowheads="1"/>
          </p:cNvSpPr>
          <p:nvPr/>
        </p:nvSpPr>
        <p:spPr bwMode="auto">
          <a:xfrm>
            <a:off x="3995936" y="3284538"/>
            <a:ext cx="323966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000" i="1" dirty="0">
                <a:latin typeface="+mn-ea"/>
                <a:ea typeface="+mn-ea"/>
              </a:rPr>
              <a:t>E </a:t>
            </a:r>
            <a:r>
              <a:rPr lang="en-US" altLang="zh-CN" sz="3200" dirty="0">
                <a:latin typeface="+mn-ea"/>
                <a:ea typeface="+mn-ea"/>
              </a:rPr>
              <a:t>= </a:t>
            </a:r>
            <a:r>
              <a:rPr lang="en-US" altLang="zh-CN" sz="4000" dirty="0">
                <a:latin typeface="+mn-ea"/>
                <a:ea typeface="+mn-ea"/>
              </a:rPr>
              <a:t>1; </a:t>
            </a:r>
            <a:r>
              <a:rPr lang="en-US" altLang="zh-CN" sz="4000" i="1" dirty="0">
                <a:latin typeface="+mn-ea"/>
                <a:ea typeface="+mn-ea"/>
              </a:rPr>
              <a:t>F </a:t>
            </a:r>
            <a:r>
              <a:rPr lang="en-US" altLang="zh-CN" sz="3200" dirty="0">
                <a:latin typeface="+mn-ea"/>
                <a:ea typeface="+mn-ea"/>
              </a:rPr>
              <a:t>= </a:t>
            </a:r>
            <a:r>
              <a:rPr lang="en-US" altLang="zh-CN" sz="4000" dirty="0">
                <a:latin typeface="+mn-ea"/>
                <a:ea typeface="+mn-ea"/>
              </a:rPr>
              <a:t>0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396315" name="Text Box 27"/>
          <p:cNvSpPr txBox="1">
            <a:spLocks noChangeArrowheads="1"/>
          </p:cNvSpPr>
          <p:nvPr/>
        </p:nvSpPr>
        <p:spPr bwMode="auto">
          <a:xfrm>
            <a:off x="7164263" y="3413944"/>
            <a:ext cx="1800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实现封锁</a:t>
            </a:r>
          </a:p>
        </p:txBody>
      </p:sp>
      <p:graphicFrame>
        <p:nvGraphicFramePr>
          <p:cNvPr id="39631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297597"/>
              </p:ext>
            </p:extLst>
          </p:nvPr>
        </p:nvGraphicFramePr>
        <p:xfrm>
          <a:off x="768474" y="5562600"/>
          <a:ext cx="401955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21" name="公式" r:id="rId5" imgW="1231560" imgH="215640" progId="Equation.3">
                  <p:embed/>
                </p:oleObj>
              </mc:Choice>
              <mc:Fallback>
                <p:oleObj name="公式" r:id="rId5" imgW="1231560" imgH="21564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474" y="5562600"/>
                        <a:ext cx="4019550" cy="70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2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6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6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6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6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6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6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1" grpId="0" build="p" autoUpdateAnimBg="0"/>
      <p:bldP spid="396313" grpId="0" animBg="1"/>
      <p:bldP spid="396314" grpId="0" autoUpdateAnimBg="0"/>
      <p:bldP spid="39631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8</a:t>
            </a:r>
            <a:r>
              <a:rPr lang="zh-CN" altLang="en-US"/>
              <a:t>）</a:t>
            </a:r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0E63-3E04-4747-8059-AAA3DBCF0515}" type="slidenum">
              <a:rPr lang="en-US" altLang="zh-CN">
                <a:latin typeface="+mn-ea"/>
                <a:ea typeface="+mn-ea"/>
              </a:rPr>
              <a:pPr/>
              <a:t>44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97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3600" dirty="0">
                <a:latin typeface="+mn-ea"/>
              </a:rPr>
              <a:t>门电路的一些应用</a:t>
            </a:r>
          </a:p>
          <a:p>
            <a:pPr lvl="1"/>
            <a:r>
              <a:rPr lang="zh-CN" altLang="en-US" dirty="0">
                <a:latin typeface="+mn-ea"/>
              </a:rPr>
              <a:t>用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与或非门</a:t>
            </a:r>
            <a:r>
              <a:rPr lang="zh-CN" altLang="en-US" dirty="0">
                <a:latin typeface="+mn-ea"/>
              </a:rPr>
              <a:t>实现数据选择</a:t>
            </a:r>
          </a:p>
        </p:txBody>
      </p:sp>
      <p:sp>
        <p:nvSpPr>
          <p:cNvPr id="397316" name="Text Box 4"/>
          <p:cNvSpPr txBox="1">
            <a:spLocks noChangeArrowheads="1"/>
          </p:cNvSpPr>
          <p:nvPr/>
        </p:nvSpPr>
        <p:spPr bwMode="auto">
          <a:xfrm>
            <a:off x="5148263" y="3331567"/>
            <a:ext cx="3457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C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＝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时，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被选中</a:t>
            </a:r>
          </a:p>
        </p:txBody>
      </p:sp>
      <p:grpSp>
        <p:nvGrpSpPr>
          <p:cNvPr id="397317" name="Group 5"/>
          <p:cNvGrpSpPr>
            <a:grpSpLocks/>
          </p:cNvGrpSpPr>
          <p:nvPr/>
        </p:nvGrpSpPr>
        <p:grpSpPr bwMode="auto">
          <a:xfrm>
            <a:off x="827088" y="3141663"/>
            <a:ext cx="4613275" cy="2159000"/>
            <a:chOff x="521" y="1979"/>
            <a:chExt cx="2906" cy="1360"/>
          </a:xfrm>
        </p:grpSpPr>
        <p:sp>
          <p:nvSpPr>
            <p:cNvPr id="397318" name="Text Box 6"/>
            <p:cNvSpPr txBox="1">
              <a:spLocks noChangeArrowheads="1"/>
            </p:cNvSpPr>
            <p:nvPr/>
          </p:nvSpPr>
          <p:spPr bwMode="auto">
            <a:xfrm>
              <a:off x="2971" y="2523"/>
              <a:ext cx="4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F</a:t>
              </a:r>
            </a:p>
          </p:txBody>
        </p:sp>
        <p:grpSp>
          <p:nvGrpSpPr>
            <p:cNvPr id="397319" name="Group 7"/>
            <p:cNvGrpSpPr>
              <a:grpSpLocks/>
            </p:cNvGrpSpPr>
            <p:nvPr/>
          </p:nvGrpSpPr>
          <p:grpSpPr bwMode="auto">
            <a:xfrm>
              <a:off x="521" y="1979"/>
              <a:ext cx="2495" cy="1360"/>
              <a:chOff x="521" y="1979"/>
              <a:chExt cx="2495" cy="1360"/>
            </a:xfrm>
          </p:grpSpPr>
          <p:sp>
            <p:nvSpPr>
              <p:cNvPr id="397320" name="Rectangle 8"/>
              <p:cNvSpPr>
                <a:spLocks noChangeArrowheads="1"/>
              </p:cNvSpPr>
              <p:nvPr/>
            </p:nvSpPr>
            <p:spPr bwMode="auto">
              <a:xfrm>
                <a:off x="1383" y="297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1" name="Rectangle 9"/>
              <p:cNvSpPr>
                <a:spLocks noChangeArrowheads="1"/>
              </p:cNvSpPr>
              <p:nvPr/>
            </p:nvSpPr>
            <p:spPr bwMode="auto">
              <a:xfrm>
                <a:off x="2061" y="1979"/>
                <a:ext cx="326" cy="132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2" name="Rectangle 10"/>
              <p:cNvSpPr>
                <a:spLocks noChangeArrowheads="1"/>
              </p:cNvSpPr>
              <p:nvPr/>
            </p:nvSpPr>
            <p:spPr bwMode="auto">
              <a:xfrm>
                <a:off x="2387" y="1979"/>
                <a:ext cx="325" cy="132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3" name="Line 11"/>
              <p:cNvSpPr>
                <a:spLocks noChangeShapeType="1"/>
              </p:cNvSpPr>
              <p:nvPr/>
            </p:nvSpPr>
            <p:spPr bwMode="auto">
              <a:xfrm>
                <a:off x="2061" y="2671"/>
                <a:ext cx="3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4" name="Oval 12"/>
              <p:cNvSpPr>
                <a:spLocks noChangeArrowheads="1"/>
              </p:cNvSpPr>
              <p:nvPr/>
            </p:nvSpPr>
            <p:spPr bwMode="auto">
              <a:xfrm>
                <a:off x="2712" y="2609"/>
                <a:ext cx="131" cy="12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5" name="Text Box 13"/>
              <p:cNvSpPr txBox="1">
                <a:spLocks noChangeArrowheads="1"/>
              </p:cNvSpPr>
              <p:nvPr/>
            </p:nvSpPr>
            <p:spPr bwMode="auto">
              <a:xfrm>
                <a:off x="2426" y="2569"/>
                <a:ext cx="32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397326" name="Text Box 14"/>
              <p:cNvSpPr txBox="1">
                <a:spLocks noChangeArrowheads="1"/>
              </p:cNvSpPr>
              <p:nvPr/>
            </p:nvSpPr>
            <p:spPr bwMode="auto">
              <a:xfrm>
                <a:off x="1474" y="2024"/>
                <a:ext cx="456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A</a:t>
                </a:r>
              </a:p>
            </p:txBody>
          </p:sp>
          <p:sp>
            <p:nvSpPr>
              <p:cNvPr id="397327" name="Text Box 15"/>
              <p:cNvSpPr txBox="1">
                <a:spLocks noChangeArrowheads="1"/>
              </p:cNvSpPr>
              <p:nvPr/>
            </p:nvSpPr>
            <p:spPr bwMode="auto">
              <a:xfrm>
                <a:off x="1474" y="2659"/>
                <a:ext cx="45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B</a:t>
                </a:r>
              </a:p>
            </p:txBody>
          </p:sp>
          <p:sp>
            <p:nvSpPr>
              <p:cNvPr id="397328" name="Line 16"/>
              <p:cNvSpPr>
                <a:spLocks noChangeShapeType="1"/>
              </p:cNvSpPr>
              <p:nvPr/>
            </p:nvSpPr>
            <p:spPr bwMode="auto">
              <a:xfrm>
                <a:off x="1020" y="2478"/>
                <a:ext cx="0" cy="6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29" name="Oval 17"/>
              <p:cNvSpPr>
                <a:spLocks noChangeArrowheads="1"/>
              </p:cNvSpPr>
              <p:nvPr/>
            </p:nvSpPr>
            <p:spPr bwMode="auto">
              <a:xfrm>
                <a:off x="1610" y="3113"/>
                <a:ext cx="90" cy="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0" name="Line 18"/>
              <p:cNvSpPr>
                <a:spLocks noChangeShapeType="1"/>
              </p:cNvSpPr>
              <p:nvPr/>
            </p:nvSpPr>
            <p:spPr bwMode="auto">
              <a:xfrm>
                <a:off x="1746" y="2160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1" name="Line 19"/>
              <p:cNvSpPr>
                <a:spLocks noChangeShapeType="1"/>
              </p:cNvSpPr>
              <p:nvPr/>
            </p:nvSpPr>
            <p:spPr bwMode="auto">
              <a:xfrm>
                <a:off x="1746" y="2795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2" name="Text Box 20"/>
              <p:cNvSpPr txBox="1">
                <a:spLocks noChangeArrowheads="1"/>
              </p:cNvSpPr>
              <p:nvPr/>
            </p:nvSpPr>
            <p:spPr bwMode="auto">
              <a:xfrm>
                <a:off x="521" y="3022"/>
                <a:ext cx="36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  <p:sp>
            <p:nvSpPr>
              <p:cNvPr id="397333" name="Line 21"/>
              <p:cNvSpPr>
                <a:spLocks noChangeShapeType="1"/>
              </p:cNvSpPr>
              <p:nvPr/>
            </p:nvSpPr>
            <p:spPr bwMode="auto">
              <a:xfrm>
                <a:off x="2835" y="2659"/>
                <a:ext cx="1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4" name="Rectangle 22"/>
              <p:cNvSpPr>
                <a:spLocks noChangeArrowheads="1"/>
              </p:cNvSpPr>
              <p:nvPr/>
            </p:nvSpPr>
            <p:spPr bwMode="auto">
              <a:xfrm>
                <a:off x="2069" y="2670"/>
                <a:ext cx="312" cy="63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5" name="Rectangle 23"/>
              <p:cNvSpPr>
                <a:spLocks noChangeArrowheads="1"/>
              </p:cNvSpPr>
              <p:nvPr/>
            </p:nvSpPr>
            <p:spPr bwMode="auto">
              <a:xfrm>
                <a:off x="2064" y="1979"/>
                <a:ext cx="317" cy="6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6" name="Line 24"/>
              <p:cNvSpPr>
                <a:spLocks noChangeShapeType="1"/>
              </p:cNvSpPr>
              <p:nvPr/>
            </p:nvSpPr>
            <p:spPr bwMode="auto">
              <a:xfrm>
                <a:off x="1020" y="2478"/>
                <a:ext cx="10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7" name="Line 25"/>
              <p:cNvSpPr>
                <a:spLocks noChangeShapeType="1"/>
              </p:cNvSpPr>
              <p:nvPr/>
            </p:nvSpPr>
            <p:spPr bwMode="auto">
              <a:xfrm>
                <a:off x="748" y="3158"/>
                <a:ext cx="6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97338" name="Line 26"/>
              <p:cNvSpPr>
                <a:spLocks noChangeShapeType="1"/>
              </p:cNvSpPr>
              <p:nvPr/>
            </p:nvSpPr>
            <p:spPr bwMode="auto">
              <a:xfrm>
                <a:off x="1701" y="3158"/>
                <a:ext cx="36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397339" name="Text Box 27"/>
          <p:cNvSpPr txBox="1">
            <a:spLocks noChangeArrowheads="1"/>
          </p:cNvSpPr>
          <p:nvPr/>
        </p:nvSpPr>
        <p:spPr bwMode="auto">
          <a:xfrm>
            <a:off x="5148263" y="4699992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C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＝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0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时，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被选中</a:t>
            </a:r>
          </a:p>
        </p:txBody>
      </p:sp>
    </p:spTree>
    <p:extLst>
      <p:ext uri="{BB962C8B-B14F-4D97-AF65-F5344CB8AC3E}">
        <p14:creationId xmlns:p14="http://schemas.microsoft.com/office/powerpoint/2010/main" val="4157060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9</a:t>
            </a:r>
            <a:r>
              <a:rPr lang="zh-CN" altLang="en-US"/>
              <a:t>）</a:t>
            </a: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6750-8AAC-4D12-98F5-B9F788E76195}" type="slidenum">
              <a:rPr lang="en-US" altLang="zh-CN">
                <a:latin typeface="+mn-ea"/>
                <a:ea typeface="+mn-ea"/>
              </a:rPr>
              <a:pPr/>
              <a:t>45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0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等价问题：逻辑等价则电路图等价，反之亦然。</a:t>
            </a:r>
          </a:p>
          <a:p>
            <a:pPr>
              <a:buFont typeface="Wingdings" pitchFamily="2" charset="2"/>
              <a:buNone/>
            </a:pPr>
            <a:endParaRPr lang="en-US" altLang="zh-CN">
              <a:latin typeface="+mn-ea"/>
            </a:endParaRPr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1043608" y="2667000"/>
            <a:ext cx="712879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先”与”后”非”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zh-CN" altLang="en-US" sz="2800" b="1" dirty="0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先”非”后”或”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等价</a:t>
            </a:r>
            <a:endParaRPr lang="zh-CN" altLang="en-US" sz="3200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480261" name="Group 5"/>
          <p:cNvGrpSpPr>
            <a:grpSpLocks/>
          </p:cNvGrpSpPr>
          <p:nvPr/>
        </p:nvGrpSpPr>
        <p:grpSpPr bwMode="auto">
          <a:xfrm>
            <a:off x="1447800" y="3352800"/>
            <a:ext cx="2017713" cy="889000"/>
            <a:chOff x="748" y="1842"/>
            <a:chExt cx="1271" cy="560"/>
          </a:xfrm>
        </p:grpSpPr>
        <p:grpSp>
          <p:nvGrpSpPr>
            <p:cNvPr id="480262" name="Group 6"/>
            <p:cNvGrpSpPr>
              <a:grpSpLocks/>
            </p:cNvGrpSpPr>
            <p:nvPr/>
          </p:nvGrpSpPr>
          <p:grpSpPr bwMode="auto">
            <a:xfrm rot="5400000">
              <a:off x="1180" y="1699"/>
              <a:ext cx="454" cy="862"/>
              <a:chOff x="1156" y="2115"/>
              <a:chExt cx="454" cy="862"/>
            </a:xfrm>
          </p:grpSpPr>
          <p:sp>
            <p:nvSpPr>
              <p:cNvPr id="480263" name="Line 7"/>
              <p:cNvSpPr>
                <a:spLocks noChangeShapeType="1"/>
              </p:cNvSpPr>
              <p:nvPr/>
            </p:nvSpPr>
            <p:spPr bwMode="auto">
              <a:xfrm>
                <a:off x="1383" y="2115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0264" name="Line 8"/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0265" name="Line 9"/>
              <p:cNvSpPr>
                <a:spLocks noChangeShapeType="1"/>
              </p:cNvSpPr>
              <p:nvPr/>
            </p:nvSpPr>
            <p:spPr bwMode="auto">
              <a:xfrm>
                <a:off x="1519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0266" name="Rectangle 10"/>
              <p:cNvSpPr>
                <a:spLocks noChangeArrowheads="1"/>
              </p:cNvSpPr>
              <p:nvPr/>
            </p:nvSpPr>
            <p:spPr bwMode="auto">
              <a:xfrm>
                <a:off x="1156" y="2478"/>
                <a:ext cx="454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0267" name="Oval 11"/>
              <p:cNvSpPr>
                <a:spLocks noChangeArrowheads="1"/>
              </p:cNvSpPr>
              <p:nvPr/>
            </p:nvSpPr>
            <p:spPr bwMode="auto">
              <a:xfrm>
                <a:off x="1338" y="2387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80268" name="Text Box 12"/>
            <p:cNvSpPr txBox="1">
              <a:spLocks noChangeArrowheads="1"/>
            </p:cNvSpPr>
            <p:nvPr/>
          </p:nvSpPr>
          <p:spPr bwMode="auto">
            <a:xfrm>
              <a:off x="748" y="1842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P</a:t>
              </a:r>
            </a:p>
          </p:txBody>
        </p:sp>
        <p:sp>
          <p:nvSpPr>
            <p:cNvPr id="480269" name="Text Box 13"/>
            <p:cNvSpPr txBox="1">
              <a:spLocks noChangeArrowheads="1"/>
            </p:cNvSpPr>
            <p:nvPr/>
          </p:nvSpPr>
          <p:spPr bwMode="auto">
            <a:xfrm>
              <a:off x="748" y="2114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0270" name="Text Box 14"/>
            <p:cNvSpPr txBox="1">
              <a:spLocks noChangeArrowheads="1"/>
            </p:cNvSpPr>
            <p:nvPr/>
          </p:nvSpPr>
          <p:spPr bwMode="auto">
            <a:xfrm>
              <a:off x="1792" y="1994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F</a:t>
              </a:r>
            </a:p>
          </p:txBody>
        </p:sp>
      </p:grpSp>
      <p:sp>
        <p:nvSpPr>
          <p:cNvPr id="480271" name="AutoShape 15"/>
          <p:cNvSpPr>
            <a:spLocks noChangeArrowheads="1"/>
          </p:cNvSpPr>
          <p:nvPr/>
        </p:nvSpPr>
        <p:spPr bwMode="auto">
          <a:xfrm>
            <a:off x="3810000" y="3657600"/>
            <a:ext cx="865188" cy="360363"/>
          </a:xfrm>
          <a:prstGeom prst="leftRightArrow">
            <a:avLst>
              <a:gd name="adj1" fmla="val 50000"/>
              <a:gd name="adj2" fmla="val 480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80272" name="Group 16"/>
          <p:cNvGrpSpPr>
            <a:grpSpLocks/>
          </p:cNvGrpSpPr>
          <p:nvPr/>
        </p:nvGrpSpPr>
        <p:grpSpPr bwMode="auto">
          <a:xfrm>
            <a:off x="5105400" y="3429000"/>
            <a:ext cx="2017713" cy="889000"/>
            <a:chOff x="3198" y="1827"/>
            <a:chExt cx="1271" cy="560"/>
          </a:xfrm>
        </p:grpSpPr>
        <p:sp>
          <p:nvSpPr>
            <p:cNvPr id="480273" name="Oval 17"/>
            <p:cNvSpPr>
              <a:spLocks noChangeArrowheads="1"/>
            </p:cNvSpPr>
            <p:nvPr/>
          </p:nvSpPr>
          <p:spPr bwMode="auto">
            <a:xfrm rot="5400000">
              <a:off x="3650" y="2191"/>
              <a:ext cx="91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80274" name="Group 18"/>
            <p:cNvGrpSpPr>
              <a:grpSpLocks/>
            </p:cNvGrpSpPr>
            <p:nvPr/>
          </p:nvGrpSpPr>
          <p:grpSpPr bwMode="auto">
            <a:xfrm>
              <a:off x="3198" y="1827"/>
              <a:ext cx="1271" cy="560"/>
              <a:chOff x="3198" y="1827"/>
              <a:chExt cx="1271" cy="560"/>
            </a:xfrm>
          </p:grpSpPr>
          <p:grpSp>
            <p:nvGrpSpPr>
              <p:cNvPr id="480275" name="Group 19"/>
              <p:cNvGrpSpPr>
                <a:grpSpLocks/>
              </p:cNvGrpSpPr>
              <p:nvPr/>
            </p:nvGrpSpPr>
            <p:grpSpPr bwMode="auto">
              <a:xfrm>
                <a:off x="3424" y="1873"/>
                <a:ext cx="863" cy="454"/>
                <a:chOff x="3422" y="1888"/>
                <a:chExt cx="863" cy="454"/>
              </a:xfrm>
            </p:grpSpPr>
            <p:sp>
              <p:nvSpPr>
                <p:cNvPr id="480276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4149" y="1978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0277" name="Line 21"/>
                <p:cNvSpPr>
                  <a:spLocks noChangeShapeType="1"/>
                </p:cNvSpPr>
                <p:nvPr/>
              </p:nvSpPr>
              <p:spPr bwMode="auto">
                <a:xfrm rot="5400000">
                  <a:off x="3536" y="1864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0278" name="Line 22"/>
                <p:cNvSpPr>
                  <a:spLocks noChangeShapeType="1"/>
                </p:cNvSpPr>
                <p:nvPr/>
              </p:nvSpPr>
              <p:spPr bwMode="auto">
                <a:xfrm rot="5400000">
                  <a:off x="3536" y="2136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0279" name="Rectangle 23"/>
                <p:cNvSpPr>
                  <a:spLocks noChangeArrowheads="1"/>
                </p:cNvSpPr>
                <p:nvPr/>
              </p:nvSpPr>
              <p:spPr bwMode="auto">
                <a:xfrm rot="5400000">
                  <a:off x="3651" y="1979"/>
                  <a:ext cx="454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0280" name="Oval 24"/>
                <p:cNvSpPr>
                  <a:spLocks noChangeArrowheads="1"/>
                </p:cNvSpPr>
                <p:nvPr/>
              </p:nvSpPr>
              <p:spPr bwMode="auto">
                <a:xfrm rot="5400000">
                  <a:off x="3650" y="1934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0281" name="Text Box 25"/>
              <p:cNvSpPr txBox="1">
                <a:spLocks noChangeArrowheads="1"/>
              </p:cNvSpPr>
              <p:nvPr/>
            </p:nvSpPr>
            <p:spPr bwMode="auto">
              <a:xfrm>
                <a:off x="3198" y="1827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P</a:t>
                </a:r>
              </a:p>
            </p:txBody>
          </p:sp>
          <p:sp>
            <p:nvSpPr>
              <p:cNvPr id="480282" name="Text Box 26"/>
              <p:cNvSpPr txBox="1">
                <a:spLocks noChangeArrowheads="1"/>
              </p:cNvSpPr>
              <p:nvPr/>
            </p:nvSpPr>
            <p:spPr bwMode="auto">
              <a:xfrm>
                <a:off x="3198" y="2099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  <p:sp>
            <p:nvSpPr>
              <p:cNvPr id="480283" name="Text Box 27"/>
              <p:cNvSpPr txBox="1">
                <a:spLocks noChangeArrowheads="1"/>
              </p:cNvSpPr>
              <p:nvPr/>
            </p:nvSpPr>
            <p:spPr bwMode="auto">
              <a:xfrm>
                <a:off x="4242" y="1979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  <p:sp>
            <p:nvSpPr>
              <p:cNvPr id="480284" name="Text Box 28"/>
              <p:cNvSpPr txBox="1">
                <a:spLocks noChangeArrowheads="1"/>
              </p:cNvSpPr>
              <p:nvPr/>
            </p:nvSpPr>
            <p:spPr bwMode="auto">
              <a:xfrm>
                <a:off x="3787" y="1974"/>
                <a:ext cx="18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</p:grpSp>
      </p:grpSp>
      <p:graphicFrame>
        <p:nvGraphicFramePr>
          <p:cNvPr id="48028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919676"/>
              </p:ext>
            </p:extLst>
          </p:nvPr>
        </p:nvGraphicFramePr>
        <p:xfrm>
          <a:off x="1625600" y="4572000"/>
          <a:ext cx="150336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42" name="公式" r:id="rId3" imgW="571320" imgH="215640" progId="Equation.3">
                  <p:embed/>
                </p:oleObj>
              </mc:Choice>
              <mc:Fallback>
                <p:oleObj name="公式" r:id="rId3" imgW="571320" imgH="21564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4572000"/>
                        <a:ext cx="1503363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8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407592"/>
              </p:ext>
            </p:extLst>
          </p:nvPr>
        </p:nvGraphicFramePr>
        <p:xfrm>
          <a:off x="4414838" y="4495800"/>
          <a:ext cx="3170237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443" name="公式" r:id="rId5" imgW="1206360" imgH="215640" progId="Equation.3">
                  <p:embed/>
                </p:oleObj>
              </mc:Choice>
              <mc:Fallback>
                <p:oleObj name="公式" r:id="rId5" imgW="1206360" imgH="21564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4495800"/>
                        <a:ext cx="3170237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724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10</a:t>
            </a:r>
            <a:r>
              <a:rPr lang="zh-CN" altLang="en-US"/>
              <a:t>）</a:t>
            </a: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D122A-4B92-4092-9C8E-7CBB1A7064D1}" type="slidenum">
              <a:rPr lang="en-US" altLang="zh-CN">
                <a:latin typeface="+mn-ea"/>
                <a:ea typeface="+mn-ea"/>
              </a:rPr>
              <a:pPr/>
              <a:t>46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00412" name="Group 28"/>
          <p:cNvGrpSpPr>
            <a:grpSpLocks/>
          </p:cNvGrpSpPr>
          <p:nvPr/>
        </p:nvGrpSpPr>
        <p:grpSpPr bwMode="auto">
          <a:xfrm>
            <a:off x="5084763" y="2819400"/>
            <a:ext cx="2017712" cy="889000"/>
            <a:chOff x="793" y="3203"/>
            <a:chExt cx="1271" cy="560"/>
          </a:xfrm>
        </p:grpSpPr>
        <p:sp>
          <p:nvSpPr>
            <p:cNvPr id="400413" name="Oval 29"/>
            <p:cNvSpPr>
              <a:spLocks noChangeArrowheads="1"/>
            </p:cNvSpPr>
            <p:nvPr/>
          </p:nvSpPr>
          <p:spPr bwMode="auto">
            <a:xfrm rot="5400000">
              <a:off x="1245" y="3567"/>
              <a:ext cx="91" cy="9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00414" name="Group 30"/>
            <p:cNvGrpSpPr>
              <a:grpSpLocks/>
            </p:cNvGrpSpPr>
            <p:nvPr/>
          </p:nvGrpSpPr>
          <p:grpSpPr bwMode="auto">
            <a:xfrm>
              <a:off x="793" y="3203"/>
              <a:ext cx="1271" cy="560"/>
              <a:chOff x="794" y="3192"/>
              <a:chExt cx="1271" cy="560"/>
            </a:xfrm>
          </p:grpSpPr>
          <p:grpSp>
            <p:nvGrpSpPr>
              <p:cNvPr id="400415" name="Group 31"/>
              <p:cNvGrpSpPr>
                <a:grpSpLocks/>
              </p:cNvGrpSpPr>
              <p:nvPr/>
            </p:nvGrpSpPr>
            <p:grpSpPr bwMode="auto">
              <a:xfrm>
                <a:off x="1020" y="3238"/>
                <a:ext cx="863" cy="454"/>
                <a:chOff x="3422" y="1888"/>
                <a:chExt cx="863" cy="454"/>
              </a:xfrm>
            </p:grpSpPr>
            <p:sp>
              <p:nvSpPr>
                <p:cNvPr id="400416" name="Line 32"/>
                <p:cNvSpPr>
                  <a:spLocks noChangeShapeType="1"/>
                </p:cNvSpPr>
                <p:nvPr/>
              </p:nvSpPr>
              <p:spPr bwMode="auto">
                <a:xfrm rot="5400000">
                  <a:off x="4149" y="1978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17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3536" y="1864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18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3536" y="2136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19" name="Rectangle 35"/>
                <p:cNvSpPr>
                  <a:spLocks noChangeArrowheads="1"/>
                </p:cNvSpPr>
                <p:nvPr/>
              </p:nvSpPr>
              <p:spPr bwMode="auto">
                <a:xfrm rot="5400000">
                  <a:off x="3651" y="1979"/>
                  <a:ext cx="454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20" name="Oval 36"/>
                <p:cNvSpPr>
                  <a:spLocks noChangeArrowheads="1"/>
                </p:cNvSpPr>
                <p:nvPr/>
              </p:nvSpPr>
              <p:spPr bwMode="auto">
                <a:xfrm rot="5400000">
                  <a:off x="3650" y="1934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00421" name="Text Box 37"/>
              <p:cNvSpPr txBox="1">
                <a:spLocks noChangeArrowheads="1"/>
              </p:cNvSpPr>
              <p:nvPr/>
            </p:nvSpPr>
            <p:spPr bwMode="auto">
              <a:xfrm>
                <a:off x="794" y="3192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P</a:t>
                </a:r>
              </a:p>
            </p:txBody>
          </p:sp>
          <p:sp>
            <p:nvSpPr>
              <p:cNvPr id="400422" name="Text Box 38"/>
              <p:cNvSpPr txBox="1">
                <a:spLocks noChangeArrowheads="1"/>
              </p:cNvSpPr>
              <p:nvPr/>
            </p:nvSpPr>
            <p:spPr bwMode="auto">
              <a:xfrm>
                <a:off x="794" y="3464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  <p:sp>
            <p:nvSpPr>
              <p:cNvPr id="400423" name="Text Box 39"/>
              <p:cNvSpPr txBox="1">
                <a:spLocks noChangeArrowheads="1"/>
              </p:cNvSpPr>
              <p:nvPr/>
            </p:nvSpPr>
            <p:spPr bwMode="auto">
              <a:xfrm>
                <a:off x="1838" y="3344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</p:grpSp>
      </p:grpSp>
      <p:grpSp>
        <p:nvGrpSpPr>
          <p:cNvPr id="400424" name="Group 40"/>
          <p:cNvGrpSpPr>
            <a:grpSpLocks/>
          </p:cNvGrpSpPr>
          <p:nvPr/>
        </p:nvGrpSpPr>
        <p:grpSpPr bwMode="auto">
          <a:xfrm>
            <a:off x="1427163" y="2819400"/>
            <a:ext cx="2017712" cy="889000"/>
            <a:chOff x="3378" y="3188"/>
            <a:chExt cx="1271" cy="560"/>
          </a:xfrm>
        </p:grpSpPr>
        <p:grpSp>
          <p:nvGrpSpPr>
            <p:cNvPr id="400425" name="Group 41"/>
            <p:cNvGrpSpPr>
              <a:grpSpLocks/>
            </p:cNvGrpSpPr>
            <p:nvPr/>
          </p:nvGrpSpPr>
          <p:grpSpPr bwMode="auto">
            <a:xfrm>
              <a:off x="3378" y="3188"/>
              <a:ext cx="1271" cy="560"/>
              <a:chOff x="748" y="1842"/>
              <a:chExt cx="1271" cy="560"/>
            </a:xfrm>
          </p:grpSpPr>
          <p:grpSp>
            <p:nvGrpSpPr>
              <p:cNvPr id="400426" name="Group 42"/>
              <p:cNvGrpSpPr>
                <a:grpSpLocks/>
              </p:cNvGrpSpPr>
              <p:nvPr/>
            </p:nvGrpSpPr>
            <p:grpSpPr bwMode="auto">
              <a:xfrm rot="5400000">
                <a:off x="1180" y="1699"/>
                <a:ext cx="454" cy="862"/>
                <a:chOff x="1156" y="2115"/>
                <a:chExt cx="454" cy="862"/>
              </a:xfrm>
            </p:grpSpPr>
            <p:sp>
              <p:nvSpPr>
                <p:cNvPr id="400427" name="Line 43"/>
                <p:cNvSpPr>
                  <a:spLocks noChangeShapeType="1"/>
                </p:cNvSpPr>
                <p:nvPr/>
              </p:nvSpPr>
              <p:spPr bwMode="auto">
                <a:xfrm>
                  <a:off x="1383" y="2115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28" name="Line 44"/>
                <p:cNvSpPr>
                  <a:spLocks noChangeShapeType="1"/>
                </p:cNvSpPr>
                <p:nvPr/>
              </p:nvSpPr>
              <p:spPr bwMode="auto">
                <a:xfrm>
                  <a:off x="1247" y="275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29" name="Line 45"/>
                <p:cNvSpPr>
                  <a:spLocks noChangeShapeType="1"/>
                </p:cNvSpPr>
                <p:nvPr/>
              </p:nvSpPr>
              <p:spPr bwMode="auto">
                <a:xfrm>
                  <a:off x="1519" y="2750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30" name="Rectangle 46"/>
                <p:cNvSpPr>
                  <a:spLocks noChangeArrowheads="1"/>
                </p:cNvSpPr>
                <p:nvPr/>
              </p:nvSpPr>
              <p:spPr bwMode="auto">
                <a:xfrm>
                  <a:off x="1156" y="2478"/>
                  <a:ext cx="454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0431" name="Oval 47"/>
                <p:cNvSpPr>
                  <a:spLocks noChangeArrowheads="1"/>
                </p:cNvSpPr>
                <p:nvPr/>
              </p:nvSpPr>
              <p:spPr bwMode="auto">
                <a:xfrm>
                  <a:off x="1338" y="2387"/>
                  <a:ext cx="91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00432" name="Text Box 48"/>
              <p:cNvSpPr txBox="1">
                <a:spLocks noChangeArrowheads="1"/>
              </p:cNvSpPr>
              <p:nvPr/>
            </p:nvSpPr>
            <p:spPr bwMode="auto">
              <a:xfrm>
                <a:off x="748" y="1842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P</a:t>
                </a:r>
              </a:p>
            </p:txBody>
          </p:sp>
          <p:sp>
            <p:nvSpPr>
              <p:cNvPr id="400433" name="Text Box 49"/>
              <p:cNvSpPr txBox="1">
                <a:spLocks noChangeArrowheads="1"/>
              </p:cNvSpPr>
              <p:nvPr/>
            </p:nvSpPr>
            <p:spPr bwMode="auto">
              <a:xfrm>
                <a:off x="748" y="2114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C</a:t>
                </a:r>
              </a:p>
            </p:txBody>
          </p:sp>
          <p:sp>
            <p:nvSpPr>
              <p:cNvPr id="400434" name="Text Box 50"/>
              <p:cNvSpPr txBox="1">
                <a:spLocks noChangeArrowheads="1"/>
              </p:cNvSpPr>
              <p:nvPr/>
            </p:nvSpPr>
            <p:spPr bwMode="auto">
              <a:xfrm>
                <a:off x="1792" y="1994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+mn-ea"/>
                    <a:ea typeface="+mn-ea"/>
                  </a:rPr>
                  <a:t>F</a:t>
                </a:r>
              </a:p>
            </p:txBody>
          </p:sp>
        </p:grpSp>
        <p:sp>
          <p:nvSpPr>
            <p:cNvPr id="400435" name="Text Box 51"/>
            <p:cNvSpPr txBox="1">
              <a:spLocks noChangeArrowheads="1"/>
            </p:cNvSpPr>
            <p:nvPr/>
          </p:nvSpPr>
          <p:spPr bwMode="auto">
            <a:xfrm>
              <a:off x="3833" y="3339"/>
              <a:ext cx="1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+</a:t>
              </a:r>
            </a:p>
          </p:txBody>
        </p:sp>
      </p:grpSp>
      <p:sp>
        <p:nvSpPr>
          <p:cNvPr id="400436" name="AutoShape 52"/>
          <p:cNvSpPr>
            <a:spLocks noChangeArrowheads="1"/>
          </p:cNvSpPr>
          <p:nvPr/>
        </p:nvSpPr>
        <p:spPr bwMode="auto">
          <a:xfrm>
            <a:off x="3789363" y="3048000"/>
            <a:ext cx="865187" cy="360363"/>
          </a:xfrm>
          <a:prstGeom prst="leftRightArrow">
            <a:avLst>
              <a:gd name="adj1" fmla="val 50000"/>
              <a:gd name="adj2" fmla="val 480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0439" name="Rectangle 55"/>
          <p:cNvSpPr>
            <a:spLocks noChangeArrowheads="1"/>
          </p:cNvSpPr>
          <p:nvPr/>
        </p:nvSpPr>
        <p:spPr bwMode="auto">
          <a:xfrm>
            <a:off x="1350963" y="1969676"/>
            <a:ext cx="70375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800" b="1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先”或”后”非”</a:t>
            </a:r>
            <a:r>
              <a:rPr lang="zh-CN" altLang="en-US" sz="2800" b="1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zh-CN" altLang="en-US" sz="2800" b="1">
                <a:solidFill>
                  <a:srgbClr val="FF3300"/>
                </a:solidFill>
                <a:latin typeface="华文新魏" pitchFamily="2" charset="-122"/>
                <a:ea typeface="华文新魏" pitchFamily="2" charset="-122"/>
              </a:rPr>
              <a:t>先”非”后”与”</a:t>
            </a:r>
            <a:r>
              <a:rPr lang="zh-CN" altLang="en-US" sz="2800" b="1">
                <a:latin typeface="华文新魏" pitchFamily="2" charset="-122"/>
                <a:ea typeface="华文新魏" pitchFamily="2" charset="-122"/>
              </a:rPr>
              <a:t>等价</a:t>
            </a:r>
          </a:p>
        </p:txBody>
      </p:sp>
      <p:graphicFrame>
        <p:nvGraphicFramePr>
          <p:cNvPr id="400441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631342"/>
              </p:ext>
            </p:extLst>
          </p:nvPr>
        </p:nvGraphicFramePr>
        <p:xfrm>
          <a:off x="1374775" y="4267200"/>
          <a:ext cx="20685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64" name="公式" r:id="rId3" imgW="787320" imgH="215640" progId="Equation.3">
                  <p:embed/>
                </p:oleObj>
              </mc:Choice>
              <mc:Fallback>
                <p:oleObj name="公式" r:id="rId3" imgW="787320" imgH="21564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4267200"/>
                        <a:ext cx="2068513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42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975946"/>
              </p:ext>
            </p:extLst>
          </p:nvPr>
        </p:nvGraphicFramePr>
        <p:xfrm>
          <a:off x="4162425" y="4267200"/>
          <a:ext cx="37068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465" name="公式" r:id="rId5" imgW="1409400" imgH="215640" progId="Equation.3">
                  <p:embed/>
                </p:oleObj>
              </mc:Choice>
              <mc:Fallback>
                <p:oleObj name="公式" r:id="rId5" imgW="1409400" imgH="21564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425" y="4267200"/>
                        <a:ext cx="3706813" cy="56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115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11</a:t>
            </a:r>
            <a:r>
              <a:rPr lang="zh-CN" altLang="en-US"/>
              <a:t>）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DC9F9-73ED-46BD-9D7D-C8A280A5222A}" type="slidenum">
              <a:rPr lang="en-US" altLang="zh-CN">
                <a:latin typeface="+mn-ea"/>
                <a:ea typeface="+mn-ea"/>
              </a:rPr>
              <a:pPr/>
              <a:t>47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42844" y="1447800"/>
            <a:ext cx="8763000" cy="4648200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正逻辑与负逻辑</a:t>
            </a:r>
          </a:p>
          <a:p>
            <a:pPr lvl="1"/>
            <a:r>
              <a:rPr lang="zh-CN" altLang="en-US" sz="2800" dirty="0">
                <a:latin typeface="+mn-ea"/>
              </a:rPr>
              <a:t>在逻辑电路中，常用电平的高、低表示逻辑</a:t>
            </a:r>
            <a:r>
              <a:rPr lang="en-US" altLang="zh-CN" sz="2800" dirty="0">
                <a:latin typeface="+mn-ea"/>
              </a:rPr>
              <a:t>1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0</a:t>
            </a:r>
          </a:p>
          <a:p>
            <a:pPr lvl="1"/>
            <a:r>
              <a:rPr lang="zh-CN" altLang="en-US" sz="2800" dirty="0">
                <a:latin typeface="+mn-ea"/>
              </a:rPr>
              <a:t>若</a:t>
            </a:r>
            <a:r>
              <a:rPr lang="en-US" altLang="zh-CN" sz="2800" dirty="0">
                <a:latin typeface="+mn-ea"/>
              </a:rPr>
              <a:t>H=1,L=0, </a:t>
            </a:r>
            <a:r>
              <a:rPr lang="zh-CN" altLang="en-US" sz="2800" dirty="0">
                <a:latin typeface="+mn-ea"/>
              </a:rPr>
              <a:t>称正逻辑</a:t>
            </a:r>
          </a:p>
          <a:p>
            <a:pPr lvl="1"/>
            <a:r>
              <a:rPr lang="zh-CN" altLang="en-US" sz="2800" dirty="0">
                <a:latin typeface="+mn-ea"/>
              </a:rPr>
              <a:t>若</a:t>
            </a:r>
            <a:r>
              <a:rPr lang="en-US" altLang="zh-CN" sz="2800" dirty="0">
                <a:latin typeface="+mn-ea"/>
              </a:rPr>
              <a:t>H=0,L=1, </a:t>
            </a:r>
            <a:r>
              <a:rPr lang="zh-CN" altLang="en-US" sz="2800" dirty="0">
                <a:latin typeface="+mn-ea"/>
              </a:rPr>
              <a:t>称负逻辑。  </a:t>
            </a:r>
          </a:p>
          <a:p>
            <a:pPr lvl="1"/>
            <a:r>
              <a:rPr lang="zh-CN" altLang="en-US" sz="2800" dirty="0">
                <a:solidFill>
                  <a:srgbClr val="7030A0"/>
                </a:solidFill>
                <a:latin typeface="+mn-ea"/>
              </a:rPr>
              <a:t>在本课程中，一律采用正逻辑。 </a:t>
            </a:r>
          </a:p>
        </p:txBody>
      </p:sp>
      <p:sp>
        <p:nvSpPr>
          <p:cNvPr id="401430" name="Rectangle 22" descr="浅色上对角线"/>
          <p:cNvSpPr>
            <a:spLocks noChangeArrowheads="1"/>
          </p:cNvSpPr>
          <p:nvPr/>
        </p:nvSpPr>
        <p:spPr bwMode="auto">
          <a:xfrm>
            <a:off x="3195638" y="4471367"/>
            <a:ext cx="649287" cy="384175"/>
          </a:xfrm>
          <a:prstGeom prst="rect">
            <a:avLst/>
          </a:prstGeom>
          <a:pattFill prst="ltUpDiag">
            <a:fgClr>
              <a:srgbClr val="FF99CC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1" name="Rectangle 23" descr="浅色上对角线"/>
          <p:cNvSpPr>
            <a:spLocks noChangeArrowheads="1"/>
          </p:cNvSpPr>
          <p:nvPr/>
        </p:nvSpPr>
        <p:spPr bwMode="auto">
          <a:xfrm>
            <a:off x="3860800" y="5842967"/>
            <a:ext cx="649288" cy="384175"/>
          </a:xfrm>
          <a:prstGeom prst="rect">
            <a:avLst/>
          </a:prstGeom>
          <a:pattFill prst="ltUpDiag">
            <a:fgClr>
              <a:srgbClr val="FF99CC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2" name="Line 24"/>
          <p:cNvSpPr>
            <a:spLocks noChangeShapeType="1"/>
          </p:cNvSpPr>
          <p:nvPr/>
        </p:nvSpPr>
        <p:spPr bwMode="auto">
          <a:xfrm>
            <a:off x="3867150" y="4469779"/>
            <a:ext cx="0" cy="175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3" name="Text Box 25"/>
          <p:cNvSpPr txBox="1">
            <a:spLocks noChangeArrowheads="1"/>
          </p:cNvSpPr>
          <p:nvPr/>
        </p:nvSpPr>
        <p:spPr bwMode="auto">
          <a:xfrm>
            <a:off x="3406775" y="4469779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401434" name="Text Box 26"/>
          <p:cNvSpPr txBox="1">
            <a:spLocks noChangeArrowheads="1"/>
          </p:cNvSpPr>
          <p:nvPr/>
        </p:nvSpPr>
        <p:spPr bwMode="auto">
          <a:xfrm>
            <a:off x="3990975" y="5841379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+mn-ea"/>
                <a:ea typeface="+mn-ea"/>
              </a:rPr>
              <a:t>0</a:t>
            </a:r>
          </a:p>
        </p:txBody>
      </p:sp>
      <p:sp>
        <p:nvSpPr>
          <p:cNvPr id="401435" name="Text Box 27"/>
          <p:cNvSpPr txBox="1">
            <a:spLocks noChangeArrowheads="1"/>
          </p:cNvSpPr>
          <p:nvPr/>
        </p:nvSpPr>
        <p:spPr bwMode="auto">
          <a:xfrm>
            <a:off x="3132136" y="6186510"/>
            <a:ext cx="129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正逻辑</a:t>
            </a:r>
          </a:p>
        </p:txBody>
      </p:sp>
      <p:sp>
        <p:nvSpPr>
          <p:cNvPr id="401436" name="Rectangle 28" descr="浅色上对角线"/>
          <p:cNvSpPr>
            <a:spLocks noChangeArrowheads="1"/>
          </p:cNvSpPr>
          <p:nvPr/>
        </p:nvSpPr>
        <p:spPr bwMode="auto">
          <a:xfrm>
            <a:off x="5159375" y="4471540"/>
            <a:ext cx="666750" cy="384175"/>
          </a:xfrm>
          <a:prstGeom prst="rect">
            <a:avLst/>
          </a:prstGeom>
          <a:pattFill prst="ltUpDiag">
            <a:fgClr>
              <a:srgbClr val="FF99CC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7" name="Rectangle 29" descr="浅色上对角线"/>
          <p:cNvSpPr>
            <a:spLocks noChangeArrowheads="1"/>
          </p:cNvSpPr>
          <p:nvPr/>
        </p:nvSpPr>
        <p:spPr bwMode="auto">
          <a:xfrm>
            <a:off x="5842000" y="5842967"/>
            <a:ext cx="665163" cy="384175"/>
          </a:xfrm>
          <a:prstGeom prst="rect">
            <a:avLst/>
          </a:prstGeom>
          <a:pattFill prst="ltUpDiag">
            <a:fgClr>
              <a:srgbClr val="FF99CC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8" name="Line 30"/>
          <p:cNvSpPr>
            <a:spLocks noChangeShapeType="1"/>
          </p:cNvSpPr>
          <p:nvPr/>
        </p:nvSpPr>
        <p:spPr bwMode="auto">
          <a:xfrm>
            <a:off x="5842000" y="4469779"/>
            <a:ext cx="0" cy="175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1439" name="Text Box 31"/>
          <p:cNvSpPr txBox="1">
            <a:spLocks noChangeArrowheads="1"/>
          </p:cNvSpPr>
          <p:nvPr/>
        </p:nvSpPr>
        <p:spPr bwMode="auto">
          <a:xfrm>
            <a:off x="5284788" y="4471367"/>
            <a:ext cx="415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+mn-ea"/>
                <a:ea typeface="+mn-ea"/>
              </a:rPr>
              <a:t>0</a:t>
            </a:r>
          </a:p>
        </p:txBody>
      </p:sp>
      <p:sp>
        <p:nvSpPr>
          <p:cNvPr id="401440" name="Text Box 32"/>
          <p:cNvSpPr txBox="1">
            <a:spLocks noChangeArrowheads="1"/>
          </p:cNvSpPr>
          <p:nvPr/>
        </p:nvSpPr>
        <p:spPr bwMode="auto">
          <a:xfrm>
            <a:off x="5907088" y="5841379"/>
            <a:ext cx="417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rgbClr val="000000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401441" name="Text Box 33"/>
          <p:cNvSpPr txBox="1">
            <a:spLocks noChangeArrowheads="1"/>
          </p:cNvSpPr>
          <p:nvPr/>
        </p:nvSpPr>
        <p:spPr bwMode="auto">
          <a:xfrm>
            <a:off x="6026169" y="6186510"/>
            <a:ext cx="1331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</a:rPr>
              <a:t>负逻辑</a:t>
            </a:r>
          </a:p>
        </p:txBody>
      </p:sp>
    </p:spTree>
    <p:extLst>
      <p:ext uri="{BB962C8B-B14F-4D97-AF65-F5344CB8AC3E}">
        <p14:creationId xmlns:p14="http://schemas.microsoft.com/office/powerpoint/2010/main" val="2039005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12</a:t>
            </a:r>
            <a:r>
              <a:rPr lang="zh-CN" altLang="en-US"/>
              <a:t>）</a:t>
            </a:r>
          </a:p>
        </p:txBody>
      </p:sp>
      <p:graphicFrame>
        <p:nvGraphicFramePr>
          <p:cNvPr id="402435" name="Group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236570066"/>
              </p:ext>
            </p:extLst>
          </p:nvPr>
        </p:nvGraphicFramePr>
        <p:xfrm>
          <a:off x="920750" y="2717800"/>
          <a:ext cx="1998663" cy="2906713"/>
        </p:xfrm>
        <a:graphic>
          <a:graphicData uri="http://schemas.openxmlformats.org/drawingml/2006/table">
            <a:tbl>
              <a:tblPr/>
              <a:tblGrid>
                <a:gridCol w="1243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  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513">
                <a:tc>
                  <a:txBody>
                    <a:bodyPr/>
                    <a:lstStyle/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   </a:t>
                      </a:r>
                      <a:r>
                        <a:rPr kumimoji="0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   L</a:t>
                      </a: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   H</a:t>
                      </a:r>
                    </a:p>
                    <a:p>
                      <a:pPr marL="533400" marR="0" lvl="0" indent="-5334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   </a:t>
                      </a:r>
                      <a:r>
                        <a:rPr kumimoji="0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2474" name="Group 42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84144635"/>
              </p:ext>
            </p:extLst>
          </p:nvPr>
        </p:nvGraphicFramePr>
        <p:xfrm>
          <a:off x="3600450" y="2667000"/>
          <a:ext cx="1963738" cy="2936876"/>
        </p:xfrm>
        <a:graphic>
          <a:graphicData uri="http://schemas.openxmlformats.org/drawingml/2006/table">
            <a:tbl>
              <a:tblPr/>
              <a:tblGrid>
                <a:gridCol w="140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   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2457" name="Group 25"/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854431783"/>
              </p:ext>
            </p:extLst>
          </p:nvPr>
        </p:nvGraphicFramePr>
        <p:xfrm>
          <a:off x="6267450" y="2697163"/>
          <a:ext cx="1997075" cy="2927350"/>
        </p:xfrm>
        <a:graphic>
          <a:graphicData uri="http://schemas.openxmlformats.org/drawingml/2006/table">
            <a:tbl>
              <a:tblPr/>
              <a:tblGrid>
                <a:gridCol w="1325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   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3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2471" name="Object 39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91009404"/>
              </p:ext>
            </p:extLst>
          </p:nvPr>
        </p:nvGraphicFramePr>
        <p:xfrm>
          <a:off x="3740150" y="5733256"/>
          <a:ext cx="14795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488" name="公式" r:id="rId3" imgW="571320" imgH="215640" progId="Equation.3">
                  <p:embed/>
                </p:oleObj>
              </mc:Choice>
              <mc:Fallback>
                <p:oleObj name="公式" r:id="rId3" imgW="571320" imgH="215640" progId="Equation.3">
                  <p:embed/>
                  <p:pic>
                    <p:nvPicPr>
                      <p:cNvPr id="0" name="Picture 6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150" y="5733256"/>
                        <a:ext cx="14795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74749" y="6237312"/>
            <a:ext cx="508819" cy="457200"/>
          </a:xfrm>
        </p:spPr>
        <p:txBody>
          <a:bodyPr/>
          <a:lstStyle/>
          <a:p>
            <a:fld id="{D738151A-B4F7-4717-8B04-B5E3E5AEAD65}" type="slidenum">
              <a:rPr lang="en-US" altLang="zh-CN">
                <a:latin typeface="+mn-ea"/>
                <a:ea typeface="+mn-ea"/>
              </a:rPr>
              <a:pPr/>
              <a:t>48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02468" name="Text Box 36"/>
          <p:cNvSpPr txBox="1">
            <a:spLocks noChangeArrowheads="1"/>
          </p:cNvSpPr>
          <p:nvPr/>
        </p:nvSpPr>
        <p:spPr bwMode="auto">
          <a:xfrm>
            <a:off x="1371600" y="2184400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功能表</a:t>
            </a:r>
          </a:p>
        </p:txBody>
      </p:sp>
      <p:sp>
        <p:nvSpPr>
          <p:cNvPr id="402469" name="Text Box 37"/>
          <p:cNvSpPr txBox="1">
            <a:spLocks noChangeArrowheads="1"/>
          </p:cNvSpPr>
          <p:nvPr/>
        </p:nvSpPr>
        <p:spPr bwMode="auto">
          <a:xfrm>
            <a:off x="3886200" y="2184400"/>
            <a:ext cx="115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正逻辑</a:t>
            </a:r>
          </a:p>
        </p:txBody>
      </p:sp>
      <p:sp>
        <p:nvSpPr>
          <p:cNvPr id="402470" name="Text Box 38"/>
          <p:cNvSpPr txBox="1">
            <a:spLocks noChangeArrowheads="1"/>
          </p:cNvSpPr>
          <p:nvPr/>
        </p:nvSpPr>
        <p:spPr bwMode="auto">
          <a:xfrm>
            <a:off x="6553200" y="2184400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负逻辑</a:t>
            </a:r>
          </a:p>
        </p:txBody>
      </p:sp>
      <p:graphicFrame>
        <p:nvGraphicFramePr>
          <p:cNvPr id="40247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53115"/>
              </p:ext>
            </p:extLst>
          </p:nvPr>
        </p:nvGraphicFramePr>
        <p:xfrm>
          <a:off x="6294438" y="5733256"/>
          <a:ext cx="20256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489" name="公式" r:id="rId5" imgW="774360" imgH="215640" progId="Equation.3">
                  <p:embed/>
                </p:oleObj>
              </mc:Choice>
              <mc:Fallback>
                <p:oleObj name="公式" r:id="rId5" imgW="774360" imgH="21564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5733256"/>
                        <a:ext cx="202565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73" name="Rectangle 41"/>
          <p:cNvSpPr>
            <a:spLocks noChangeArrowheads="1"/>
          </p:cNvSpPr>
          <p:nvPr/>
        </p:nvSpPr>
        <p:spPr bwMode="auto">
          <a:xfrm>
            <a:off x="762000" y="15240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正逻辑与负逻辑的不同表示</a:t>
            </a:r>
          </a:p>
        </p:txBody>
      </p:sp>
    </p:spTree>
    <p:extLst>
      <p:ext uri="{BB962C8B-B14F-4D97-AF65-F5344CB8AC3E}">
        <p14:creationId xmlns:p14="http://schemas.microsoft.com/office/powerpoint/2010/main" val="251815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40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69" grpId="0" autoUpdateAnimBg="0"/>
      <p:bldP spid="402470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13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E2F1-43CD-4C1C-8432-C56EF2589B92}" type="slidenum">
              <a:rPr lang="en-US" altLang="zh-CN">
                <a:latin typeface="+mn-ea"/>
                <a:ea typeface="+mn-ea"/>
              </a:rPr>
              <a:pPr/>
              <a:t>49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1283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b="1" dirty="0">
                <a:effectLst/>
              </a:rPr>
              <a:t>3.2  </a:t>
            </a:r>
            <a:r>
              <a:rPr lang="zh-CN" altLang="en-US" b="1" dirty="0">
                <a:effectLst/>
              </a:rPr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典型</a:t>
            </a:r>
            <a:r>
              <a:rPr lang="en-US" altLang="zh-CN" dirty="0">
                <a:solidFill>
                  <a:srgbClr val="FF0000"/>
                </a:solidFill>
              </a:rPr>
              <a:t>TTL</a:t>
            </a:r>
            <a:r>
              <a:rPr lang="zh-CN" altLang="en-US" dirty="0">
                <a:solidFill>
                  <a:srgbClr val="FF0000"/>
                </a:solidFill>
              </a:rPr>
              <a:t>与非门电路结构（不考！）</a:t>
            </a:r>
          </a:p>
          <a:p>
            <a:pPr lvl="1"/>
            <a:r>
              <a:rPr lang="en-US" altLang="zh-CN" dirty="0"/>
              <a:t>TTL</a:t>
            </a:r>
            <a:r>
              <a:rPr lang="zh-CN" altLang="en-US" dirty="0"/>
              <a:t>与非门电路的外部特性与级连</a:t>
            </a:r>
          </a:p>
          <a:p>
            <a:pPr lvl="1"/>
            <a:r>
              <a:rPr lang="en-US" altLang="zh-CN" dirty="0"/>
              <a:t>TTL</a:t>
            </a:r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en-US" altLang="zh-CN" dirty="0"/>
              <a:t>TTL</a:t>
            </a:r>
            <a:r>
              <a:rPr lang="zh-CN" altLang="en-US" dirty="0"/>
              <a:t>三态门</a:t>
            </a:r>
          </a:p>
        </p:txBody>
      </p:sp>
    </p:spTree>
    <p:extLst>
      <p:ext uri="{BB962C8B-B14F-4D97-AF65-F5344CB8AC3E}">
        <p14:creationId xmlns:p14="http://schemas.microsoft.com/office/powerpoint/2010/main" val="214589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F2084-4835-4A48-A689-D942F0823A84}" type="slidenum">
              <a:rPr lang="en-US" altLang="zh-CN">
                <a:latin typeface="+mn-ea"/>
                <a:ea typeface="+mn-ea"/>
              </a:rPr>
              <a:pPr/>
              <a:t>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/>
              <a:t>3.1 </a:t>
            </a:r>
            <a:r>
              <a:rPr lang="zh-CN" altLang="en-US" dirty="0"/>
              <a:t>引言</a:t>
            </a: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组合逻辑的概念</a:t>
            </a:r>
          </a:p>
          <a:p>
            <a:pPr lvl="1"/>
            <a:r>
              <a:rPr lang="zh-CN" altLang="en-US" dirty="0"/>
              <a:t>组合逻辑电路的特点</a:t>
            </a:r>
          </a:p>
          <a:p>
            <a:pPr lvl="1"/>
            <a:r>
              <a:rPr lang="zh-CN" altLang="en-US" dirty="0"/>
              <a:t>典型的组合逻辑电路</a:t>
            </a:r>
          </a:p>
          <a:p>
            <a:pPr lvl="1"/>
            <a:r>
              <a:rPr lang="zh-CN" altLang="en-US" dirty="0"/>
              <a:t>集成电路的分类</a:t>
            </a:r>
          </a:p>
          <a:p>
            <a:pPr lvl="1"/>
            <a:r>
              <a:rPr lang="zh-CN" altLang="en-US" dirty="0"/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2959205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14</a:t>
            </a:r>
            <a:r>
              <a:rPr lang="zh-CN" altLang="en-US"/>
              <a:t>）</a:t>
            </a:r>
          </a:p>
        </p:txBody>
      </p:sp>
      <p:sp>
        <p:nvSpPr>
          <p:cNvPr id="4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A6EC-3F79-4E8F-8496-8E9CFB7398D6}" type="slidenum">
              <a:rPr lang="en-US" altLang="zh-CN">
                <a:latin typeface="+mn-ea"/>
                <a:ea typeface="+mn-ea"/>
              </a:rPr>
              <a:pPr/>
              <a:t>50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04517" name="Group 37"/>
          <p:cNvGrpSpPr>
            <a:grpSpLocks/>
          </p:cNvGrpSpPr>
          <p:nvPr/>
        </p:nvGrpSpPr>
        <p:grpSpPr bwMode="auto">
          <a:xfrm>
            <a:off x="2667000" y="4648199"/>
            <a:ext cx="630238" cy="690563"/>
            <a:chOff x="1680" y="2928"/>
            <a:chExt cx="397" cy="435"/>
          </a:xfrm>
        </p:grpSpPr>
        <p:sp>
          <p:nvSpPr>
            <p:cNvPr id="404486" name="Line 6"/>
            <p:cNvSpPr>
              <a:spLocks noChangeShapeType="1"/>
            </p:cNvSpPr>
            <p:nvPr/>
          </p:nvSpPr>
          <p:spPr bwMode="auto">
            <a:xfrm flipV="1">
              <a:off x="1680" y="2928"/>
              <a:ext cx="272" cy="294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4493" name="Text Box 13"/>
            <p:cNvSpPr txBox="1">
              <a:spLocks noChangeArrowheads="1"/>
            </p:cNvSpPr>
            <p:nvPr/>
          </p:nvSpPr>
          <p:spPr bwMode="auto">
            <a:xfrm>
              <a:off x="1872" y="3072"/>
              <a:ext cx="2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S</a:t>
              </a:r>
            </a:p>
          </p:txBody>
        </p:sp>
      </p:grpSp>
      <p:grpSp>
        <p:nvGrpSpPr>
          <p:cNvPr id="404508" name="Group 28"/>
          <p:cNvGrpSpPr>
            <a:grpSpLocks/>
          </p:cNvGrpSpPr>
          <p:nvPr/>
        </p:nvGrpSpPr>
        <p:grpSpPr bwMode="auto">
          <a:xfrm>
            <a:off x="2457450" y="2895600"/>
            <a:ext cx="1655763" cy="2332038"/>
            <a:chOff x="1548" y="1104"/>
            <a:chExt cx="1043" cy="1469"/>
          </a:xfrm>
        </p:grpSpPr>
        <p:sp>
          <p:nvSpPr>
            <p:cNvPr id="404487" name="Line 7"/>
            <p:cNvSpPr>
              <a:spLocks noChangeShapeType="1"/>
            </p:cNvSpPr>
            <p:nvPr/>
          </p:nvSpPr>
          <p:spPr bwMode="auto">
            <a:xfrm flipV="1">
              <a:off x="1696" y="1801"/>
              <a:ext cx="0" cy="2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488" name="Line 8"/>
            <p:cNvSpPr>
              <a:spLocks noChangeShapeType="1"/>
            </p:cNvSpPr>
            <p:nvPr/>
          </p:nvSpPr>
          <p:spPr bwMode="auto">
            <a:xfrm>
              <a:off x="1696" y="1939"/>
              <a:ext cx="2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489" name="Rectangle 9"/>
            <p:cNvSpPr>
              <a:spLocks noChangeArrowheads="1"/>
            </p:cNvSpPr>
            <p:nvPr/>
          </p:nvSpPr>
          <p:spPr bwMode="auto">
            <a:xfrm>
              <a:off x="1671" y="1663"/>
              <a:ext cx="40" cy="13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490" name="Line 10"/>
            <p:cNvSpPr>
              <a:spLocks noChangeShapeType="1"/>
            </p:cNvSpPr>
            <p:nvPr/>
          </p:nvSpPr>
          <p:spPr bwMode="auto">
            <a:xfrm flipV="1">
              <a:off x="1696" y="1489"/>
              <a:ext cx="0" cy="1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494" name="Text Box 14"/>
            <p:cNvSpPr txBox="1">
              <a:spLocks noChangeArrowheads="1"/>
            </p:cNvSpPr>
            <p:nvPr/>
          </p:nvSpPr>
          <p:spPr bwMode="auto">
            <a:xfrm>
              <a:off x="2304" y="1584"/>
              <a:ext cx="287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输出信号</a:t>
              </a:r>
            </a:p>
          </p:txBody>
        </p:sp>
        <p:sp>
          <p:nvSpPr>
            <p:cNvPr id="404496" name="Text Box 16"/>
            <p:cNvSpPr txBox="1">
              <a:spLocks noChangeArrowheads="1"/>
            </p:cNvSpPr>
            <p:nvPr/>
          </p:nvSpPr>
          <p:spPr bwMode="auto">
            <a:xfrm>
              <a:off x="1696" y="1660"/>
              <a:ext cx="2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R</a:t>
              </a:r>
            </a:p>
          </p:txBody>
        </p:sp>
        <p:graphicFrame>
          <p:nvGraphicFramePr>
            <p:cNvPr id="404497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34499"/>
                </p:ext>
              </p:extLst>
            </p:nvPr>
          </p:nvGraphicFramePr>
          <p:xfrm>
            <a:off x="1548" y="1104"/>
            <a:ext cx="360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400" name="公式" r:id="rId3" imgW="190440" imgH="228600" progId="Equation.3">
                    <p:embed/>
                  </p:oleObj>
                </mc:Choice>
                <mc:Fallback>
                  <p:oleObj name="公式" r:id="rId3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8" y="1104"/>
                          <a:ext cx="360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4502" name="Line 22"/>
          <p:cNvSpPr>
            <a:spLocks noChangeShapeType="1"/>
          </p:cNvSpPr>
          <p:nvPr/>
        </p:nvSpPr>
        <p:spPr bwMode="auto">
          <a:xfrm>
            <a:off x="5595938" y="2565400"/>
            <a:ext cx="0" cy="1757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04518" name="Group 38"/>
          <p:cNvGrpSpPr>
            <a:grpSpLocks/>
          </p:cNvGrpSpPr>
          <p:nvPr/>
        </p:nvGrpSpPr>
        <p:grpSpPr bwMode="auto">
          <a:xfrm>
            <a:off x="4930775" y="2565400"/>
            <a:ext cx="649288" cy="457200"/>
            <a:chOff x="3106" y="1616"/>
            <a:chExt cx="409" cy="288"/>
          </a:xfrm>
        </p:grpSpPr>
        <p:sp>
          <p:nvSpPr>
            <p:cNvPr id="404500" name="Rectangle 20" descr="浅色上对角线"/>
            <p:cNvSpPr>
              <a:spLocks noChangeArrowheads="1"/>
            </p:cNvSpPr>
            <p:nvPr/>
          </p:nvSpPr>
          <p:spPr bwMode="auto">
            <a:xfrm>
              <a:off x="3106" y="1617"/>
              <a:ext cx="409" cy="242"/>
            </a:xfrm>
            <a:prstGeom prst="rect">
              <a:avLst/>
            </a:prstGeom>
            <a:pattFill prst="ltUpDiag">
              <a:fgClr>
                <a:srgbClr val="FF99CC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4503" name="Text Box 23"/>
            <p:cNvSpPr txBox="1">
              <a:spLocks noChangeArrowheads="1"/>
            </p:cNvSpPr>
            <p:nvPr/>
          </p:nvSpPr>
          <p:spPr bwMode="auto">
            <a:xfrm>
              <a:off x="3239" y="161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404519" name="Group 39"/>
          <p:cNvGrpSpPr>
            <a:grpSpLocks/>
          </p:cNvGrpSpPr>
          <p:nvPr/>
        </p:nvGrpSpPr>
        <p:grpSpPr bwMode="auto">
          <a:xfrm>
            <a:off x="5595938" y="3937000"/>
            <a:ext cx="649287" cy="457200"/>
            <a:chOff x="3525" y="2480"/>
            <a:chExt cx="409" cy="288"/>
          </a:xfrm>
        </p:grpSpPr>
        <p:sp>
          <p:nvSpPr>
            <p:cNvPr id="404501" name="Rectangle 21" descr="浅色上对角线"/>
            <p:cNvSpPr>
              <a:spLocks noChangeArrowheads="1"/>
            </p:cNvSpPr>
            <p:nvPr/>
          </p:nvSpPr>
          <p:spPr bwMode="auto">
            <a:xfrm>
              <a:off x="3525" y="2481"/>
              <a:ext cx="409" cy="242"/>
            </a:xfrm>
            <a:prstGeom prst="rect">
              <a:avLst/>
            </a:prstGeom>
            <a:pattFill prst="ltUpDiag">
              <a:fgClr>
                <a:srgbClr val="FF99CC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4504" name="Text Box 24"/>
            <p:cNvSpPr txBox="1">
              <a:spLocks noChangeArrowheads="1"/>
            </p:cNvSpPr>
            <p:nvPr/>
          </p:nvSpPr>
          <p:spPr bwMode="auto">
            <a:xfrm>
              <a:off x="3607" y="248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000000"/>
                  </a:solidFill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404505" name="Text Box 25"/>
          <p:cNvSpPr txBox="1">
            <a:spLocks noChangeArrowheads="1"/>
          </p:cNvSpPr>
          <p:nvPr/>
        </p:nvSpPr>
        <p:spPr bwMode="auto">
          <a:xfrm>
            <a:off x="5867400" y="3048000"/>
            <a:ext cx="1296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正逻辑</a:t>
            </a:r>
          </a:p>
        </p:txBody>
      </p:sp>
      <p:sp>
        <p:nvSpPr>
          <p:cNvPr id="404506" name="Text Box 26"/>
          <p:cNvSpPr txBox="1">
            <a:spLocks noChangeArrowheads="1"/>
          </p:cNvSpPr>
          <p:nvPr/>
        </p:nvSpPr>
        <p:spPr bwMode="auto">
          <a:xfrm>
            <a:off x="5903913" y="4876800"/>
            <a:ext cx="3060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开关打开，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＝“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H”</a:t>
            </a:r>
          </a:p>
        </p:txBody>
      </p:sp>
      <p:grpSp>
        <p:nvGrpSpPr>
          <p:cNvPr id="404511" name="Group 31"/>
          <p:cNvGrpSpPr>
            <a:grpSpLocks/>
          </p:cNvGrpSpPr>
          <p:nvPr/>
        </p:nvGrpSpPr>
        <p:grpSpPr bwMode="auto">
          <a:xfrm>
            <a:off x="2362203" y="5129213"/>
            <a:ext cx="882651" cy="1138237"/>
            <a:chOff x="1488" y="3231"/>
            <a:chExt cx="556" cy="717"/>
          </a:xfrm>
        </p:grpSpPr>
        <p:sp>
          <p:nvSpPr>
            <p:cNvPr id="404484" name="Line 4"/>
            <p:cNvSpPr>
              <a:spLocks noChangeShapeType="1"/>
            </p:cNvSpPr>
            <p:nvPr/>
          </p:nvSpPr>
          <p:spPr bwMode="auto">
            <a:xfrm>
              <a:off x="1614" y="3647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485" name="Line 5"/>
            <p:cNvSpPr>
              <a:spLocks noChangeShapeType="1"/>
            </p:cNvSpPr>
            <p:nvPr/>
          </p:nvSpPr>
          <p:spPr bwMode="auto">
            <a:xfrm>
              <a:off x="1696" y="3231"/>
              <a:ext cx="0" cy="4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509" name="Rectangle 29"/>
            <p:cNvSpPr>
              <a:spLocks noChangeArrowheads="1"/>
            </p:cNvSpPr>
            <p:nvPr/>
          </p:nvSpPr>
          <p:spPr bwMode="auto">
            <a:xfrm>
              <a:off x="1488" y="3657"/>
              <a:ext cx="55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GND</a:t>
              </a:r>
            </a:p>
          </p:txBody>
        </p:sp>
      </p:grpSp>
      <p:sp>
        <p:nvSpPr>
          <p:cNvPr id="404512" name="Rectangle 32"/>
          <p:cNvSpPr>
            <a:spLocks noChangeArrowheads="1"/>
          </p:cNvSpPr>
          <p:nvPr/>
        </p:nvSpPr>
        <p:spPr bwMode="auto">
          <a:xfrm>
            <a:off x="5943600" y="5410200"/>
            <a:ext cx="31117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开关闭合，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>
                <a:latin typeface="华文新魏" pitchFamily="2" charset="-122"/>
                <a:ea typeface="华文新魏" pitchFamily="2" charset="-122"/>
              </a:rPr>
              <a:t>0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＝“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L”</a:t>
            </a:r>
          </a:p>
        </p:txBody>
      </p:sp>
      <p:sp>
        <p:nvSpPr>
          <p:cNvPr id="404514" name="Line 34"/>
          <p:cNvSpPr>
            <a:spLocks noChangeShapeType="1"/>
          </p:cNvSpPr>
          <p:nvPr/>
        </p:nvSpPr>
        <p:spPr bwMode="auto">
          <a:xfrm>
            <a:off x="2667000" y="4343400"/>
            <a:ext cx="0" cy="7620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04516" name="Rectangle 36"/>
          <p:cNvSpPr>
            <a:spLocks noChangeArrowheads="1"/>
          </p:cNvSpPr>
          <p:nvPr/>
        </p:nvSpPr>
        <p:spPr bwMode="auto">
          <a:xfrm>
            <a:off x="762000" y="1828800"/>
            <a:ext cx="51283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最简单的二值逻辑</a:t>
            </a:r>
            <a:r>
              <a:rPr lang="en-US" altLang="zh-CN" sz="3200" b="1" dirty="0">
                <a:latin typeface="华文新魏" pitchFamily="2" charset="-122"/>
                <a:ea typeface="华文新魏" pitchFamily="2" charset="-122"/>
              </a:rPr>
              <a:t>——</a:t>
            </a: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开关</a:t>
            </a:r>
          </a:p>
        </p:txBody>
      </p:sp>
      <p:grpSp>
        <p:nvGrpSpPr>
          <p:cNvPr id="404522" name="Group 42"/>
          <p:cNvGrpSpPr>
            <a:grpSpLocks/>
          </p:cNvGrpSpPr>
          <p:nvPr/>
        </p:nvGrpSpPr>
        <p:grpSpPr bwMode="auto">
          <a:xfrm>
            <a:off x="3048000" y="3276600"/>
            <a:ext cx="381000" cy="609600"/>
            <a:chOff x="1920" y="2064"/>
            <a:chExt cx="240" cy="384"/>
          </a:xfrm>
        </p:grpSpPr>
        <p:sp>
          <p:nvSpPr>
            <p:cNvPr id="404520" name="Line 40"/>
            <p:cNvSpPr>
              <a:spLocks noChangeShapeType="1"/>
            </p:cNvSpPr>
            <p:nvPr/>
          </p:nvSpPr>
          <p:spPr bwMode="auto">
            <a:xfrm>
              <a:off x="1920" y="2064"/>
              <a:ext cx="0" cy="384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4521" name="Line 41"/>
            <p:cNvSpPr>
              <a:spLocks noChangeShapeType="1"/>
            </p:cNvSpPr>
            <p:nvPr/>
          </p:nvSpPr>
          <p:spPr bwMode="auto">
            <a:xfrm>
              <a:off x="1920" y="2448"/>
              <a:ext cx="240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04529" name="Group 49"/>
          <p:cNvGrpSpPr>
            <a:grpSpLocks/>
          </p:cNvGrpSpPr>
          <p:nvPr/>
        </p:nvGrpSpPr>
        <p:grpSpPr bwMode="auto">
          <a:xfrm>
            <a:off x="755651" y="3789362"/>
            <a:ext cx="1758951" cy="1570038"/>
            <a:chOff x="476" y="2387"/>
            <a:chExt cx="1108" cy="989"/>
          </a:xfrm>
        </p:grpSpPr>
        <p:sp>
          <p:nvSpPr>
            <p:cNvPr id="404526" name="Line 46"/>
            <p:cNvSpPr>
              <a:spLocks noChangeShapeType="1"/>
            </p:cNvSpPr>
            <p:nvPr/>
          </p:nvSpPr>
          <p:spPr bwMode="auto">
            <a:xfrm>
              <a:off x="1056" y="2946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4527" name="Rectangle 47"/>
            <p:cNvSpPr>
              <a:spLocks noChangeArrowheads="1"/>
            </p:cNvSpPr>
            <p:nvPr/>
          </p:nvSpPr>
          <p:spPr bwMode="auto">
            <a:xfrm>
              <a:off x="476" y="2387"/>
              <a:ext cx="336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输入信号</a:t>
              </a:r>
            </a:p>
          </p:txBody>
        </p:sp>
        <p:sp>
          <p:nvSpPr>
            <p:cNvPr id="404528" name="Rectangle 48"/>
            <p:cNvSpPr>
              <a:spLocks noChangeArrowheads="1"/>
            </p:cNvSpPr>
            <p:nvPr/>
          </p:nvSpPr>
          <p:spPr bwMode="auto">
            <a:xfrm>
              <a:off x="768" y="2754"/>
              <a:ext cx="2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V</a:t>
              </a:r>
              <a:r>
                <a:rPr lang="en-US" altLang="zh-CN" sz="2400" baseline="-25000">
                  <a:latin typeface="华文新魏" pitchFamily="2" charset="-122"/>
                  <a:ea typeface="华文新魏" pitchFamily="2" charset="-122"/>
                </a:rPr>
                <a:t>i</a:t>
              </a:r>
            </a:p>
          </p:txBody>
        </p:sp>
      </p:grpSp>
      <p:sp>
        <p:nvSpPr>
          <p:cNvPr id="404530" name="Line 50"/>
          <p:cNvSpPr>
            <a:spLocks noChangeShapeType="1"/>
          </p:cNvSpPr>
          <p:nvPr/>
        </p:nvSpPr>
        <p:spPr bwMode="auto">
          <a:xfrm flipH="1">
            <a:off x="2743200" y="4419600"/>
            <a:ext cx="533400" cy="609600"/>
          </a:xfrm>
          <a:prstGeom prst="line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04525" name="Group 45"/>
          <p:cNvGrpSpPr>
            <a:grpSpLocks/>
          </p:cNvGrpSpPr>
          <p:nvPr/>
        </p:nvGrpSpPr>
        <p:grpSpPr bwMode="auto">
          <a:xfrm>
            <a:off x="2895600" y="4419600"/>
            <a:ext cx="228600" cy="1143000"/>
            <a:chOff x="1824" y="2784"/>
            <a:chExt cx="144" cy="720"/>
          </a:xfrm>
        </p:grpSpPr>
        <p:sp>
          <p:nvSpPr>
            <p:cNvPr id="404523" name="Line 43"/>
            <p:cNvSpPr>
              <a:spLocks noChangeShapeType="1"/>
            </p:cNvSpPr>
            <p:nvPr/>
          </p:nvSpPr>
          <p:spPr bwMode="auto">
            <a:xfrm flipH="1">
              <a:off x="1824" y="2784"/>
              <a:ext cx="14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4524" name="Line 44"/>
            <p:cNvSpPr>
              <a:spLocks noChangeShapeType="1"/>
            </p:cNvSpPr>
            <p:nvPr/>
          </p:nvSpPr>
          <p:spPr bwMode="auto">
            <a:xfrm>
              <a:off x="1824" y="2784"/>
              <a:ext cx="0" cy="72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273042" y="3933056"/>
            <a:ext cx="50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baseline="-25000" dirty="0">
                <a:latin typeface="华文新魏" pitchFamily="2" charset="-122"/>
                <a:ea typeface="华文新魏" pitchFamily="2" charset="-122"/>
              </a:rPr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8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4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4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045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4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4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40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4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4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4045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502" grpId="0" animBg="1"/>
      <p:bldP spid="404505" grpId="0" autoUpdateAnimBg="0"/>
      <p:bldP spid="404506" grpId="0" autoUpdateAnimBg="0"/>
      <p:bldP spid="404512" grpId="0" autoUpdateAnimBg="0"/>
      <p:bldP spid="404514" grpId="0" animBg="1"/>
      <p:bldP spid="4045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15</a:t>
            </a:r>
            <a:r>
              <a:rPr lang="zh-CN" altLang="en-US"/>
              <a:t>）</a:t>
            </a:r>
          </a:p>
        </p:txBody>
      </p:sp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1FF24-9822-4BD7-999E-B01EE4AE6E2B}" type="slidenum">
              <a:rPr lang="en-US" altLang="zh-CN">
                <a:latin typeface="+mn-ea"/>
                <a:ea typeface="+mn-ea"/>
              </a:rPr>
              <a:pPr/>
              <a:t>51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05582" name="Group 78"/>
          <p:cNvGrpSpPr>
            <a:grpSpLocks/>
          </p:cNvGrpSpPr>
          <p:nvPr/>
        </p:nvGrpSpPr>
        <p:grpSpPr bwMode="auto">
          <a:xfrm>
            <a:off x="990600" y="2971800"/>
            <a:ext cx="3259138" cy="3181350"/>
            <a:chOff x="3600" y="0"/>
            <a:chExt cx="2053" cy="2004"/>
          </a:xfrm>
        </p:grpSpPr>
        <p:sp>
          <p:nvSpPr>
            <p:cNvPr id="405539" name="Line 35"/>
            <p:cNvSpPr>
              <a:spLocks noChangeShapeType="1"/>
            </p:cNvSpPr>
            <p:nvPr/>
          </p:nvSpPr>
          <p:spPr bwMode="auto">
            <a:xfrm>
              <a:off x="3737" y="1822"/>
              <a:ext cx="1814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0" name="Line 36"/>
            <p:cNvSpPr>
              <a:spLocks noChangeShapeType="1"/>
            </p:cNvSpPr>
            <p:nvPr/>
          </p:nvSpPr>
          <p:spPr bwMode="auto">
            <a:xfrm>
              <a:off x="4689" y="2004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1" name="Line 37"/>
            <p:cNvSpPr>
              <a:spLocks noChangeShapeType="1"/>
            </p:cNvSpPr>
            <p:nvPr/>
          </p:nvSpPr>
          <p:spPr bwMode="auto">
            <a:xfrm flipV="1">
              <a:off x="4780" y="164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2" name="Line 38"/>
            <p:cNvSpPr>
              <a:spLocks noChangeShapeType="1"/>
            </p:cNvSpPr>
            <p:nvPr/>
          </p:nvSpPr>
          <p:spPr bwMode="auto">
            <a:xfrm>
              <a:off x="3691" y="1233"/>
              <a:ext cx="2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3" name="Rectangle 39"/>
            <p:cNvSpPr>
              <a:spLocks noChangeArrowheads="1"/>
            </p:cNvSpPr>
            <p:nvPr/>
          </p:nvSpPr>
          <p:spPr bwMode="auto">
            <a:xfrm>
              <a:off x="3964" y="1187"/>
              <a:ext cx="226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4" name="Line 40"/>
            <p:cNvSpPr>
              <a:spLocks noChangeShapeType="1"/>
            </p:cNvSpPr>
            <p:nvPr/>
          </p:nvSpPr>
          <p:spPr bwMode="auto">
            <a:xfrm>
              <a:off x="4190" y="1233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5" name="Line 41"/>
            <p:cNvSpPr>
              <a:spLocks noChangeShapeType="1"/>
            </p:cNvSpPr>
            <p:nvPr/>
          </p:nvSpPr>
          <p:spPr bwMode="auto">
            <a:xfrm>
              <a:off x="4644" y="1142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6" name="Line 42"/>
            <p:cNvSpPr>
              <a:spLocks noChangeShapeType="1"/>
            </p:cNvSpPr>
            <p:nvPr/>
          </p:nvSpPr>
          <p:spPr bwMode="auto">
            <a:xfrm>
              <a:off x="4644" y="1278"/>
              <a:ext cx="13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7" name="Line 43"/>
            <p:cNvSpPr>
              <a:spLocks noChangeShapeType="1"/>
            </p:cNvSpPr>
            <p:nvPr/>
          </p:nvSpPr>
          <p:spPr bwMode="auto">
            <a:xfrm flipV="1">
              <a:off x="4640" y="1102"/>
              <a:ext cx="9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8" name="Line 44"/>
            <p:cNvSpPr>
              <a:spLocks noChangeShapeType="1"/>
            </p:cNvSpPr>
            <p:nvPr/>
          </p:nvSpPr>
          <p:spPr bwMode="auto">
            <a:xfrm flipV="1">
              <a:off x="4735" y="82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49" name="Rectangle 45"/>
            <p:cNvSpPr>
              <a:spLocks noChangeArrowheads="1"/>
            </p:cNvSpPr>
            <p:nvPr/>
          </p:nvSpPr>
          <p:spPr bwMode="auto">
            <a:xfrm>
              <a:off x="4689" y="597"/>
              <a:ext cx="91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50" name="Line 46"/>
            <p:cNvSpPr>
              <a:spLocks noChangeShapeType="1"/>
            </p:cNvSpPr>
            <p:nvPr/>
          </p:nvSpPr>
          <p:spPr bwMode="auto">
            <a:xfrm flipV="1">
              <a:off x="4735" y="280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51" name="Line 47"/>
            <p:cNvSpPr>
              <a:spLocks noChangeShapeType="1"/>
            </p:cNvSpPr>
            <p:nvPr/>
          </p:nvSpPr>
          <p:spPr bwMode="auto">
            <a:xfrm>
              <a:off x="4735" y="960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52" name="Line 48"/>
            <p:cNvSpPr>
              <a:spLocks noChangeShapeType="1"/>
            </p:cNvSpPr>
            <p:nvPr/>
          </p:nvSpPr>
          <p:spPr bwMode="auto">
            <a:xfrm>
              <a:off x="4780" y="1369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05553" name="Text Box 49"/>
            <p:cNvSpPr txBox="1">
              <a:spLocks noChangeArrowheads="1"/>
            </p:cNvSpPr>
            <p:nvPr/>
          </p:nvSpPr>
          <p:spPr bwMode="auto">
            <a:xfrm>
              <a:off x="3600" y="1187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405554" name="Text Box 50"/>
            <p:cNvSpPr txBox="1">
              <a:spLocks noChangeArrowheads="1"/>
            </p:cNvSpPr>
            <p:nvPr/>
          </p:nvSpPr>
          <p:spPr bwMode="auto">
            <a:xfrm>
              <a:off x="3601" y="1641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405555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4111257"/>
                </p:ext>
              </p:extLst>
            </p:nvPr>
          </p:nvGraphicFramePr>
          <p:xfrm>
            <a:off x="3622" y="1361"/>
            <a:ext cx="22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40" name="公式" r:id="rId3" imgW="177480" imgH="228600" progId="Equation.3">
                    <p:embed/>
                  </p:oleObj>
                </mc:Choice>
                <mc:Fallback>
                  <p:oleObj name="公式" r:id="rId3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2" y="1361"/>
                          <a:ext cx="224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5556" name="Text Box 52"/>
            <p:cNvSpPr txBox="1">
              <a:spLocks noChangeArrowheads="1"/>
            </p:cNvSpPr>
            <p:nvPr/>
          </p:nvSpPr>
          <p:spPr bwMode="auto">
            <a:xfrm>
              <a:off x="5415" y="915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405557" name="Text Box 53"/>
            <p:cNvSpPr txBox="1">
              <a:spLocks noChangeArrowheads="1"/>
            </p:cNvSpPr>
            <p:nvPr/>
          </p:nvSpPr>
          <p:spPr bwMode="auto">
            <a:xfrm>
              <a:off x="5416" y="1637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405558" name="Object 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0483229"/>
                </p:ext>
              </p:extLst>
            </p:nvPr>
          </p:nvGraphicFramePr>
          <p:xfrm>
            <a:off x="5445" y="1270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41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5" y="1270"/>
                          <a:ext cx="2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559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2342069"/>
                </p:ext>
              </p:extLst>
            </p:nvPr>
          </p:nvGraphicFramePr>
          <p:xfrm>
            <a:off x="4628" y="0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42" name="公式" r:id="rId7" imgW="190440" imgH="228600" progId="Equation.3">
                    <p:embed/>
                  </p:oleObj>
                </mc:Choice>
                <mc:Fallback>
                  <p:oleObj name="公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8" y="0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560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6377880"/>
                </p:ext>
              </p:extLst>
            </p:nvPr>
          </p:nvGraphicFramePr>
          <p:xfrm>
            <a:off x="3940" y="862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43" name="公式" r:id="rId9" imgW="203040" imgH="228600" progId="Equation.3">
                    <p:embed/>
                  </p:oleObj>
                </mc:Choice>
                <mc:Fallback>
                  <p:oleObj name="公式" r:id="rId9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0" y="862"/>
                          <a:ext cx="25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5561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0310622"/>
                </p:ext>
              </p:extLst>
            </p:nvPr>
          </p:nvGraphicFramePr>
          <p:xfrm>
            <a:off x="4833" y="544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44" name="公式" r:id="rId11" imgW="190440" imgH="228600" progId="Equation.3">
                    <p:embed/>
                  </p:oleObj>
                </mc:Choice>
                <mc:Fallback>
                  <p:oleObj name="公式" r:id="rId11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3" y="544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5583" name="Rectangle 79"/>
          <p:cNvSpPr>
            <a:spLocks noChangeArrowheads="1"/>
          </p:cNvSpPr>
          <p:nvPr/>
        </p:nvSpPr>
        <p:spPr bwMode="auto">
          <a:xfrm>
            <a:off x="838200" y="1981200"/>
            <a:ext cx="343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晶体管的工作状态</a:t>
            </a:r>
          </a:p>
        </p:txBody>
      </p:sp>
      <p:sp>
        <p:nvSpPr>
          <p:cNvPr id="405584" name="Rectangle 80"/>
          <p:cNvSpPr>
            <a:spLocks noChangeArrowheads="1"/>
          </p:cNvSpPr>
          <p:nvPr/>
        </p:nvSpPr>
        <p:spPr bwMode="auto">
          <a:xfrm>
            <a:off x="5334000" y="3505200"/>
            <a:ext cx="34353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1.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截止状态</a:t>
            </a:r>
          </a:p>
          <a:p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2.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放大状态</a:t>
            </a:r>
          </a:p>
          <a:p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3.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饱和状态</a:t>
            </a:r>
          </a:p>
          <a:p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4.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倒置状态</a:t>
            </a:r>
          </a:p>
        </p:txBody>
      </p:sp>
    </p:spTree>
    <p:extLst>
      <p:ext uri="{BB962C8B-B14F-4D97-AF65-F5344CB8AC3E}">
        <p14:creationId xmlns:p14="http://schemas.microsoft.com/office/powerpoint/2010/main" val="89395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16</a:t>
            </a:r>
            <a:r>
              <a:rPr lang="zh-CN" altLang="en-US"/>
              <a:t>）</a:t>
            </a:r>
          </a:p>
        </p:txBody>
      </p:sp>
      <p:sp>
        <p:nvSpPr>
          <p:cNvPr id="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5B3CA-81A7-4669-9E16-563EC3675472}" type="slidenum">
              <a:rPr lang="en-US" altLang="zh-CN">
                <a:latin typeface="+mn-ea"/>
                <a:ea typeface="+mn-ea"/>
              </a:rPr>
              <a:pPr/>
              <a:t>52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23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685800"/>
          </a:xfrm>
        </p:spPr>
        <p:txBody>
          <a:bodyPr/>
          <a:lstStyle/>
          <a:p>
            <a:r>
              <a:rPr lang="zh-CN" altLang="en-US"/>
              <a:t>截止状态</a:t>
            </a:r>
          </a:p>
        </p:txBody>
      </p:sp>
      <p:grpSp>
        <p:nvGrpSpPr>
          <p:cNvPr id="482308" name="Group 4"/>
          <p:cNvGrpSpPr>
            <a:grpSpLocks/>
          </p:cNvGrpSpPr>
          <p:nvPr/>
        </p:nvGrpSpPr>
        <p:grpSpPr bwMode="auto">
          <a:xfrm>
            <a:off x="5562600" y="3124200"/>
            <a:ext cx="2233613" cy="2978150"/>
            <a:chOff x="249" y="1525"/>
            <a:chExt cx="1407" cy="1876"/>
          </a:xfrm>
        </p:grpSpPr>
        <p:grpSp>
          <p:nvGrpSpPr>
            <p:cNvPr id="482309" name="Group 5"/>
            <p:cNvGrpSpPr>
              <a:grpSpLocks/>
            </p:cNvGrpSpPr>
            <p:nvPr/>
          </p:nvGrpSpPr>
          <p:grpSpPr bwMode="auto">
            <a:xfrm>
              <a:off x="476" y="1752"/>
              <a:ext cx="1180" cy="1633"/>
              <a:chOff x="476" y="1752"/>
              <a:chExt cx="1180" cy="1633"/>
            </a:xfrm>
          </p:grpSpPr>
          <p:sp>
            <p:nvSpPr>
              <p:cNvPr id="482310" name="Rectangle 6"/>
              <p:cNvSpPr>
                <a:spLocks noChangeArrowheads="1"/>
              </p:cNvSpPr>
              <p:nvPr/>
            </p:nvSpPr>
            <p:spPr bwMode="auto">
              <a:xfrm>
                <a:off x="930" y="2251"/>
                <a:ext cx="726" cy="68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82311" name="Group 7"/>
              <p:cNvGrpSpPr>
                <a:grpSpLocks/>
              </p:cNvGrpSpPr>
              <p:nvPr/>
            </p:nvGrpSpPr>
            <p:grpSpPr bwMode="auto">
              <a:xfrm>
                <a:off x="476" y="2523"/>
                <a:ext cx="681" cy="91"/>
                <a:chOff x="612" y="2523"/>
                <a:chExt cx="681" cy="91"/>
              </a:xfrm>
            </p:grpSpPr>
            <p:sp>
              <p:nvSpPr>
                <p:cNvPr id="482312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612" y="2568"/>
                  <a:ext cx="5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2313" name="Oval 9"/>
                <p:cNvSpPr>
                  <a:spLocks noChangeArrowheads="1"/>
                </p:cNvSpPr>
                <p:nvPr/>
              </p:nvSpPr>
              <p:spPr bwMode="auto">
                <a:xfrm>
                  <a:off x="1202" y="2523"/>
                  <a:ext cx="91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2314" name="Group 10"/>
              <p:cNvGrpSpPr>
                <a:grpSpLocks/>
              </p:cNvGrpSpPr>
              <p:nvPr/>
            </p:nvGrpSpPr>
            <p:grpSpPr bwMode="auto">
              <a:xfrm rot="5400000">
                <a:off x="952" y="2047"/>
                <a:ext cx="681" cy="91"/>
                <a:chOff x="612" y="2523"/>
                <a:chExt cx="681" cy="91"/>
              </a:xfrm>
            </p:grpSpPr>
            <p:sp>
              <p:nvSpPr>
                <p:cNvPr id="48231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612" y="2568"/>
                  <a:ext cx="5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2316" name="Oval 12"/>
                <p:cNvSpPr>
                  <a:spLocks noChangeArrowheads="1"/>
                </p:cNvSpPr>
                <p:nvPr/>
              </p:nvSpPr>
              <p:spPr bwMode="auto">
                <a:xfrm>
                  <a:off x="1202" y="2523"/>
                  <a:ext cx="91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2317" name="Group 13"/>
              <p:cNvGrpSpPr>
                <a:grpSpLocks/>
              </p:cNvGrpSpPr>
              <p:nvPr/>
            </p:nvGrpSpPr>
            <p:grpSpPr bwMode="auto">
              <a:xfrm rot="16200000">
                <a:off x="952" y="2999"/>
                <a:ext cx="681" cy="91"/>
                <a:chOff x="612" y="2523"/>
                <a:chExt cx="681" cy="91"/>
              </a:xfrm>
            </p:grpSpPr>
            <p:sp>
              <p:nvSpPr>
                <p:cNvPr id="48231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612" y="2568"/>
                  <a:ext cx="59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2319" name="Oval 15"/>
                <p:cNvSpPr>
                  <a:spLocks noChangeArrowheads="1"/>
                </p:cNvSpPr>
                <p:nvPr/>
              </p:nvSpPr>
              <p:spPr bwMode="auto">
                <a:xfrm>
                  <a:off x="1202" y="2523"/>
                  <a:ext cx="91" cy="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2320" name="Line 16"/>
              <p:cNvSpPr>
                <a:spLocks noChangeShapeType="1"/>
              </p:cNvSpPr>
              <p:nvPr/>
            </p:nvSpPr>
            <p:spPr bwMode="auto">
              <a:xfrm>
                <a:off x="1202" y="3385"/>
                <a:ext cx="1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82321" name="Text Box 17"/>
            <p:cNvSpPr txBox="1">
              <a:spLocks noChangeArrowheads="1"/>
            </p:cNvSpPr>
            <p:nvPr/>
          </p:nvSpPr>
          <p:spPr bwMode="auto">
            <a:xfrm>
              <a:off x="1157" y="1525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2322" name="Text Box 18"/>
            <p:cNvSpPr txBox="1">
              <a:spLocks noChangeArrowheads="1"/>
            </p:cNvSpPr>
            <p:nvPr/>
          </p:nvSpPr>
          <p:spPr bwMode="auto">
            <a:xfrm>
              <a:off x="249" y="2416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82323" name="Text Box 19"/>
            <p:cNvSpPr txBox="1">
              <a:spLocks noChangeArrowheads="1"/>
            </p:cNvSpPr>
            <p:nvPr/>
          </p:nvSpPr>
          <p:spPr bwMode="auto">
            <a:xfrm>
              <a:off x="1292" y="3113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</p:grpSp>
      <p:grpSp>
        <p:nvGrpSpPr>
          <p:cNvPr id="482384" name="Group 80"/>
          <p:cNvGrpSpPr>
            <a:grpSpLocks/>
          </p:cNvGrpSpPr>
          <p:nvPr/>
        </p:nvGrpSpPr>
        <p:grpSpPr bwMode="auto">
          <a:xfrm>
            <a:off x="990600" y="2971800"/>
            <a:ext cx="3259138" cy="3181350"/>
            <a:chOff x="624" y="1872"/>
            <a:chExt cx="2053" cy="2004"/>
          </a:xfrm>
        </p:grpSpPr>
        <p:grpSp>
          <p:nvGrpSpPr>
            <p:cNvPr id="482357" name="Group 53"/>
            <p:cNvGrpSpPr>
              <a:grpSpLocks/>
            </p:cNvGrpSpPr>
            <p:nvPr/>
          </p:nvGrpSpPr>
          <p:grpSpPr bwMode="auto">
            <a:xfrm>
              <a:off x="624" y="1872"/>
              <a:ext cx="2053" cy="2004"/>
              <a:chOff x="3600" y="0"/>
              <a:chExt cx="2053" cy="2004"/>
            </a:xfrm>
          </p:grpSpPr>
          <p:sp>
            <p:nvSpPr>
              <p:cNvPr id="482358" name="Line 54"/>
              <p:cNvSpPr>
                <a:spLocks noChangeShapeType="1"/>
              </p:cNvSpPr>
              <p:nvPr/>
            </p:nvSpPr>
            <p:spPr bwMode="auto">
              <a:xfrm>
                <a:off x="3737" y="1822"/>
                <a:ext cx="1814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59" name="Line 55"/>
              <p:cNvSpPr>
                <a:spLocks noChangeShapeType="1"/>
              </p:cNvSpPr>
              <p:nvPr/>
            </p:nvSpPr>
            <p:spPr bwMode="auto">
              <a:xfrm>
                <a:off x="4689" y="2004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0" name="Line 56"/>
              <p:cNvSpPr>
                <a:spLocks noChangeShapeType="1"/>
              </p:cNvSpPr>
              <p:nvPr/>
            </p:nvSpPr>
            <p:spPr bwMode="auto">
              <a:xfrm flipV="1">
                <a:off x="4780" y="1641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1" name="Line 57"/>
              <p:cNvSpPr>
                <a:spLocks noChangeShapeType="1"/>
              </p:cNvSpPr>
              <p:nvPr/>
            </p:nvSpPr>
            <p:spPr bwMode="auto">
              <a:xfrm>
                <a:off x="3691" y="1233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2" name="Rectangle 58"/>
              <p:cNvSpPr>
                <a:spLocks noChangeArrowheads="1"/>
              </p:cNvSpPr>
              <p:nvPr/>
            </p:nvSpPr>
            <p:spPr bwMode="auto">
              <a:xfrm>
                <a:off x="3964" y="1187"/>
                <a:ext cx="226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3" name="Line 59"/>
              <p:cNvSpPr>
                <a:spLocks noChangeShapeType="1"/>
              </p:cNvSpPr>
              <p:nvPr/>
            </p:nvSpPr>
            <p:spPr bwMode="auto">
              <a:xfrm>
                <a:off x="4190" y="1233"/>
                <a:ext cx="4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4" name="Line 60"/>
              <p:cNvSpPr>
                <a:spLocks noChangeShapeType="1"/>
              </p:cNvSpPr>
              <p:nvPr/>
            </p:nvSpPr>
            <p:spPr bwMode="auto">
              <a:xfrm>
                <a:off x="4644" y="1142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5" name="Line 61"/>
              <p:cNvSpPr>
                <a:spLocks noChangeShapeType="1"/>
              </p:cNvSpPr>
              <p:nvPr/>
            </p:nvSpPr>
            <p:spPr bwMode="auto">
              <a:xfrm>
                <a:off x="4644" y="1278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6" name="Line 62"/>
              <p:cNvSpPr>
                <a:spLocks noChangeShapeType="1"/>
              </p:cNvSpPr>
              <p:nvPr/>
            </p:nvSpPr>
            <p:spPr bwMode="auto">
              <a:xfrm flipV="1">
                <a:off x="4640" y="1102"/>
                <a:ext cx="9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7" name="Line 63"/>
              <p:cNvSpPr>
                <a:spLocks noChangeShapeType="1"/>
              </p:cNvSpPr>
              <p:nvPr/>
            </p:nvSpPr>
            <p:spPr bwMode="auto">
              <a:xfrm flipV="1">
                <a:off x="4735" y="824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8" name="Rectangle 64"/>
              <p:cNvSpPr>
                <a:spLocks noChangeArrowheads="1"/>
              </p:cNvSpPr>
              <p:nvPr/>
            </p:nvSpPr>
            <p:spPr bwMode="auto">
              <a:xfrm>
                <a:off x="4689" y="597"/>
                <a:ext cx="91" cy="22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69" name="Line 65"/>
              <p:cNvSpPr>
                <a:spLocks noChangeShapeType="1"/>
              </p:cNvSpPr>
              <p:nvPr/>
            </p:nvSpPr>
            <p:spPr bwMode="auto">
              <a:xfrm flipV="1">
                <a:off x="4735" y="280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70" name="Line 66"/>
              <p:cNvSpPr>
                <a:spLocks noChangeShapeType="1"/>
              </p:cNvSpPr>
              <p:nvPr/>
            </p:nvSpPr>
            <p:spPr bwMode="auto">
              <a:xfrm>
                <a:off x="4735" y="960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71" name="Line 67"/>
              <p:cNvSpPr>
                <a:spLocks noChangeShapeType="1"/>
              </p:cNvSpPr>
              <p:nvPr/>
            </p:nvSpPr>
            <p:spPr bwMode="auto">
              <a:xfrm>
                <a:off x="4780" y="1369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2372" name="Text Box 68"/>
              <p:cNvSpPr txBox="1">
                <a:spLocks noChangeArrowheads="1"/>
              </p:cNvSpPr>
              <p:nvPr/>
            </p:nvSpPr>
            <p:spPr bwMode="auto">
              <a:xfrm>
                <a:off x="3600" y="118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2373" name="Text Box 69"/>
              <p:cNvSpPr txBox="1">
                <a:spLocks noChangeArrowheads="1"/>
              </p:cNvSpPr>
              <p:nvPr/>
            </p:nvSpPr>
            <p:spPr bwMode="auto">
              <a:xfrm>
                <a:off x="3601" y="1641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2374" name="Object 7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487413"/>
                  </p:ext>
                </p:extLst>
              </p:nvPr>
            </p:nvGraphicFramePr>
            <p:xfrm>
              <a:off x="3622" y="1361"/>
              <a:ext cx="22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3664" name="公式" r:id="rId3" imgW="177480" imgH="228600" progId="Equation.3">
                      <p:embed/>
                    </p:oleObj>
                  </mc:Choice>
                  <mc:Fallback>
                    <p:oleObj name="公式" r:id="rId3" imgW="1774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2" y="1361"/>
                            <a:ext cx="224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2375" name="Text Box 71"/>
              <p:cNvSpPr txBox="1">
                <a:spLocks noChangeArrowheads="1"/>
              </p:cNvSpPr>
              <p:nvPr/>
            </p:nvSpPr>
            <p:spPr bwMode="auto">
              <a:xfrm>
                <a:off x="5415" y="915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2376" name="Text Box 72"/>
              <p:cNvSpPr txBox="1">
                <a:spLocks noChangeArrowheads="1"/>
              </p:cNvSpPr>
              <p:nvPr/>
            </p:nvSpPr>
            <p:spPr bwMode="auto">
              <a:xfrm>
                <a:off x="5416" y="163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2377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1061543"/>
                  </p:ext>
                </p:extLst>
              </p:nvPr>
            </p:nvGraphicFramePr>
            <p:xfrm>
              <a:off x="5445" y="1270"/>
              <a:ext cx="2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3665" name="公式" r:id="rId5" imgW="164880" imgH="228600" progId="Equation.3">
                      <p:embed/>
                    </p:oleObj>
                  </mc:Choice>
                  <mc:Fallback>
                    <p:oleObj name="公式" r:id="rId5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5" y="1270"/>
                            <a:ext cx="20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2378" name="Object 7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3762097"/>
                  </p:ext>
                </p:extLst>
              </p:nvPr>
            </p:nvGraphicFramePr>
            <p:xfrm>
              <a:off x="4628" y="0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3666" name="公式" r:id="rId7" imgW="190440" imgH="228600" progId="Equation.3">
                      <p:embed/>
                    </p:oleObj>
                  </mc:Choice>
                  <mc:Fallback>
                    <p:oleObj name="公式" r:id="rId7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28" y="0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2379" name="Object 7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5294099"/>
                  </p:ext>
                </p:extLst>
              </p:nvPr>
            </p:nvGraphicFramePr>
            <p:xfrm>
              <a:off x="3940" y="862"/>
              <a:ext cx="25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3667" name="公式" r:id="rId9" imgW="203040" imgH="228600" progId="Equation.3">
                      <p:embed/>
                    </p:oleObj>
                  </mc:Choice>
                  <mc:Fallback>
                    <p:oleObj name="公式" r:id="rId9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0" y="862"/>
                            <a:ext cx="256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2380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8767457"/>
                  </p:ext>
                </p:extLst>
              </p:nvPr>
            </p:nvGraphicFramePr>
            <p:xfrm>
              <a:off x="4833" y="544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3668" name="公式" r:id="rId11" imgW="190440" imgH="228600" progId="Equation.3">
                      <p:embed/>
                    </p:oleObj>
                  </mc:Choice>
                  <mc:Fallback>
                    <p:oleObj name="公式" r:id="rId11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3" y="544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82381" name="Rectangle 77"/>
            <p:cNvSpPr>
              <a:spLocks noChangeArrowheads="1"/>
            </p:cNvSpPr>
            <p:nvPr/>
          </p:nvSpPr>
          <p:spPr bwMode="auto">
            <a:xfrm>
              <a:off x="1728" y="273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2382" name="Rectangle 78"/>
            <p:cNvSpPr>
              <a:spLocks noChangeArrowheads="1"/>
            </p:cNvSpPr>
            <p:nvPr/>
          </p:nvSpPr>
          <p:spPr bwMode="auto">
            <a:xfrm>
              <a:off x="1362" y="288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482383" name="Rectangle 79"/>
            <p:cNvSpPr>
              <a:spLocks noChangeArrowheads="1"/>
            </p:cNvSpPr>
            <p:nvPr/>
          </p:nvSpPr>
          <p:spPr bwMode="auto">
            <a:xfrm>
              <a:off x="1776" y="312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</p:grpSp>
      <p:sp>
        <p:nvSpPr>
          <p:cNvPr id="482385" name="Rectangle 81"/>
          <p:cNvSpPr>
            <a:spLocks noChangeArrowheads="1"/>
          </p:cNvSpPr>
          <p:nvPr/>
        </p:nvSpPr>
        <p:spPr bwMode="auto">
          <a:xfrm>
            <a:off x="914400" y="2057400"/>
            <a:ext cx="30572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  条件：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&lt;0.7v</a:t>
            </a:r>
          </a:p>
        </p:txBody>
      </p:sp>
      <p:sp>
        <p:nvSpPr>
          <p:cNvPr id="482386" name="Rectangle 82"/>
          <p:cNvSpPr>
            <a:spLocks noChangeArrowheads="1"/>
          </p:cNvSpPr>
          <p:nvPr/>
        </p:nvSpPr>
        <p:spPr bwMode="auto">
          <a:xfrm>
            <a:off x="914400" y="2514600"/>
            <a:ext cx="44450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800100" lvl="1" indent="-3429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结果：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=0,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=0,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Vo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  <a:sym typeface="Symbol" pitchFamily="18" charset="2"/>
              </a:rPr>
              <a:t>Vcc</a:t>
            </a:r>
            <a:endParaRPr lang="en-US" altLang="zh-CN" sz="2400" dirty="0">
              <a:ea typeface="华文新魏" pitchFamily="2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82387" name="Oval 83"/>
          <p:cNvSpPr>
            <a:spLocks noChangeArrowheads="1"/>
          </p:cNvSpPr>
          <p:nvPr/>
        </p:nvSpPr>
        <p:spPr bwMode="auto">
          <a:xfrm>
            <a:off x="2514600" y="4648200"/>
            <a:ext cx="609600" cy="609600"/>
          </a:xfrm>
          <a:prstGeom prst="ellips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2388" name="AutoShape 84"/>
          <p:cNvSpPr>
            <a:spLocks noChangeArrowheads="1"/>
          </p:cNvSpPr>
          <p:nvPr/>
        </p:nvSpPr>
        <p:spPr bwMode="auto">
          <a:xfrm>
            <a:off x="4267200" y="4724400"/>
            <a:ext cx="1371600" cy="360363"/>
          </a:xfrm>
          <a:prstGeom prst="leftRightArrow">
            <a:avLst>
              <a:gd name="adj1" fmla="val 50000"/>
              <a:gd name="adj2" fmla="val 761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8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85" grpId="0" autoUpdateAnimBg="0"/>
      <p:bldP spid="482386" grpId="0" autoUpdateAnimBg="0"/>
      <p:bldP spid="482387" grpId="0" animBg="1"/>
      <p:bldP spid="48238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17</a:t>
            </a:r>
            <a:r>
              <a:rPr lang="zh-CN" altLang="en-US"/>
              <a:t>）</a:t>
            </a:r>
          </a:p>
        </p:txBody>
      </p:sp>
      <p:sp>
        <p:nvSpPr>
          <p:cNvPr id="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33656-B693-4E83-ADD1-099DFB9DA288}" type="slidenum">
              <a:rPr lang="en-US" altLang="zh-CN">
                <a:latin typeface="+mn-ea"/>
                <a:ea typeface="+mn-ea"/>
              </a:rPr>
              <a:pPr/>
              <a:t>53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3364" name="Rectangle 1060"/>
          <p:cNvSpPr>
            <a:spLocks noGrp="1" noChangeArrowheads="1"/>
          </p:cNvSpPr>
          <p:nvPr>
            <p:ph sz="quarter" idx="1"/>
          </p:nvPr>
        </p:nvSpPr>
        <p:spPr>
          <a:xfrm>
            <a:off x="533400" y="1447800"/>
            <a:ext cx="8153400" cy="914400"/>
          </a:xfrm>
          <a:noFill/>
          <a:ln/>
        </p:spPr>
        <p:txBody>
          <a:bodyPr/>
          <a:lstStyle/>
          <a:p>
            <a:r>
              <a:rPr lang="zh-CN" altLang="en-US"/>
              <a:t>放大状态</a:t>
            </a:r>
          </a:p>
        </p:txBody>
      </p:sp>
      <p:grpSp>
        <p:nvGrpSpPr>
          <p:cNvPr id="483351" name="Group 1047"/>
          <p:cNvGrpSpPr>
            <a:grpSpLocks/>
          </p:cNvGrpSpPr>
          <p:nvPr/>
        </p:nvGrpSpPr>
        <p:grpSpPr bwMode="auto">
          <a:xfrm>
            <a:off x="5436096" y="3048000"/>
            <a:ext cx="3384040" cy="3565525"/>
            <a:chOff x="1920" y="1968"/>
            <a:chExt cx="2322" cy="2246"/>
          </a:xfrm>
        </p:grpSpPr>
        <p:sp>
          <p:nvSpPr>
            <p:cNvPr id="483352" name="Rectangle 1048"/>
            <p:cNvSpPr>
              <a:spLocks noChangeArrowheads="1"/>
            </p:cNvSpPr>
            <p:nvPr/>
          </p:nvSpPr>
          <p:spPr bwMode="auto">
            <a:xfrm>
              <a:off x="2352" y="2544"/>
              <a:ext cx="726" cy="6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3" name="Line 1049"/>
            <p:cNvSpPr>
              <a:spLocks noChangeShapeType="1"/>
            </p:cNvSpPr>
            <p:nvPr/>
          </p:nvSpPr>
          <p:spPr bwMode="auto">
            <a:xfrm>
              <a:off x="2160" y="2928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4" name="Line 1050"/>
            <p:cNvSpPr>
              <a:spLocks noChangeShapeType="1"/>
            </p:cNvSpPr>
            <p:nvPr/>
          </p:nvSpPr>
          <p:spPr bwMode="auto">
            <a:xfrm>
              <a:off x="2614" y="2837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5" name="Line 1051"/>
            <p:cNvSpPr>
              <a:spLocks noChangeShapeType="1"/>
            </p:cNvSpPr>
            <p:nvPr/>
          </p:nvSpPr>
          <p:spPr bwMode="auto">
            <a:xfrm>
              <a:off x="2614" y="2973"/>
              <a:ext cx="13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6" name="Line 1052"/>
            <p:cNvSpPr>
              <a:spLocks noChangeShapeType="1"/>
            </p:cNvSpPr>
            <p:nvPr/>
          </p:nvSpPr>
          <p:spPr bwMode="auto">
            <a:xfrm flipV="1">
              <a:off x="2610" y="2736"/>
              <a:ext cx="12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7" name="Line 1053"/>
            <p:cNvSpPr>
              <a:spLocks noChangeShapeType="1"/>
            </p:cNvSpPr>
            <p:nvPr/>
          </p:nvSpPr>
          <p:spPr bwMode="auto">
            <a:xfrm>
              <a:off x="2736" y="30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8" name="Line 1054"/>
            <p:cNvSpPr>
              <a:spLocks noChangeShapeType="1"/>
            </p:cNvSpPr>
            <p:nvPr/>
          </p:nvSpPr>
          <p:spPr bwMode="auto">
            <a:xfrm flipV="1">
              <a:off x="2736" y="225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59" name="Line 1055"/>
            <p:cNvSpPr>
              <a:spLocks noChangeShapeType="1"/>
            </p:cNvSpPr>
            <p:nvPr/>
          </p:nvSpPr>
          <p:spPr bwMode="auto">
            <a:xfrm>
              <a:off x="2640" y="35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360" name="Rectangle 1056"/>
            <p:cNvSpPr>
              <a:spLocks noChangeArrowheads="1"/>
            </p:cNvSpPr>
            <p:nvPr/>
          </p:nvSpPr>
          <p:spPr bwMode="auto">
            <a:xfrm>
              <a:off x="2640" y="196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3361" name="Rectangle 1057"/>
            <p:cNvSpPr>
              <a:spLocks noChangeArrowheads="1"/>
            </p:cNvSpPr>
            <p:nvPr/>
          </p:nvSpPr>
          <p:spPr bwMode="auto">
            <a:xfrm>
              <a:off x="1920" y="26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83362" name="Rectangle 1058"/>
            <p:cNvSpPr>
              <a:spLocks noChangeArrowheads="1"/>
            </p:cNvSpPr>
            <p:nvPr/>
          </p:nvSpPr>
          <p:spPr bwMode="auto">
            <a:xfrm>
              <a:off x="2832" y="32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  <p:sp>
          <p:nvSpPr>
            <p:cNvPr id="483363" name="Text Box 1059"/>
            <p:cNvSpPr txBox="1">
              <a:spLocks noChangeArrowheads="1"/>
            </p:cNvSpPr>
            <p:nvPr/>
          </p:nvSpPr>
          <p:spPr bwMode="auto">
            <a:xfrm>
              <a:off x="3094" y="3342"/>
              <a:ext cx="1148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ea typeface="华文新魏" pitchFamily="2" charset="-122"/>
                  <a:cs typeface="Times New Roman" pitchFamily="18" charset="0"/>
                </a:rPr>
                <a:t>放大状态</a:t>
              </a:r>
            </a:p>
            <a:p>
              <a:pPr>
                <a:spcBef>
                  <a:spcPct val="50000"/>
                </a:spcBef>
              </a:pP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V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b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=0.7v, </a:t>
              </a:r>
              <a:br>
                <a:rPr lang="en-US" altLang="zh-CN" dirty="0">
                  <a:ea typeface="华文新魏" pitchFamily="2" charset="-122"/>
                  <a:cs typeface="Times New Roman" pitchFamily="18" charset="0"/>
                </a:rPr>
              </a:b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 </a:t>
              </a: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I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c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 =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  <a:sym typeface="Symbol" pitchFamily="18" charset="2"/>
                </a:rPr>
                <a:t> </a:t>
              </a: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I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b</a:t>
              </a:r>
              <a:endParaRPr lang="en-US" altLang="zh-CN" baseline="-25000" dirty="0">
                <a:ea typeface="华文新魏" pitchFamily="2" charset="-122"/>
                <a:cs typeface="Times New Roman" pitchFamily="18" charset="0"/>
              </a:endParaRPr>
            </a:p>
          </p:txBody>
        </p:sp>
      </p:grpSp>
      <p:sp>
        <p:nvSpPr>
          <p:cNvPr id="483365" name="Rectangle 1061"/>
          <p:cNvSpPr>
            <a:spLocks noChangeArrowheads="1"/>
          </p:cNvSpPr>
          <p:nvPr/>
        </p:nvSpPr>
        <p:spPr bwMode="auto">
          <a:xfrm>
            <a:off x="3886200" y="2751311"/>
            <a:ext cx="30668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a typeface="华文新魏" pitchFamily="2" charset="-122"/>
                <a:cs typeface="Times New Roman" pitchFamily="18" charset="0"/>
              </a:rPr>
              <a:t>  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放大系数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</a:t>
            </a:r>
            <a:r>
              <a:rPr lang="en-US" altLang="zh-CN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:   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20~100</a:t>
            </a:r>
          </a:p>
        </p:txBody>
      </p:sp>
      <p:sp>
        <p:nvSpPr>
          <p:cNvPr id="483366" name="Rectangle 1062"/>
          <p:cNvSpPr>
            <a:spLocks noChangeArrowheads="1"/>
          </p:cNvSpPr>
          <p:nvPr/>
        </p:nvSpPr>
        <p:spPr bwMode="auto">
          <a:xfrm>
            <a:off x="1066800" y="2217911"/>
            <a:ext cx="531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条件：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8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=0.7v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，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8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较小，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8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足够大。</a:t>
            </a:r>
          </a:p>
        </p:txBody>
      </p:sp>
      <p:sp>
        <p:nvSpPr>
          <p:cNvPr id="483367" name="Rectangle 1063"/>
          <p:cNvSpPr>
            <a:spLocks noChangeArrowheads="1"/>
          </p:cNvSpPr>
          <p:nvPr/>
        </p:nvSpPr>
        <p:spPr bwMode="auto">
          <a:xfrm>
            <a:off x="1066800" y="2744961"/>
            <a:ext cx="2467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结果：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 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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  <a:sym typeface="Symbol" pitchFamily="18" charset="2"/>
              </a:rPr>
              <a:t>b</a:t>
            </a:r>
            <a:endParaRPr lang="en-US" altLang="zh-CN" sz="2400" baseline="-25000" dirty="0">
              <a:ea typeface="华文新魏" pitchFamily="2" charset="-122"/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83368" name="Group 1064"/>
          <p:cNvGrpSpPr>
            <a:grpSpLocks/>
          </p:cNvGrpSpPr>
          <p:nvPr/>
        </p:nvGrpSpPr>
        <p:grpSpPr bwMode="auto">
          <a:xfrm>
            <a:off x="990600" y="3352800"/>
            <a:ext cx="3259138" cy="3181350"/>
            <a:chOff x="624" y="1872"/>
            <a:chExt cx="2053" cy="2004"/>
          </a:xfrm>
        </p:grpSpPr>
        <p:grpSp>
          <p:nvGrpSpPr>
            <p:cNvPr id="483369" name="Group 1065"/>
            <p:cNvGrpSpPr>
              <a:grpSpLocks/>
            </p:cNvGrpSpPr>
            <p:nvPr/>
          </p:nvGrpSpPr>
          <p:grpSpPr bwMode="auto">
            <a:xfrm>
              <a:off x="624" y="1872"/>
              <a:ext cx="2053" cy="2004"/>
              <a:chOff x="3600" y="0"/>
              <a:chExt cx="2053" cy="2004"/>
            </a:xfrm>
          </p:grpSpPr>
          <p:sp>
            <p:nvSpPr>
              <p:cNvPr id="483370" name="Line 1066"/>
              <p:cNvSpPr>
                <a:spLocks noChangeShapeType="1"/>
              </p:cNvSpPr>
              <p:nvPr/>
            </p:nvSpPr>
            <p:spPr bwMode="auto">
              <a:xfrm>
                <a:off x="3737" y="1822"/>
                <a:ext cx="1814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1" name="Line 1067"/>
              <p:cNvSpPr>
                <a:spLocks noChangeShapeType="1"/>
              </p:cNvSpPr>
              <p:nvPr/>
            </p:nvSpPr>
            <p:spPr bwMode="auto">
              <a:xfrm>
                <a:off x="4689" y="2004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2" name="Line 1068"/>
              <p:cNvSpPr>
                <a:spLocks noChangeShapeType="1"/>
              </p:cNvSpPr>
              <p:nvPr/>
            </p:nvSpPr>
            <p:spPr bwMode="auto">
              <a:xfrm flipV="1">
                <a:off x="4780" y="1641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3" name="Line 1069"/>
              <p:cNvSpPr>
                <a:spLocks noChangeShapeType="1"/>
              </p:cNvSpPr>
              <p:nvPr/>
            </p:nvSpPr>
            <p:spPr bwMode="auto">
              <a:xfrm>
                <a:off x="3691" y="1233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4" name="Rectangle 1070"/>
              <p:cNvSpPr>
                <a:spLocks noChangeArrowheads="1"/>
              </p:cNvSpPr>
              <p:nvPr/>
            </p:nvSpPr>
            <p:spPr bwMode="auto">
              <a:xfrm>
                <a:off x="3964" y="1187"/>
                <a:ext cx="226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5" name="Line 1071"/>
              <p:cNvSpPr>
                <a:spLocks noChangeShapeType="1"/>
              </p:cNvSpPr>
              <p:nvPr/>
            </p:nvSpPr>
            <p:spPr bwMode="auto">
              <a:xfrm>
                <a:off x="4190" y="1233"/>
                <a:ext cx="4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6" name="Line 1072"/>
              <p:cNvSpPr>
                <a:spLocks noChangeShapeType="1"/>
              </p:cNvSpPr>
              <p:nvPr/>
            </p:nvSpPr>
            <p:spPr bwMode="auto">
              <a:xfrm>
                <a:off x="4644" y="1142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7" name="Line 1073"/>
              <p:cNvSpPr>
                <a:spLocks noChangeShapeType="1"/>
              </p:cNvSpPr>
              <p:nvPr/>
            </p:nvSpPr>
            <p:spPr bwMode="auto">
              <a:xfrm>
                <a:off x="4644" y="1278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8" name="Line 1074"/>
              <p:cNvSpPr>
                <a:spLocks noChangeShapeType="1"/>
              </p:cNvSpPr>
              <p:nvPr/>
            </p:nvSpPr>
            <p:spPr bwMode="auto">
              <a:xfrm flipV="1">
                <a:off x="4640" y="1102"/>
                <a:ext cx="9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79" name="Line 1075"/>
              <p:cNvSpPr>
                <a:spLocks noChangeShapeType="1"/>
              </p:cNvSpPr>
              <p:nvPr/>
            </p:nvSpPr>
            <p:spPr bwMode="auto">
              <a:xfrm flipV="1">
                <a:off x="4735" y="824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80" name="Rectangle 1076"/>
              <p:cNvSpPr>
                <a:spLocks noChangeArrowheads="1"/>
              </p:cNvSpPr>
              <p:nvPr/>
            </p:nvSpPr>
            <p:spPr bwMode="auto">
              <a:xfrm>
                <a:off x="4689" y="597"/>
                <a:ext cx="91" cy="22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81" name="Line 1077"/>
              <p:cNvSpPr>
                <a:spLocks noChangeShapeType="1"/>
              </p:cNvSpPr>
              <p:nvPr/>
            </p:nvSpPr>
            <p:spPr bwMode="auto">
              <a:xfrm flipV="1">
                <a:off x="4735" y="280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82" name="Line 1078"/>
              <p:cNvSpPr>
                <a:spLocks noChangeShapeType="1"/>
              </p:cNvSpPr>
              <p:nvPr/>
            </p:nvSpPr>
            <p:spPr bwMode="auto">
              <a:xfrm>
                <a:off x="4735" y="960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83" name="Line 1079"/>
              <p:cNvSpPr>
                <a:spLocks noChangeShapeType="1"/>
              </p:cNvSpPr>
              <p:nvPr/>
            </p:nvSpPr>
            <p:spPr bwMode="auto">
              <a:xfrm>
                <a:off x="4780" y="1369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3384" name="Text Box 1080"/>
              <p:cNvSpPr txBox="1">
                <a:spLocks noChangeArrowheads="1"/>
              </p:cNvSpPr>
              <p:nvPr/>
            </p:nvSpPr>
            <p:spPr bwMode="auto">
              <a:xfrm>
                <a:off x="3600" y="118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3385" name="Text Box 1081"/>
              <p:cNvSpPr txBox="1">
                <a:spLocks noChangeArrowheads="1"/>
              </p:cNvSpPr>
              <p:nvPr/>
            </p:nvSpPr>
            <p:spPr bwMode="auto">
              <a:xfrm>
                <a:off x="3601" y="1641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3386" name="Object 108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648960"/>
                  </p:ext>
                </p:extLst>
              </p:nvPr>
            </p:nvGraphicFramePr>
            <p:xfrm>
              <a:off x="3622" y="1361"/>
              <a:ext cx="22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93" name="公式" r:id="rId3" imgW="177480" imgH="228600" progId="Equation.3">
                      <p:embed/>
                    </p:oleObj>
                  </mc:Choice>
                  <mc:Fallback>
                    <p:oleObj name="公式" r:id="rId3" imgW="1774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2" y="1361"/>
                            <a:ext cx="224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3387" name="Text Box 1083"/>
              <p:cNvSpPr txBox="1">
                <a:spLocks noChangeArrowheads="1"/>
              </p:cNvSpPr>
              <p:nvPr/>
            </p:nvSpPr>
            <p:spPr bwMode="auto">
              <a:xfrm>
                <a:off x="5415" y="915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3388" name="Text Box 1084"/>
              <p:cNvSpPr txBox="1">
                <a:spLocks noChangeArrowheads="1"/>
              </p:cNvSpPr>
              <p:nvPr/>
            </p:nvSpPr>
            <p:spPr bwMode="auto">
              <a:xfrm>
                <a:off x="5416" y="163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3389" name="Object 10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4857117"/>
                  </p:ext>
                </p:extLst>
              </p:nvPr>
            </p:nvGraphicFramePr>
            <p:xfrm>
              <a:off x="5445" y="1270"/>
              <a:ext cx="2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94" name="公式" r:id="rId5" imgW="164880" imgH="228600" progId="Equation.3">
                      <p:embed/>
                    </p:oleObj>
                  </mc:Choice>
                  <mc:Fallback>
                    <p:oleObj name="公式" r:id="rId5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5" y="1270"/>
                            <a:ext cx="20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3390" name="Object 10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3809494"/>
                  </p:ext>
                </p:extLst>
              </p:nvPr>
            </p:nvGraphicFramePr>
            <p:xfrm>
              <a:off x="4628" y="0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95" name="公式" r:id="rId7" imgW="190440" imgH="228600" progId="Equation.3">
                      <p:embed/>
                    </p:oleObj>
                  </mc:Choice>
                  <mc:Fallback>
                    <p:oleObj name="公式" r:id="rId7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28" y="0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3391" name="Object 10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0219353"/>
                  </p:ext>
                </p:extLst>
              </p:nvPr>
            </p:nvGraphicFramePr>
            <p:xfrm>
              <a:off x="3940" y="862"/>
              <a:ext cx="25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96" name="公式" r:id="rId9" imgW="203040" imgH="228600" progId="Equation.3">
                      <p:embed/>
                    </p:oleObj>
                  </mc:Choice>
                  <mc:Fallback>
                    <p:oleObj name="公式" r:id="rId9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0" y="862"/>
                            <a:ext cx="256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3392" name="Object 108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0366928"/>
                  </p:ext>
                </p:extLst>
              </p:nvPr>
            </p:nvGraphicFramePr>
            <p:xfrm>
              <a:off x="4833" y="544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4697" name="公式" r:id="rId11" imgW="190440" imgH="228600" progId="Equation.3">
                      <p:embed/>
                    </p:oleObj>
                  </mc:Choice>
                  <mc:Fallback>
                    <p:oleObj name="公式" r:id="rId11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3" y="544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83393" name="Rectangle 1089"/>
            <p:cNvSpPr>
              <a:spLocks noChangeArrowheads="1"/>
            </p:cNvSpPr>
            <p:nvPr/>
          </p:nvSpPr>
          <p:spPr bwMode="auto">
            <a:xfrm>
              <a:off x="1728" y="273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3394" name="Rectangle 1090"/>
            <p:cNvSpPr>
              <a:spLocks noChangeArrowheads="1"/>
            </p:cNvSpPr>
            <p:nvPr/>
          </p:nvSpPr>
          <p:spPr bwMode="auto">
            <a:xfrm>
              <a:off x="1362" y="288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483395" name="Rectangle 1091"/>
            <p:cNvSpPr>
              <a:spLocks noChangeArrowheads="1"/>
            </p:cNvSpPr>
            <p:nvPr/>
          </p:nvSpPr>
          <p:spPr bwMode="auto">
            <a:xfrm>
              <a:off x="1776" y="312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</p:grpSp>
      <p:sp>
        <p:nvSpPr>
          <p:cNvPr id="483396" name="Oval 1092"/>
          <p:cNvSpPr>
            <a:spLocks noChangeArrowheads="1"/>
          </p:cNvSpPr>
          <p:nvPr/>
        </p:nvSpPr>
        <p:spPr bwMode="auto">
          <a:xfrm>
            <a:off x="2514600" y="5029200"/>
            <a:ext cx="609600" cy="609600"/>
          </a:xfrm>
          <a:prstGeom prst="ellips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3397" name="AutoShape 1093"/>
          <p:cNvSpPr>
            <a:spLocks noChangeArrowheads="1"/>
          </p:cNvSpPr>
          <p:nvPr/>
        </p:nvSpPr>
        <p:spPr bwMode="auto">
          <a:xfrm>
            <a:off x="4419600" y="4648200"/>
            <a:ext cx="1238271" cy="360363"/>
          </a:xfrm>
          <a:prstGeom prst="leftRightArrow">
            <a:avLst>
              <a:gd name="adj1" fmla="val 50000"/>
              <a:gd name="adj2" fmla="val 761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3398" name="Line 1094"/>
          <p:cNvSpPr>
            <a:spLocks noChangeShapeType="1"/>
          </p:cNvSpPr>
          <p:nvPr/>
        </p:nvSpPr>
        <p:spPr bwMode="auto">
          <a:xfrm flipH="1">
            <a:off x="6921993" y="3501008"/>
            <a:ext cx="0" cy="17526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83401" name="Group 1097"/>
          <p:cNvGrpSpPr>
            <a:grpSpLocks/>
          </p:cNvGrpSpPr>
          <p:nvPr/>
        </p:nvGrpSpPr>
        <p:grpSpPr bwMode="auto">
          <a:xfrm>
            <a:off x="6079031" y="4724400"/>
            <a:ext cx="457200" cy="457200"/>
            <a:chOff x="3936" y="2976"/>
            <a:chExt cx="288" cy="288"/>
          </a:xfrm>
        </p:grpSpPr>
        <p:sp>
          <p:nvSpPr>
            <p:cNvPr id="483399" name="Line 1095"/>
            <p:cNvSpPr>
              <a:spLocks noChangeShapeType="1"/>
            </p:cNvSpPr>
            <p:nvPr/>
          </p:nvSpPr>
          <p:spPr bwMode="auto">
            <a:xfrm>
              <a:off x="4224" y="2976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3400" name="Line 1096"/>
            <p:cNvSpPr>
              <a:spLocks noChangeShapeType="1"/>
            </p:cNvSpPr>
            <p:nvPr/>
          </p:nvSpPr>
          <p:spPr bwMode="auto">
            <a:xfrm>
              <a:off x="3936" y="2976"/>
              <a:ext cx="28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9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3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3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8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48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48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65" grpId="0" autoUpdateAnimBg="0"/>
      <p:bldP spid="483366" grpId="0" autoUpdateAnimBg="0"/>
      <p:bldP spid="483367" grpId="0" autoUpdateAnimBg="0"/>
      <p:bldP spid="483396" grpId="0" animBg="1"/>
      <p:bldP spid="483397" grpId="0" animBg="1"/>
      <p:bldP spid="48339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18</a:t>
            </a:r>
            <a:r>
              <a:rPr lang="zh-CN" altLang="en-US"/>
              <a:t>）</a:t>
            </a:r>
          </a:p>
        </p:txBody>
      </p:sp>
      <p:sp>
        <p:nvSpPr>
          <p:cNvPr id="5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B0944-0DB3-4741-9087-DED267C01B83}" type="slidenum">
              <a:rPr lang="en-US" altLang="zh-CN">
                <a:latin typeface="+mn-ea"/>
                <a:ea typeface="+mn-ea"/>
              </a:rPr>
              <a:pPr/>
              <a:t>54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4355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effectLst/>
                <a:latin typeface="+mn-ea"/>
              </a:rPr>
              <a:t>饱和状态</a:t>
            </a:r>
          </a:p>
        </p:txBody>
      </p:sp>
      <p:grpSp>
        <p:nvGrpSpPr>
          <p:cNvPr id="484410" name="Group 1082"/>
          <p:cNvGrpSpPr>
            <a:grpSpLocks/>
          </p:cNvGrpSpPr>
          <p:nvPr/>
        </p:nvGrpSpPr>
        <p:grpSpPr bwMode="auto">
          <a:xfrm>
            <a:off x="5334001" y="2643182"/>
            <a:ext cx="3167063" cy="4027488"/>
            <a:chOff x="3360" y="1920"/>
            <a:chExt cx="1995" cy="2537"/>
          </a:xfrm>
        </p:grpSpPr>
        <p:sp>
          <p:nvSpPr>
            <p:cNvPr id="484357" name="Line 1029"/>
            <p:cNvSpPr>
              <a:spLocks noChangeShapeType="1"/>
            </p:cNvSpPr>
            <p:nvPr/>
          </p:nvSpPr>
          <p:spPr bwMode="auto">
            <a:xfrm>
              <a:off x="3554" y="2549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58" name="Line 1030"/>
            <p:cNvSpPr>
              <a:spLocks noChangeShapeType="1"/>
            </p:cNvSpPr>
            <p:nvPr/>
          </p:nvSpPr>
          <p:spPr bwMode="auto">
            <a:xfrm>
              <a:off x="3872" y="2729"/>
              <a:ext cx="18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59" name="AutoShape 1031"/>
            <p:cNvSpPr>
              <a:spLocks noChangeArrowheads="1"/>
            </p:cNvSpPr>
            <p:nvPr/>
          </p:nvSpPr>
          <p:spPr bwMode="auto">
            <a:xfrm rot="10800000">
              <a:off x="3872" y="2594"/>
              <a:ext cx="181" cy="1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0" name="Line 1032"/>
            <p:cNvSpPr>
              <a:spLocks noChangeShapeType="1"/>
            </p:cNvSpPr>
            <p:nvPr/>
          </p:nvSpPr>
          <p:spPr bwMode="auto">
            <a:xfrm>
              <a:off x="3962" y="2549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1" name="Line 1033"/>
            <p:cNvSpPr>
              <a:spLocks noChangeShapeType="1"/>
            </p:cNvSpPr>
            <p:nvPr/>
          </p:nvSpPr>
          <p:spPr bwMode="auto">
            <a:xfrm>
              <a:off x="3962" y="2957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2" name="Line 1034"/>
            <p:cNvSpPr>
              <a:spLocks noChangeShapeType="1"/>
            </p:cNvSpPr>
            <p:nvPr/>
          </p:nvSpPr>
          <p:spPr bwMode="auto">
            <a:xfrm flipV="1">
              <a:off x="4416" y="2821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3" name="Oval 1035"/>
            <p:cNvSpPr>
              <a:spLocks noChangeArrowheads="1"/>
            </p:cNvSpPr>
            <p:nvPr/>
          </p:nvSpPr>
          <p:spPr bwMode="auto">
            <a:xfrm>
              <a:off x="4371" y="2730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4" name="Oval 1036"/>
            <p:cNvSpPr>
              <a:spLocks noChangeArrowheads="1"/>
            </p:cNvSpPr>
            <p:nvPr/>
          </p:nvSpPr>
          <p:spPr bwMode="auto">
            <a:xfrm>
              <a:off x="4371" y="2549"/>
              <a:ext cx="91" cy="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5" name="Line 1037"/>
            <p:cNvSpPr>
              <a:spLocks noChangeShapeType="1"/>
            </p:cNvSpPr>
            <p:nvPr/>
          </p:nvSpPr>
          <p:spPr bwMode="auto">
            <a:xfrm flipV="1">
              <a:off x="4416" y="2208"/>
              <a:ext cx="0" cy="3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6" name="Line 1038"/>
            <p:cNvSpPr>
              <a:spLocks noChangeShapeType="1"/>
            </p:cNvSpPr>
            <p:nvPr/>
          </p:nvSpPr>
          <p:spPr bwMode="auto">
            <a:xfrm flipH="1">
              <a:off x="4189" y="2957"/>
              <a:ext cx="0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7" name="Line 1039"/>
            <p:cNvSpPr>
              <a:spLocks noChangeShapeType="1"/>
            </p:cNvSpPr>
            <p:nvPr/>
          </p:nvSpPr>
          <p:spPr bwMode="auto">
            <a:xfrm>
              <a:off x="4099" y="3547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69" name="Rectangle 1041"/>
            <p:cNvSpPr>
              <a:spLocks noChangeArrowheads="1"/>
            </p:cNvSpPr>
            <p:nvPr/>
          </p:nvSpPr>
          <p:spPr bwMode="auto">
            <a:xfrm>
              <a:off x="4320" y="192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ea typeface="华文新魏" pitchFamily="2" charset="-122"/>
                  <a:cs typeface="Times New Roman" pitchFamily="18" charset="0"/>
                </a:rPr>
                <a:t>c</a:t>
              </a:r>
            </a:p>
          </p:txBody>
        </p:sp>
        <p:sp>
          <p:nvSpPr>
            <p:cNvPr id="484370" name="Rectangle 1042"/>
            <p:cNvSpPr>
              <a:spLocks noChangeArrowheads="1"/>
            </p:cNvSpPr>
            <p:nvPr/>
          </p:nvSpPr>
          <p:spPr bwMode="auto">
            <a:xfrm>
              <a:off x="3360" y="2400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ea typeface="华文新魏" pitchFamily="2" charset="-122"/>
                  <a:cs typeface="Times New Roman" pitchFamily="18" charset="0"/>
                </a:rPr>
                <a:t>b</a:t>
              </a:r>
            </a:p>
          </p:txBody>
        </p:sp>
        <p:sp>
          <p:nvSpPr>
            <p:cNvPr id="484371" name="Rectangle 1043"/>
            <p:cNvSpPr>
              <a:spLocks noChangeArrowheads="1"/>
            </p:cNvSpPr>
            <p:nvPr/>
          </p:nvSpPr>
          <p:spPr bwMode="auto">
            <a:xfrm>
              <a:off x="4194" y="3275"/>
              <a:ext cx="2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ea typeface="华文新魏" pitchFamily="2" charset="-122"/>
                  <a:cs typeface="Times New Roman" pitchFamily="18" charset="0"/>
                </a:rPr>
                <a:t>e</a:t>
              </a:r>
            </a:p>
          </p:txBody>
        </p:sp>
        <p:sp>
          <p:nvSpPr>
            <p:cNvPr id="484372" name="Text Box 1044"/>
            <p:cNvSpPr txBox="1">
              <a:spLocks noChangeArrowheads="1"/>
            </p:cNvSpPr>
            <p:nvPr/>
          </p:nvSpPr>
          <p:spPr bwMode="auto">
            <a:xfrm>
              <a:off x="3475" y="3585"/>
              <a:ext cx="1880" cy="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ea typeface="华文新魏" pitchFamily="2" charset="-122"/>
                  <a:cs typeface="Times New Roman" pitchFamily="18" charset="0"/>
                </a:rPr>
                <a:t>饱和状态</a:t>
              </a:r>
            </a:p>
            <a:p>
              <a:pPr>
                <a:spcBef>
                  <a:spcPct val="50000"/>
                </a:spcBef>
              </a:pP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I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c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 &lt; 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  <a:sym typeface="Symbol" pitchFamily="18" charset="2"/>
                </a:rPr>
                <a:t> </a:t>
              </a: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I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b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 ,</a:t>
              </a: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V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b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=0.7v, </a:t>
              </a:r>
              <a:r>
                <a:rPr lang="en-US" altLang="zh-CN" dirty="0" err="1">
                  <a:ea typeface="华文新魏" pitchFamily="2" charset="-122"/>
                  <a:cs typeface="Times New Roman" pitchFamily="18" charset="0"/>
                </a:rPr>
                <a:t>V</a:t>
              </a:r>
              <a:r>
                <a:rPr lang="en-US" altLang="zh-CN" baseline="-25000" dirty="0" err="1">
                  <a:ea typeface="华文新魏" pitchFamily="2" charset="-122"/>
                  <a:cs typeface="Times New Roman" pitchFamily="18" charset="0"/>
                </a:rPr>
                <a:t>c</a:t>
              </a:r>
              <a:r>
                <a:rPr lang="en-US" altLang="zh-CN" dirty="0">
                  <a:ea typeface="华文新魏" pitchFamily="2" charset="-122"/>
                  <a:cs typeface="Times New Roman" pitchFamily="18" charset="0"/>
                </a:rPr>
                <a:t>=0.1v~0.3v, </a:t>
              </a:r>
            </a:p>
          </p:txBody>
        </p:sp>
        <p:sp>
          <p:nvSpPr>
            <p:cNvPr id="484373" name="Line 1045"/>
            <p:cNvSpPr>
              <a:spLocks noChangeShapeType="1"/>
            </p:cNvSpPr>
            <p:nvPr/>
          </p:nvSpPr>
          <p:spPr bwMode="auto">
            <a:xfrm flipV="1">
              <a:off x="4416" y="2640"/>
              <a:ext cx="0" cy="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  <p:sp>
          <p:nvSpPr>
            <p:cNvPr id="484374" name="Rectangle 1046"/>
            <p:cNvSpPr>
              <a:spLocks noChangeArrowheads="1"/>
            </p:cNvSpPr>
            <p:nvPr/>
          </p:nvSpPr>
          <p:spPr bwMode="auto">
            <a:xfrm>
              <a:off x="3840" y="2400"/>
              <a:ext cx="726" cy="6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ea typeface="华文新魏" pitchFamily="2" charset="-122"/>
                <a:cs typeface="Times New Roman" pitchFamily="18" charset="0"/>
              </a:endParaRPr>
            </a:p>
          </p:txBody>
        </p:sp>
      </p:grpSp>
      <p:sp>
        <p:nvSpPr>
          <p:cNvPr id="484376" name="Rectangle 1048"/>
          <p:cNvSpPr>
            <a:spLocks noChangeArrowheads="1"/>
          </p:cNvSpPr>
          <p:nvPr/>
        </p:nvSpPr>
        <p:spPr bwMode="auto">
          <a:xfrm>
            <a:off x="1066800" y="2125717"/>
            <a:ext cx="55911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条件：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8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=0.7v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，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8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较大，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&lt; 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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endParaRPr lang="en-US" altLang="zh-CN" sz="2400" baseline="-25000" dirty="0">
              <a:ea typeface="华文新魏" pitchFamily="2" charset="-122"/>
              <a:cs typeface="Times New Roman" pitchFamily="18" charset="0"/>
            </a:endParaRPr>
          </a:p>
        </p:txBody>
      </p:sp>
      <p:sp>
        <p:nvSpPr>
          <p:cNvPr id="484377" name="Rectangle 1049"/>
          <p:cNvSpPr>
            <a:spLocks noChangeArrowheads="1"/>
          </p:cNvSpPr>
          <p:nvPr/>
        </p:nvSpPr>
        <p:spPr bwMode="auto">
          <a:xfrm>
            <a:off x="1066800" y="2590800"/>
            <a:ext cx="33346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结果：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=0.1v~0.3v,</a:t>
            </a:r>
          </a:p>
        </p:txBody>
      </p:sp>
      <p:grpSp>
        <p:nvGrpSpPr>
          <p:cNvPr id="484378" name="Group 1050"/>
          <p:cNvGrpSpPr>
            <a:grpSpLocks/>
          </p:cNvGrpSpPr>
          <p:nvPr/>
        </p:nvGrpSpPr>
        <p:grpSpPr bwMode="auto">
          <a:xfrm>
            <a:off x="990600" y="3352800"/>
            <a:ext cx="3259138" cy="3181350"/>
            <a:chOff x="624" y="1872"/>
            <a:chExt cx="2053" cy="2004"/>
          </a:xfrm>
        </p:grpSpPr>
        <p:grpSp>
          <p:nvGrpSpPr>
            <p:cNvPr id="484379" name="Group 1051"/>
            <p:cNvGrpSpPr>
              <a:grpSpLocks/>
            </p:cNvGrpSpPr>
            <p:nvPr/>
          </p:nvGrpSpPr>
          <p:grpSpPr bwMode="auto">
            <a:xfrm>
              <a:off x="624" y="1872"/>
              <a:ext cx="2053" cy="2004"/>
              <a:chOff x="3600" y="0"/>
              <a:chExt cx="2053" cy="2004"/>
            </a:xfrm>
          </p:grpSpPr>
          <p:sp>
            <p:nvSpPr>
              <p:cNvPr id="484380" name="Line 1052"/>
              <p:cNvSpPr>
                <a:spLocks noChangeShapeType="1"/>
              </p:cNvSpPr>
              <p:nvPr/>
            </p:nvSpPr>
            <p:spPr bwMode="auto">
              <a:xfrm>
                <a:off x="3737" y="1822"/>
                <a:ext cx="1814" cy="0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1" name="Line 1053"/>
              <p:cNvSpPr>
                <a:spLocks noChangeShapeType="1"/>
              </p:cNvSpPr>
              <p:nvPr/>
            </p:nvSpPr>
            <p:spPr bwMode="auto">
              <a:xfrm>
                <a:off x="4689" y="2004"/>
                <a:ext cx="18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2" name="Line 1054"/>
              <p:cNvSpPr>
                <a:spLocks noChangeShapeType="1"/>
              </p:cNvSpPr>
              <p:nvPr/>
            </p:nvSpPr>
            <p:spPr bwMode="auto">
              <a:xfrm flipV="1">
                <a:off x="4780" y="1641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3" name="Line 1055"/>
              <p:cNvSpPr>
                <a:spLocks noChangeShapeType="1"/>
              </p:cNvSpPr>
              <p:nvPr/>
            </p:nvSpPr>
            <p:spPr bwMode="auto">
              <a:xfrm>
                <a:off x="3691" y="1233"/>
                <a:ext cx="27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4" name="Rectangle 1056"/>
              <p:cNvSpPr>
                <a:spLocks noChangeArrowheads="1"/>
              </p:cNvSpPr>
              <p:nvPr/>
            </p:nvSpPr>
            <p:spPr bwMode="auto">
              <a:xfrm>
                <a:off x="3964" y="1187"/>
                <a:ext cx="226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5" name="Line 1057"/>
              <p:cNvSpPr>
                <a:spLocks noChangeShapeType="1"/>
              </p:cNvSpPr>
              <p:nvPr/>
            </p:nvSpPr>
            <p:spPr bwMode="auto">
              <a:xfrm>
                <a:off x="4190" y="1233"/>
                <a:ext cx="4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6" name="Line 1058"/>
              <p:cNvSpPr>
                <a:spLocks noChangeShapeType="1"/>
              </p:cNvSpPr>
              <p:nvPr/>
            </p:nvSpPr>
            <p:spPr bwMode="auto">
              <a:xfrm>
                <a:off x="4644" y="1142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7" name="Line 1059"/>
              <p:cNvSpPr>
                <a:spLocks noChangeShapeType="1"/>
              </p:cNvSpPr>
              <p:nvPr/>
            </p:nvSpPr>
            <p:spPr bwMode="auto">
              <a:xfrm>
                <a:off x="4644" y="1278"/>
                <a:ext cx="136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8" name="Line 1060"/>
              <p:cNvSpPr>
                <a:spLocks noChangeShapeType="1"/>
              </p:cNvSpPr>
              <p:nvPr/>
            </p:nvSpPr>
            <p:spPr bwMode="auto">
              <a:xfrm flipV="1">
                <a:off x="4640" y="1102"/>
                <a:ext cx="9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89" name="Line 1061"/>
              <p:cNvSpPr>
                <a:spLocks noChangeShapeType="1"/>
              </p:cNvSpPr>
              <p:nvPr/>
            </p:nvSpPr>
            <p:spPr bwMode="auto">
              <a:xfrm flipV="1">
                <a:off x="4735" y="824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90" name="Rectangle 1062"/>
              <p:cNvSpPr>
                <a:spLocks noChangeArrowheads="1"/>
              </p:cNvSpPr>
              <p:nvPr/>
            </p:nvSpPr>
            <p:spPr bwMode="auto">
              <a:xfrm>
                <a:off x="4689" y="597"/>
                <a:ext cx="91" cy="22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91" name="Line 1063"/>
              <p:cNvSpPr>
                <a:spLocks noChangeShapeType="1"/>
              </p:cNvSpPr>
              <p:nvPr/>
            </p:nvSpPr>
            <p:spPr bwMode="auto">
              <a:xfrm flipV="1">
                <a:off x="4735" y="280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92" name="Line 1064"/>
              <p:cNvSpPr>
                <a:spLocks noChangeShapeType="1"/>
              </p:cNvSpPr>
              <p:nvPr/>
            </p:nvSpPr>
            <p:spPr bwMode="auto">
              <a:xfrm>
                <a:off x="4735" y="960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93" name="Line 1065"/>
              <p:cNvSpPr>
                <a:spLocks noChangeShapeType="1"/>
              </p:cNvSpPr>
              <p:nvPr/>
            </p:nvSpPr>
            <p:spPr bwMode="auto">
              <a:xfrm>
                <a:off x="4780" y="1369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4394" name="Text Box 1066"/>
              <p:cNvSpPr txBox="1">
                <a:spLocks noChangeArrowheads="1"/>
              </p:cNvSpPr>
              <p:nvPr/>
            </p:nvSpPr>
            <p:spPr bwMode="auto">
              <a:xfrm>
                <a:off x="3600" y="118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4395" name="Text Box 1067"/>
              <p:cNvSpPr txBox="1">
                <a:spLocks noChangeArrowheads="1"/>
              </p:cNvSpPr>
              <p:nvPr/>
            </p:nvSpPr>
            <p:spPr bwMode="auto">
              <a:xfrm>
                <a:off x="3601" y="1641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4396" name="Object 10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261733"/>
                  </p:ext>
                </p:extLst>
              </p:nvPr>
            </p:nvGraphicFramePr>
            <p:xfrm>
              <a:off x="3622" y="1361"/>
              <a:ext cx="22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22" name="公式" r:id="rId3" imgW="177480" imgH="228600" progId="Equation.3">
                      <p:embed/>
                    </p:oleObj>
                  </mc:Choice>
                  <mc:Fallback>
                    <p:oleObj name="公式" r:id="rId3" imgW="1774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22" y="1361"/>
                            <a:ext cx="224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4397" name="Text Box 1069"/>
              <p:cNvSpPr txBox="1">
                <a:spLocks noChangeArrowheads="1"/>
              </p:cNvSpPr>
              <p:nvPr/>
            </p:nvSpPr>
            <p:spPr bwMode="auto">
              <a:xfrm>
                <a:off x="5415" y="915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484398" name="Text Box 1070"/>
              <p:cNvSpPr txBox="1">
                <a:spLocks noChangeArrowheads="1"/>
              </p:cNvSpPr>
              <p:nvPr/>
            </p:nvSpPr>
            <p:spPr bwMode="auto">
              <a:xfrm>
                <a:off x="5416" y="1637"/>
                <a:ext cx="22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-</a:t>
                </a:r>
              </a:p>
            </p:txBody>
          </p:sp>
          <p:graphicFrame>
            <p:nvGraphicFramePr>
              <p:cNvPr id="484399" name="Object 107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8722549"/>
                  </p:ext>
                </p:extLst>
              </p:nvPr>
            </p:nvGraphicFramePr>
            <p:xfrm>
              <a:off x="5445" y="1270"/>
              <a:ext cx="2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23" name="公式" r:id="rId5" imgW="164880" imgH="228600" progId="Equation.3">
                      <p:embed/>
                    </p:oleObj>
                  </mc:Choice>
                  <mc:Fallback>
                    <p:oleObj name="公式" r:id="rId5" imgW="16488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45" y="1270"/>
                            <a:ext cx="20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4400" name="Object 107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9305311"/>
                  </p:ext>
                </p:extLst>
              </p:nvPr>
            </p:nvGraphicFramePr>
            <p:xfrm>
              <a:off x="4628" y="0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24" name="公式" r:id="rId7" imgW="190440" imgH="228600" progId="Equation.3">
                      <p:embed/>
                    </p:oleObj>
                  </mc:Choice>
                  <mc:Fallback>
                    <p:oleObj name="公式" r:id="rId7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28" y="0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4401" name="Object 10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3325190"/>
                  </p:ext>
                </p:extLst>
              </p:nvPr>
            </p:nvGraphicFramePr>
            <p:xfrm>
              <a:off x="3940" y="862"/>
              <a:ext cx="256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25" name="公式" r:id="rId9" imgW="203040" imgH="228600" progId="Equation.3">
                      <p:embed/>
                    </p:oleObj>
                  </mc:Choice>
                  <mc:Fallback>
                    <p:oleObj name="公式" r:id="rId9" imgW="2030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0" y="862"/>
                            <a:ext cx="256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4402" name="Object 107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33044"/>
                  </p:ext>
                </p:extLst>
              </p:nvPr>
            </p:nvGraphicFramePr>
            <p:xfrm>
              <a:off x="4833" y="544"/>
              <a:ext cx="240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5726" name="公式" r:id="rId11" imgW="190440" imgH="228600" progId="Equation.3">
                      <p:embed/>
                    </p:oleObj>
                  </mc:Choice>
                  <mc:Fallback>
                    <p:oleObj name="公式" r:id="rId11" imgW="1904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3" y="544"/>
                            <a:ext cx="240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84403" name="Rectangle 1075"/>
            <p:cNvSpPr>
              <a:spLocks noChangeArrowheads="1"/>
            </p:cNvSpPr>
            <p:nvPr/>
          </p:nvSpPr>
          <p:spPr bwMode="auto">
            <a:xfrm>
              <a:off x="1728" y="273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84404" name="Rectangle 1076"/>
            <p:cNvSpPr>
              <a:spLocks noChangeArrowheads="1"/>
            </p:cNvSpPr>
            <p:nvPr/>
          </p:nvSpPr>
          <p:spPr bwMode="auto">
            <a:xfrm>
              <a:off x="1362" y="288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484405" name="Rectangle 1077"/>
            <p:cNvSpPr>
              <a:spLocks noChangeArrowheads="1"/>
            </p:cNvSpPr>
            <p:nvPr/>
          </p:nvSpPr>
          <p:spPr bwMode="auto">
            <a:xfrm>
              <a:off x="1776" y="312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e</a:t>
              </a:r>
            </a:p>
          </p:txBody>
        </p:sp>
      </p:grpSp>
      <p:sp>
        <p:nvSpPr>
          <p:cNvPr id="484406" name="Oval 1078"/>
          <p:cNvSpPr>
            <a:spLocks noChangeArrowheads="1"/>
          </p:cNvSpPr>
          <p:nvPr/>
        </p:nvSpPr>
        <p:spPr bwMode="auto">
          <a:xfrm>
            <a:off x="2514600" y="5029200"/>
            <a:ext cx="609600" cy="609600"/>
          </a:xfrm>
          <a:prstGeom prst="ellips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4407" name="AutoShape 1079"/>
          <p:cNvSpPr>
            <a:spLocks noChangeArrowheads="1"/>
          </p:cNvSpPr>
          <p:nvPr/>
        </p:nvSpPr>
        <p:spPr bwMode="auto">
          <a:xfrm>
            <a:off x="4419600" y="4648200"/>
            <a:ext cx="1371600" cy="360363"/>
          </a:xfrm>
          <a:prstGeom prst="leftRightArrow">
            <a:avLst>
              <a:gd name="adj1" fmla="val 50000"/>
              <a:gd name="adj2" fmla="val 761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4408" name="Line 1080"/>
          <p:cNvSpPr>
            <a:spLocks noChangeShapeType="1"/>
          </p:cNvSpPr>
          <p:nvPr/>
        </p:nvSpPr>
        <p:spPr bwMode="auto">
          <a:xfrm>
            <a:off x="6553200" y="3357562"/>
            <a:ext cx="0" cy="12192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4409" name="Line 1081"/>
          <p:cNvSpPr>
            <a:spLocks noChangeShapeType="1"/>
          </p:cNvSpPr>
          <p:nvPr/>
        </p:nvSpPr>
        <p:spPr bwMode="auto">
          <a:xfrm>
            <a:off x="7315200" y="3357562"/>
            <a:ext cx="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1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8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48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8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76" grpId="0" autoUpdateAnimBg="0"/>
      <p:bldP spid="484377" grpId="0" autoUpdateAnimBg="0"/>
      <p:bldP spid="484406" grpId="0" animBg="1"/>
      <p:bldP spid="484407" grpId="0" animBg="1"/>
      <p:bldP spid="484408" grpId="0" animBg="1"/>
      <p:bldP spid="48440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19</a:t>
            </a:r>
            <a:r>
              <a:rPr lang="zh-CN" altLang="en-US"/>
              <a:t>）</a:t>
            </a:r>
          </a:p>
        </p:txBody>
      </p:sp>
      <p:sp>
        <p:nvSpPr>
          <p:cNvPr id="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37F8E-ACE8-46FB-A248-2D2266814033}" type="slidenum">
              <a:rPr lang="en-US" altLang="zh-CN">
                <a:latin typeface="+mn-ea"/>
                <a:ea typeface="+mn-ea"/>
              </a:rPr>
              <a:pPr/>
              <a:t>55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52663" name="Rectangle 1079"/>
          <p:cNvSpPr>
            <a:spLocks noChangeArrowheads="1"/>
          </p:cNvSpPr>
          <p:nvPr/>
        </p:nvSpPr>
        <p:spPr bwMode="auto">
          <a:xfrm>
            <a:off x="609600" y="1524000"/>
            <a:ext cx="2819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倒置状态</a:t>
            </a:r>
          </a:p>
        </p:txBody>
      </p:sp>
      <p:sp>
        <p:nvSpPr>
          <p:cNvPr id="452664" name="Rectangle 1080"/>
          <p:cNvSpPr>
            <a:spLocks noChangeArrowheads="1"/>
          </p:cNvSpPr>
          <p:nvPr/>
        </p:nvSpPr>
        <p:spPr bwMode="auto">
          <a:xfrm>
            <a:off x="1056783" y="2103438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条件：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b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=0.7v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，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e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&gt;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c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，发射极电平高，集电极电平低</a:t>
            </a:r>
          </a:p>
        </p:txBody>
      </p:sp>
      <p:grpSp>
        <p:nvGrpSpPr>
          <p:cNvPr id="452668" name="Group 1084"/>
          <p:cNvGrpSpPr>
            <a:grpSpLocks/>
          </p:cNvGrpSpPr>
          <p:nvPr/>
        </p:nvGrpSpPr>
        <p:grpSpPr bwMode="auto">
          <a:xfrm>
            <a:off x="762000" y="3505200"/>
            <a:ext cx="2819400" cy="2921000"/>
            <a:chOff x="480" y="2208"/>
            <a:chExt cx="1776" cy="1840"/>
          </a:xfrm>
        </p:grpSpPr>
        <p:sp>
          <p:nvSpPr>
            <p:cNvPr id="452636" name="Line 1052"/>
            <p:cNvSpPr>
              <a:spLocks noChangeShapeType="1"/>
            </p:cNvSpPr>
            <p:nvPr/>
          </p:nvSpPr>
          <p:spPr bwMode="auto">
            <a:xfrm>
              <a:off x="592" y="3912"/>
              <a:ext cx="1485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37" name="Line 1053"/>
            <p:cNvSpPr>
              <a:spLocks noChangeShapeType="1"/>
            </p:cNvSpPr>
            <p:nvPr/>
          </p:nvSpPr>
          <p:spPr bwMode="auto">
            <a:xfrm>
              <a:off x="1440" y="40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39" name="Line 1055"/>
            <p:cNvSpPr>
              <a:spLocks noChangeShapeType="1"/>
            </p:cNvSpPr>
            <p:nvPr/>
          </p:nvSpPr>
          <p:spPr bwMode="auto">
            <a:xfrm>
              <a:off x="554" y="3460"/>
              <a:ext cx="2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0" name="Rectangle 1056"/>
            <p:cNvSpPr>
              <a:spLocks noChangeArrowheads="1"/>
            </p:cNvSpPr>
            <p:nvPr/>
          </p:nvSpPr>
          <p:spPr bwMode="auto">
            <a:xfrm>
              <a:off x="778" y="3421"/>
              <a:ext cx="185" cy="7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1" name="Line 1057"/>
            <p:cNvSpPr>
              <a:spLocks noChangeShapeType="1"/>
            </p:cNvSpPr>
            <p:nvPr/>
          </p:nvSpPr>
          <p:spPr bwMode="auto">
            <a:xfrm>
              <a:off x="963" y="3460"/>
              <a:ext cx="3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2" name="Line 1058"/>
            <p:cNvSpPr>
              <a:spLocks noChangeShapeType="1"/>
            </p:cNvSpPr>
            <p:nvPr/>
          </p:nvSpPr>
          <p:spPr bwMode="auto">
            <a:xfrm>
              <a:off x="1344" y="331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3" name="Line 1059"/>
            <p:cNvSpPr>
              <a:spLocks noChangeShapeType="1"/>
            </p:cNvSpPr>
            <p:nvPr/>
          </p:nvSpPr>
          <p:spPr bwMode="auto">
            <a:xfrm flipV="1">
              <a:off x="1344" y="3240"/>
              <a:ext cx="170" cy="1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4" name="Line 1060"/>
            <p:cNvSpPr>
              <a:spLocks noChangeShapeType="1"/>
            </p:cNvSpPr>
            <p:nvPr/>
          </p:nvSpPr>
          <p:spPr bwMode="auto">
            <a:xfrm flipH="1" flipV="1">
              <a:off x="1344" y="3473"/>
              <a:ext cx="192" cy="1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5" name="Line 1061"/>
            <p:cNvSpPr>
              <a:spLocks noChangeShapeType="1"/>
            </p:cNvSpPr>
            <p:nvPr/>
          </p:nvSpPr>
          <p:spPr bwMode="auto">
            <a:xfrm flipV="1">
              <a:off x="1514" y="2914"/>
              <a:ext cx="0" cy="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6" name="Rectangle 1062"/>
            <p:cNvSpPr>
              <a:spLocks noChangeArrowheads="1"/>
            </p:cNvSpPr>
            <p:nvPr/>
          </p:nvSpPr>
          <p:spPr bwMode="auto">
            <a:xfrm>
              <a:off x="1476" y="2719"/>
              <a:ext cx="75" cy="19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7" name="Line 1063"/>
            <p:cNvSpPr>
              <a:spLocks noChangeShapeType="1"/>
            </p:cNvSpPr>
            <p:nvPr/>
          </p:nvSpPr>
          <p:spPr bwMode="auto">
            <a:xfrm flipV="1">
              <a:off x="1514" y="2448"/>
              <a:ext cx="0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8" name="Line 1064"/>
            <p:cNvSpPr>
              <a:spLocks noChangeShapeType="1"/>
            </p:cNvSpPr>
            <p:nvPr/>
          </p:nvSpPr>
          <p:spPr bwMode="auto">
            <a:xfrm>
              <a:off x="1514" y="3030"/>
              <a:ext cx="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49" name="Line 1065"/>
            <p:cNvSpPr>
              <a:spLocks noChangeShapeType="1"/>
            </p:cNvSpPr>
            <p:nvPr/>
          </p:nvSpPr>
          <p:spPr bwMode="auto">
            <a:xfrm>
              <a:off x="1536" y="3617"/>
              <a:ext cx="0" cy="4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50" name="Text Box 1066"/>
            <p:cNvSpPr txBox="1">
              <a:spLocks noChangeArrowheads="1"/>
            </p:cNvSpPr>
            <p:nvPr/>
          </p:nvSpPr>
          <p:spPr bwMode="auto">
            <a:xfrm>
              <a:off x="480" y="3421"/>
              <a:ext cx="1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452651" name="Text Box 1067"/>
            <p:cNvSpPr txBox="1">
              <a:spLocks noChangeArrowheads="1"/>
            </p:cNvSpPr>
            <p:nvPr/>
          </p:nvSpPr>
          <p:spPr bwMode="auto">
            <a:xfrm>
              <a:off x="481" y="3757"/>
              <a:ext cx="1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452652" name="Object 106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4015470"/>
                </p:ext>
              </p:extLst>
            </p:nvPr>
          </p:nvGraphicFramePr>
          <p:xfrm>
            <a:off x="499" y="3517"/>
            <a:ext cx="18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51" name="公式" r:id="rId3" imgW="177480" imgH="228600" progId="Equation.3">
                    <p:embed/>
                  </p:oleObj>
                </mc:Choice>
                <mc:Fallback>
                  <p:oleObj name="公式" r:id="rId3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" y="3517"/>
                          <a:ext cx="183" cy="2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2653" name="Text Box 1069"/>
            <p:cNvSpPr txBox="1">
              <a:spLocks noChangeArrowheads="1"/>
            </p:cNvSpPr>
            <p:nvPr/>
          </p:nvSpPr>
          <p:spPr bwMode="auto">
            <a:xfrm>
              <a:off x="2070" y="2992"/>
              <a:ext cx="1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452654" name="Text Box 1070"/>
            <p:cNvSpPr txBox="1">
              <a:spLocks noChangeArrowheads="1"/>
            </p:cNvSpPr>
            <p:nvPr/>
          </p:nvSpPr>
          <p:spPr bwMode="auto">
            <a:xfrm>
              <a:off x="2064" y="3702"/>
              <a:ext cx="1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452655" name="Object 107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3688663"/>
                </p:ext>
              </p:extLst>
            </p:nvPr>
          </p:nvGraphicFramePr>
          <p:xfrm>
            <a:off x="1990" y="3439"/>
            <a:ext cx="17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52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0" y="3439"/>
                          <a:ext cx="170" cy="2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2656" name="Object 107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4169700"/>
                </p:ext>
              </p:extLst>
            </p:nvPr>
          </p:nvGraphicFramePr>
          <p:xfrm>
            <a:off x="1426" y="2208"/>
            <a:ext cx="19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53" name="公式" r:id="rId7" imgW="190440" imgH="228600" progId="Equation.3">
                    <p:embed/>
                  </p:oleObj>
                </mc:Choice>
                <mc:Fallback>
                  <p:oleObj name="公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6" y="2208"/>
                          <a:ext cx="196" cy="2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2657" name="Object 107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2470962"/>
                </p:ext>
              </p:extLst>
            </p:nvPr>
          </p:nvGraphicFramePr>
          <p:xfrm>
            <a:off x="758" y="3142"/>
            <a:ext cx="21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54" name="公式" r:id="rId9" imgW="203040" imgH="228600" progId="Equation.3">
                    <p:embed/>
                  </p:oleObj>
                </mc:Choice>
                <mc:Fallback>
                  <p:oleObj name="公式" r:id="rId9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" y="3142"/>
                          <a:ext cx="210" cy="2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2658" name="Object 107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8865657"/>
                </p:ext>
              </p:extLst>
            </p:nvPr>
          </p:nvGraphicFramePr>
          <p:xfrm>
            <a:off x="1600" y="2674"/>
            <a:ext cx="183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755" name="公式" r:id="rId11" imgW="177480" imgH="228600" progId="Equation.3">
                    <p:embed/>
                  </p:oleObj>
                </mc:Choice>
                <mc:Fallback>
                  <p:oleObj name="公式" r:id="rId11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" y="2674"/>
                          <a:ext cx="183" cy="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2665" name="Rectangle 1081"/>
            <p:cNvSpPr>
              <a:spLocks noChangeArrowheads="1"/>
            </p:cNvSpPr>
            <p:nvPr/>
          </p:nvSpPr>
          <p:spPr bwMode="auto">
            <a:xfrm>
              <a:off x="1056" y="3216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452666" name="Rectangle 1082"/>
            <p:cNvSpPr>
              <a:spLocks noChangeArrowheads="1"/>
            </p:cNvSpPr>
            <p:nvPr/>
          </p:nvSpPr>
          <p:spPr bwMode="auto">
            <a:xfrm>
              <a:off x="1516" y="3385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 dirty="0">
                  <a:solidFill>
                    <a:srgbClr val="FF9933"/>
                  </a:solidFill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452667" name="Rectangle 1083"/>
            <p:cNvSpPr>
              <a:spLocks noChangeArrowheads="1"/>
            </p:cNvSpPr>
            <p:nvPr/>
          </p:nvSpPr>
          <p:spPr bwMode="auto">
            <a:xfrm>
              <a:off x="1516" y="2981"/>
              <a:ext cx="26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600" dirty="0">
                  <a:solidFill>
                    <a:srgbClr val="FF9933"/>
                  </a:solidFill>
                  <a:latin typeface="+mn-ea"/>
                  <a:ea typeface="+mn-ea"/>
                </a:rPr>
                <a:t>e</a:t>
              </a:r>
            </a:p>
          </p:txBody>
        </p:sp>
      </p:grpSp>
      <p:sp>
        <p:nvSpPr>
          <p:cNvPr id="452669" name="Rectangle 1085"/>
          <p:cNvSpPr>
            <a:spLocks noChangeArrowheads="1"/>
          </p:cNvSpPr>
          <p:nvPr/>
        </p:nvSpPr>
        <p:spPr bwMode="auto">
          <a:xfrm>
            <a:off x="1056783" y="2590800"/>
            <a:ext cx="63225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 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</a:rPr>
              <a:t>结果： 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</a:rPr>
              <a:t>e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</a:rPr>
              <a:t>= </a:t>
            </a:r>
            <a:r>
              <a:rPr lang="en-US" altLang="zh-CN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’</a:t>
            </a:r>
            <a:r>
              <a:rPr lang="en-US" altLang="zh-CN" sz="2400" dirty="0" err="1">
                <a:ea typeface="华文新魏" pitchFamily="2" charset="-122"/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 baseline="-25000" dirty="0" err="1">
                <a:ea typeface="华文新魏" pitchFamily="2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zh-CN" altLang="en-US" sz="2400" dirty="0">
                <a:ea typeface="华文新魏" pitchFamily="2" charset="-122"/>
                <a:cs typeface="Times New Roman" pitchFamily="18" charset="0"/>
                <a:sym typeface="Symbol" pitchFamily="18" charset="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ea typeface="华文新魏" pitchFamily="2" charset="-122"/>
                <a:cs typeface="Times New Roman" pitchFamily="18" charset="0"/>
              </a:rPr>
              <a:t>放大系数</a:t>
            </a:r>
            <a:r>
              <a:rPr lang="zh-CN" altLang="en-US" sz="2400" dirty="0">
                <a:solidFill>
                  <a:srgbClr val="FF0000"/>
                </a:solidFill>
                <a:ea typeface="华文新魏" pitchFamily="2" charset="-122"/>
                <a:cs typeface="Times New Roman" pitchFamily="18" charset="0"/>
                <a:sym typeface="Symbol" pitchFamily="18" charset="2"/>
              </a:rPr>
              <a:t>’</a:t>
            </a:r>
            <a:r>
              <a:rPr lang="zh-CN" altLang="en-US" dirty="0">
                <a:solidFill>
                  <a:srgbClr val="FF0000"/>
                </a:solidFill>
                <a:ea typeface="华文新魏" pitchFamily="2" charset="-122"/>
                <a:cs typeface="Times New Roman" pitchFamily="18" charset="0"/>
                <a:sym typeface="Symbol" pitchFamily="18" charset="2"/>
              </a:rPr>
              <a:t>大约</a:t>
            </a:r>
            <a:r>
              <a:rPr lang="zh-CN" altLang="en-US" sz="2400" dirty="0">
                <a:solidFill>
                  <a:srgbClr val="FF0000"/>
                </a:solidFill>
                <a:ea typeface="华文新魏" pitchFamily="2" charset="-122"/>
                <a:cs typeface="Times New Roman" pitchFamily="18" charset="0"/>
                <a:sym typeface="Symbol" pitchFamily="18" charset="2"/>
              </a:rPr>
              <a:t>等于</a:t>
            </a:r>
            <a:r>
              <a:rPr lang="en-US" altLang="zh-CN" sz="2400" dirty="0">
                <a:solidFill>
                  <a:srgbClr val="FF0000"/>
                </a:solidFill>
                <a:ea typeface="华文新魏" pitchFamily="2" charset="-122"/>
                <a:cs typeface="Times New Roman" pitchFamily="18" charset="0"/>
                <a:sym typeface="Symbol" pitchFamily="18" charset="2"/>
              </a:rPr>
              <a:t>0.5</a:t>
            </a:r>
            <a:endParaRPr lang="zh-CN" altLang="en-US" sz="2400" dirty="0">
              <a:ea typeface="华文新魏" pitchFamily="2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452670" name="AutoShape 1086"/>
          <p:cNvSpPr>
            <a:spLocks noChangeArrowheads="1"/>
          </p:cNvSpPr>
          <p:nvPr/>
        </p:nvSpPr>
        <p:spPr bwMode="auto">
          <a:xfrm>
            <a:off x="4038600" y="4648200"/>
            <a:ext cx="1371600" cy="360363"/>
          </a:xfrm>
          <a:prstGeom prst="leftRightArrow">
            <a:avLst>
              <a:gd name="adj1" fmla="val 50000"/>
              <a:gd name="adj2" fmla="val 761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52689" name="Group 1105"/>
          <p:cNvGrpSpPr>
            <a:grpSpLocks/>
          </p:cNvGrpSpPr>
          <p:nvPr/>
        </p:nvGrpSpPr>
        <p:grpSpPr bwMode="auto">
          <a:xfrm>
            <a:off x="5715000" y="3048000"/>
            <a:ext cx="2209800" cy="3128963"/>
            <a:chOff x="3600" y="1920"/>
            <a:chExt cx="1392" cy="1971"/>
          </a:xfrm>
        </p:grpSpPr>
        <p:sp>
          <p:nvSpPr>
            <p:cNvPr id="452672" name="Rectangle 1088"/>
            <p:cNvSpPr>
              <a:spLocks noChangeArrowheads="1"/>
            </p:cNvSpPr>
            <p:nvPr/>
          </p:nvSpPr>
          <p:spPr bwMode="auto">
            <a:xfrm>
              <a:off x="4032" y="2496"/>
              <a:ext cx="726" cy="6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3" name="Line 1089"/>
            <p:cNvSpPr>
              <a:spLocks noChangeShapeType="1"/>
            </p:cNvSpPr>
            <p:nvPr/>
          </p:nvSpPr>
          <p:spPr bwMode="auto">
            <a:xfrm>
              <a:off x="3840" y="2880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4" name="Line 1090"/>
            <p:cNvSpPr>
              <a:spLocks noChangeShapeType="1"/>
            </p:cNvSpPr>
            <p:nvPr/>
          </p:nvSpPr>
          <p:spPr bwMode="auto">
            <a:xfrm>
              <a:off x="4294" y="2789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5" name="Line 1091"/>
            <p:cNvSpPr>
              <a:spLocks noChangeShapeType="1"/>
            </p:cNvSpPr>
            <p:nvPr/>
          </p:nvSpPr>
          <p:spPr bwMode="auto">
            <a:xfrm>
              <a:off x="4294" y="2925"/>
              <a:ext cx="136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6" name="Line 1092"/>
            <p:cNvSpPr>
              <a:spLocks noChangeShapeType="1"/>
            </p:cNvSpPr>
            <p:nvPr/>
          </p:nvSpPr>
          <p:spPr bwMode="auto">
            <a:xfrm flipV="1">
              <a:off x="4290" y="2688"/>
              <a:ext cx="126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7" name="Line 1093"/>
            <p:cNvSpPr>
              <a:spLocks noChangeShapeType="1"/>
            </p:cNvSpPr>
            <p:nvPr/>
          </p:nvSpPr>
          <p:spPr bwMode="auto">
            <a:xfrm>
              <a:off x="4416" y="3024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8" name="Line 1094"/>
            <p:cNvSpPr>
              <a:spLocks noChangeShapeType="1"/>
            </p:cNvSpPr>
            <p:nvPr/>
          </p:nvSpPr>
          <p:spPr bwMode="auto">
            <a:xfrm flipV="1">
              <a:off x="4416" y="220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79" name="Line 1095"/>
            <p:cNvSpPr>
              <a:spLocks noChangeShapeType="1"/>
            </p:cNvSpPr>
            <p:nvPr/>
          </p:nvSpPr>
          <p:spPr bwMode="auto">
            <a:xfrm>
              <a:off x="4320" y="345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2680" name="Rectangle 1096"/>
            <p:cNvSpPr>
              <a:spLocks noChangeArrowheads="1"/>
            </p:cNvSpPr>
            <p:nvPr/>
          </p:nvSpPr>
          <p:spPr bwMode="auto">
            <a:xfrm>
              <a:off x="4320" y="192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e</a:t>
              </a:r>
            </a:p>
          </p:txBody>
        </p:sp>
        <p:sp>
          <p:nvSpPr>
            <p:cNvPr id="452681" name="Rectangle 1097"/>
            <p:cNvSpPr>
              <a:spLocks noChangeArrowheads="1"/>
            </p:cNvSpPr>
            <p:nvPr/>
          </p:nvSpPr>
          <p:spPr bwMode="auto">
            <a:xfrm>
              <a:off x="3600" y="2592"/>
              <a:ext cx="2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b</a:t>
              </a:r>
            </a:p>
          </p:txBody>
        </p:sp>
        <p:sp>
          <p:nvSpPr>
            <p:cNvPr id="452682" name="Rectangle 1098"/>
            <p:cNvSpPr>
              <a:spLocks noChangeArrowheads="1"/>
            </p:cNvSpPr>
            <p:nvPr/>
          </p:nvSpPr>
          <p:spPr bwMode="auto">
            <a:xfrm>
              <a:off x="4512" y="316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c</a:t>
              </a:r>
            </a:p>
          </p:txBody>
        </p:sp>
        <p:sp>
          <p:nvSpPr>
            <p:cNvPr id="452683" name="Text Box 1099"/>
            <p:cNvSpPr txBox="1">
              <a:spLocks noChangeArrowheads="1"/>
            </p:cNvSpPr>
            <p:nvPr/>
          </p:nvSpPr>
          <p:spPr bwMode="auto">
            <a:xfrm>
              <a:off x="3696" y="3600"/>
              <a:ext cx="129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倒置状态</a:t>
              </a:r>
            </a:p>
          </p:txBody>
        </p:sp>
      </p:grpSp>
      <p:sp>
        <p:nvSpPr>
          <p:cNvPr id="452684" name="Line 1100"/>
          <p:cNvSpPr>
            <a:spLocks noChangeShapeType="1"/>
          </p:cNvSpPr>
          <p:nvPr/>
        </p:nvSpPr>
        <p:spPr bwMode="auto">
          <a:xfrm flipH="1">
            <a:off x="7162800" y="3581400"/>
            <a:ext cx="0" cy="1752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52685" name="Group 1101"/>
          <p:cNvGrpSpPr>
            <a:grpSpLocks/>
          </p:cNvGrpSpPr>
          <p:nvPr/>
        </p:nvGrpSpPr>
        <p:grpSpPr bwMode="auto">
          <a:xfrm>
            <a:off x="6248400" y="4724400"/>
            <a:ext cx="457200" cy="457200"/>
            <a:chOff x="3936" y="2976"/>
            <a:chExt cx="288" cy="288"/>
          </a:xfrm>
        </p:grpSpPr>
        <p:sp>
          <p:nvSpPr>
            <p:cNvPr id="452686" name="Line 1102"/>
            <p:cNvSpPr>
              <a:spLocks noChangeShapeType="1"/>
            </p:cNvSpPr>
            <p:nvPr/>
          </p:nvSpPr>
          <p:spPr bwMode="auto">
            <a:xfrm>
              <a:off x="4224" y="2976"/>
              <a:ext cx="0" cy="28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52687" name="Line 1103"/>
            <p:cNvSpPr>
              <a:spLocks noChangeShapeType="1"/>
            </p:cNvSpPr>
            <p:nvPr/>
          </p:nvSpPr>
          <p:spPr bwMode="auto">
            <a:xfrm>
              <a:off x="3936" y="2976"/>
              <a:ext cx="288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52688" name="Oval 1104"/>
          <p:cNvSpPr>
            <a:spLocks noChangeArrowheads="1"/>
          </p:cNvSpPr>
          <p:nvPr/>
        </p:nvSpPr>
        <p:spPr bwMode="auto">
          <a:xfrm>
            <a:off x="1752600" y="4800600"/>
            <a:ext cx="1295400" cy="1219200"/>
          </a:xfrm>
          <a:prstGeom prst="ellips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840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45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5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64" grpId="0" autoUpdateAnimBg="0"/>
      <p:bldP spid="452669" grpId="0" autoUpdateAnimBg="0"/>
      <p:bldP spid="452670" grpId="0" animBg="1"/>
      <p:bldP spid="452684" grpId="0" animBg="1"/>
      <p:bldP spid="45268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20</a:t>
            </a:r>
            <a:r>
              <a:rPr lang="zh-CN" altLang="en-US"/>
              <a:t>）</a:t>
            </a: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6AF62-1E28-4063-B033-B177E3BAC443}" type="slidenum">
              <a:rPr lang="en-US" altLang="zh-CN">
                <a:latin typeface="+mn-ea"/>
                <a:ea typeface="+mn-ea"/>
              </a:rPr>
              <a:pPr/>
              <a:t>56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2531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1066800"/>
          </a:xfrm>
        </p:spPr>
        <p:txBody>
          <a:bodyPr/>
          <a:lstStyle/>
          <a:p>
            <a:r>
              <a:rPr lang="zh-CN" altLang="en-US" dirty="0"/>
              <a:t>关于多发射极三极管：</a:t>
            </a:r>
          </a:p>
        </p:txBody>
      </p:sp>
      <p:sp>
        <p:nvSpPr>
          <p:cNvPr id="525349" name="Rectangle 1061"/>
          <p:cNvSpPr>
            <a:spLocks noChangeArrowheads="1"/>
          </p:cNvSpPr>
          <p:nvPr/>
        </p:nvSpPr>
        <p:spPr bwMode="auto">
          <a:xfrm>
            <a:off x="442922" y="2304232"/>
            <a:ext cx="5486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图中是双发射极三极管，对于不同的发射极可以接不同的电压，数字电路中一般有两种电压，一种是“高”（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3.6V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～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5V)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，另一种是“低”（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0.3V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以下）</a:t>
            </a:r>
          </a:p>
        </p:txBody>
      </p:sp>
      <p:grpSp>
        <p:nvGrpSpPr>
          <p:cNvPr id="525353" name="Group 1065"/>
          <p:cNvGrpSpPr>
            <a:grpSpLocks/>
          </p:cNvGrpSpPr>
          <p:nvPr/>
        </p:nvGrpSpPr>
        <p:grpSpPr bwMode="auto">
          <a:xfrm>
            <a:off x="5941640" y="2296765"/>
            <a:ext cx="2590800" cy="3292475"/>
            <a:chOff x="3408" y="1392"/>
            <a:chExt cx="1632" cy="2074"/>
          </a:xfrm>
        </p:grpSpPr>
        <p:sp>
          <p:nvSpPr>
            <p:cNvPr id="525321" name="Line 1033"/>
            <p:cNvSpPr>
              <a:spLocks noChangeShapeType="1"/>
            </p:cNvSpPr>
            <p:nvPr/>
          </p:nvSpPr>
          <p:spPr bwMode="auto">
            <a:xfrm>
              <a:off x="3504" y="2592"/>
              <a:ext cx="2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2" name="Rectangle 1034"/>
            <p:cNvSpPr>
              <a:spLocks noChangeArrowheads="1"/>
            </p:cNvSpPr>
            <p:nvPr/>
          </p:nvSpPr>
          <p:spPr bwMode="auto">
            <a:xfrm>
              <a:off x="3792" y="2544"/>
              <a:ext cx="226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3" name="Line 1035"/>
            <p:cNvSpPr>
              <a:spLocks noChangeShapeType="1"/>
            </p:cNvSpPr>
            <p:nvPr/>
          </p:nvSpPr>
          <p:spPr bwMode="auto">
            <a:xfrm flipV="1">
              <a:off x="4032" y="25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4" name="Line 1036"/>
            <p:cNvSpPr>
              <a:spLocks noChangeShapeType="1"/>
            </p:cNvSpPr>
            <p:nvPr/>
          </p:nvSpPr>
          <p:spPr bwMode="auto">
            <a:xfrm>
              <a:off x="4224" y="240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5" name="Line 1037"/>
            <p:cNvSpPr>
              <a:spLocks noChangeShapeType="1"/>
            </p:cNvSpPr>
            <p:nvPr/>
          </p:nvSpPr>
          <p:spPr bwMode="auto">
            <a:xfrm>
              <a:off x="4224" y="2640"/>
              <a:ext cx="192" cy="28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6" name="Line 1038"/>
            <p:cNvSpPr>
              <a:spLocks noChangeShapeType="1"/>
            </p:cNvSpPr>
            <p:nvPr/>
          </p:nvSpPr>
          <p:spPr bwMode="auto">
            <a:xfrm flipV="1">
              <a:off x="4224" y="2304"/>
              <a:ext cx="192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8" name="Rectangle 1040"/>
            <p:cNvSpPr>
              <a:spLocks noChangeArrowheads="1"/>
            </p:cNvSpPr>
            <p:nvPr/>
          </p:nvSpPr>
          <p:spPr bwMode="auto">
            <a:xfrm>
              <a:off x="4368" y="1824"/>
              <a:ext cx="91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29" name="Line 1041"/>
            <p:cNvSpPr>
              <a:spLocks noChangeShapeType="1"/>
            </p:cNvSpPr>
            <p:nvPr/>
          </p:nvSpPr>
          <p:spPr bwMode="auto">
            <a:xfrm flipV="1">
              <a:off x="4416" y="2064"/>
              <a:ext cx="0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30" name="Line 1042"/>
            <p:cNvSpPr>
              <a:spLocks noChangeShapeType="1"/>
            </p:cNvSpPr>
            <p:nvPr/>
          </p:nvSpPr>
          <p:spPr bwMode="auto">
            <a:xfrm>
              <a:off x="4416" y="230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31" name="Line 1043"/>
            <p:cNvSpPr>
              <a:spLocks noChangeShapeType="1"/>
            </p:cNvSpPr>
            <p:nvPr/>
          </p:nvSpPr>
          <p:spPr bwMode="auto">
            <a:xfrm>
              <a:off x="4368" y="2928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32" name="Text Box 1044"/>
            <p:cNvSpPr txBox="1">
              <a:spLocks noChangeArrowheads="1"/>
            </p:cNvSpPr>
            <p:nvPr/>
          </p:nvSpPr>
          <p:spPr bwMode="auto">
            <a:xfrm>
              <a:off x="3408" y="2579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525333" name="Text Box 1045"/>
            <p:cNvSpPr txBox="1">
              <a:spLocks noChangeArrowheads="1"/>
            </p:cNvSpPr>
            <p:nvPr/>
          </p:nvSpPr>
          <p:spPr bwMode="auto">
            <a:xfrm>
              <a:off x="3409" y="3033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525334" name="Object 10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4633667"/>
                </p:ext>
              </p:extLst>
            </p:nvPr>
          </p:nvGraphicFramePr>
          <p:xfrm>
            <a:off x="3430" y="2753"/>
            <a:ext cx="22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55" name="公式" r:id="rId3" imgW="177480" imgH="228600" progId="Equation.3">
                    <p:embed/>
                  </p:oleObj>
                </mc:Choice>
                <mc:Fallback>
                  <p:oleObj name="公式" r:id="rId3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753"/>
                          <a:ext cx="224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5335" name="Text Box 1047"/>
            <p:cNvSpPr txBox="1">
              <a:spLocks noChangeArrowheads="1"/>
            </p:cNvSpPr>
            <p:nvPr/>
          </p:nvSpPr>
          <p:spPr bwMode="auto">
            <a:xfrm>
              <a:off x="4802" y="2307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525336" name="Text Box 1048"/>
            <p:cNvSpPr txBox="1">
              <a:spLocks noChangeArrowheads="1"/>
            </p:cNvSpPr>
            <p:nvPr/>
          </p:nvSpPr>
          <p:spPr bwMode="auto">
            <a:xfrm>
              <a:off x="4803" y="3029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525337" name="Object 10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6099379"/>
                </p:ext>
              </p:extLst>
            </p:nvPr>
          </p:nvGraphicFramePr>
          <p:xfrm>
            <a:off x="4832" y="2662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56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2662"/>
                          <a:ext cx="2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5338" name="Object 10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8865018"/>
                </p:ext>
              </p:extLst>
            </p:nvPr>
          </p:nvGraphicFramePr>
          <p:xfrm>
            <a:off x="4328" y="1392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57" name="公式" r:id="rId7" imgW="190440" imgH="228600" progId="Equation.3">
                    <p:embed/>
                  </p:oleObj>
                </mc:Choice>
                <mc:Fallback>
                  <p:oleObj name="公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8" y="1392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5339" name="Object 10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7186291"/>
                </p:ext>
              </p:extLst>
            </p:nvPr>
          </p:nvGraphicFramePr>
          <p:xfrm>
            <a:off x="3748" y="2254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58" name="公式" r:id="rId9" imgW="203040" imgH="228600" progId="Equation.3">
                    <p:embed/>
                  </p:oleObj>
                </mc:Choice>
                <mc:Fallback>
                  <p:oleObj name="公式" r:id="rId9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2254"/>
                          <a:ext cx="25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5340" name="Object 10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5327337"/>
                </p:ext>
              </p:extLst>
            </p:nvPr>
          </p:nvGraphicFramePr>
          <p:xfrm>
            <a:off x="4520" y="1776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759" name="公式" r:id="rId11" imgW="190440" imgH="228600" progId="Equation.3">
                    <p:embed/>
                  </p:oleObj>
                </mc:Choice>
                <mc:Fallback>
                  <p:oleObj name="公式" r:id="rId11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0" y="1776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5341" name="Rectangle 1053"/>
            <p:cNvSpPr>
              <a:spLocks noChangeArrowheads="1"/>
            </p:cNvSpPr>
            <p:nvPr/>
          </p:nvSpPr>
          <p:spPr bwMode="auto">
            <a:xfrm>
              <a:off x="4416" y="2064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525342" name="Rectangle 1054"/>
            <p:cNvSpPr>
              <a:spLocks noChangeArrowheads="1"/>
            </p:cNvSpPr>
            <p:nvPr/>
          </p:nvSpPr>
          <p:spPr bwMode="auto">
            <a:xfrm>
              <a:off x="3984" y="235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525343" name="Rectangle 1055"/>
            <p:cNvSpPr>
              <a:spLocks noChangeArrowheads="1"/>
            </p:cNvSpPr>
            <p:nvPr/>
          </p:nvSpPr>
          <p:spPr bwMode="auto">
            <a:xfrm>
              <a:off x="4128" y="2832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e1</a:t>
              </a:r>
            </a:p>
          </p:txBody>
        </p:sp>
        <p:sp>
          <p:nvSpPr>
            <p:cNvPr id="525344" name="Line 1056"/>
            <p:cNvSpPr>
              <a:spLocks noChangeShapeType="1"/>
            </p:cNvSpPr>
            <p:nvPr/>
          </p:nvSpPr>
          <p:spPr bwMode="auto">
            <a:xfrm>
              <a:off x="4224" y="2496"/>
              <a:ext cx="336" cy="384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45" name="Line 1057"/>
            <p:cNvSpPr>
              <a:spLocks noChangeShapeType="1"/>
            </p:cNvSpPr>
            <p:nvPr/>
          </p:nvSpPr>
          <p:spPr bwMode="auto">
            <a:xfrm flipV="1">
              <a:off x="4416" y="1603"/>
              <a:ext cx="0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46" name="Rectangle 1058"/>
            <p:cNvSpPr>
              <a:spLocks noChangeArrowheads="1"/>
            </p:cNvSpPr>
            <p:nvPr/>
          </p:nvSpPr>
          <p:spPr bwMode="auto">
            <a:xfrm>
              <a:off x="4512" y="2544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e2</a:t>
              </a:r>
            </a:p>
          </p:txBody>
        </p:sp>
        <p:sp>
          <p:nvSpPr>
            <p:cNvPr id="525350" name="Line 1062"/>
            <p:cNvSpPr>
              <a:spLocks noChangeShapeType="1"/>
            </p:cNvSpPr>
            <p:nvPr/>
          </p:nvSpPr>
          <p:spPr bwMode="auto">
            <a:xfrm>
              <a:off x="4512" y="28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5351" name="Rectangle 1063"/>
            <p:cNvSpPr>
              <a:spLocks noChangeArrowheads="1"/>
            </p:cNvSpPr>
            <p:nvPr/>
          </p:nvSpPr>
          <p:spPr bwMode="auto">
            <a:xfrm>
              <a:off x="4032" y="3216"/>
              <a:ext cx="4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Ve1</a:t>
              </a:r>
            </a:p>
          </p:txBody>
        </p:sp>
        <p:sp>
          <p:nvSpPr>
            <p:cNvPr id="525352" name="Rectangle 1064"/>
            <p:cNvSpPr>
              <a:spLocks noChangeArrowheads="1"/>
            </p:cNvSpPr>
            <p:nvPr/>
          </p:nvSpPr>
          <p:spPr bwMode="auto">
            <a:xfrm>
              <a:off x="4464" y="3206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Ve2</a:t>
              </a:r>
            </a:p>
          </p:txBody>
        </p:sp>
      </p:grpSp>
      <p:sp>
        <p:nvSpPr>
          <p:cNvPr id="525354" name="Rectangle 1066"/>
          <p:cNvSpPr>
            <a:spLocks noChangeArrowheads="1"/>
          </p:cNvSpPr>
          <p:nvPr/>
        </p:nvSpPr>
        <p:spPr bwMode="auto">
          <a:xfrm>
            <a:off x="471494" y="4163596"/>
            <a:ext cx="5029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图中是双发射极都可能为“高”或“低”，只要有一个为低（假设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Ve1=0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）， 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当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－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Ve1&gt;0.7V,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则整个三极管处于导通状态。</a:t>
            </a:r>
          </a:p>
        </p:txBody>
      </p:sp>
    </p:spTree>
    <p:extLst>
      <p:ext uri="{BB962C8B-B14F-4D97-AF65-F5344CB8AC3E}">
        <p14:creationId xmlns:p14="http://schemas.microsoft.com/office/powerpoint/2010/main" val="31940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49" grpId="0" autoUpdateAnimBg="0"/>
      <p:bldP spid="52535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21</a:t>
            </a:r>
            <a:r>
              <a:rPr lang="zh-CN" altLang="en-US"/>
              <a:t>）</a:t>
            </a: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36ACA-F53D-48F1-ADE6-5EA3B89773A4}" type="slidenum">
              <a:rPr lang="en-US" altLang="zh-CN">
                <a:latin typeface="+mn-ea"/>
                <a:ea typeface="+mn-ea"/>
              </a:rPr>
              <a:pPr/>
              <a:t>57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26342" name="Rectangle 1030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1066800"/>
          </a:xfrm>
          <a:noFill/>
          <a:ln/>
        </p:spPr>
        <p:txBody>
          <a:bodyPr/>
          <a:lstStyle/>
          <a:p>
            <a:r>
              <a:rPr lang="zh-CN" altLang="en-US" dirty="0"/>
              <a:t>关于多发射极三极管：</a:t>
            </a:r>
          </a:p>
        </p:txBody>
      </p:sp>
      <p:sp>
        <p:nvSpPr>
          <p:cNvPr id="526340" name="Rectangle 1028"/>
          <p:cNvSpPr>
            <a:spLocks noChangeArrowheads="1"/>
          </p:cNvSpPr>
          <p:nvPr/>
        </p:nvSpPr>
        <p:spPr bwMode="auto">
          <a:xfrm>
            <a:off x="762000" y="2438400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如果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都为高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, 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－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Ve1&lt;0.7V ,</a:t>
            </a:r>
          </a:p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－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Ve2&lt;0.7V,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则三极管处于截止状态。</a:t>
            </a:r>
          </a:p>
        </p:txBody>
      </p:sp>
      <p:grpSp>
        <p:nvGrpSpPr>
          <p:cNvPr id="526343" name="Group 1031"/>
          <p:cNvGrpSpPr>
            <a:grpSpLocks/>
          </p:cNvGrpSpPr>
          <p:nvPr/>
        </p:nvGrpSpPr>
        <p:grpSpPr bwMode="auto">
          <a:xfrm>
            <a:off x="5410200" y="2209800"/>
            <a:ext cx="2590800" cy="3292475"/>
            <a:chOff x="3408" y="1392"/>
            <a:chExt cx="1632" cy="2074"/>
          </a:xfrm>
        </p:grpSpPr>
        <p:sp>
          <p:nvSpPr>
            <p:cNvPr id="526344" name="Line 1032"/>
            <p:cNvSpPr>
              <a:spLocks noChangeShapeType="1"/>
            </p:cNvSpPr>
            <p:nvPr/>
          </p:nvSpPr>
          <p:spPr bwMode="auto">
            <a:xfrm>
              <a:off x="3504" y="2592"/>
              <a:ext cx="27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45" name="Rectangle 1033"/>
            <p:cNvSpPr>
              <a:spLocks noChangeArrowheads="1"/>
            </p:cNvSpPr>
            <p:nvPr/>
          </p:nvSpPr>
          <p:spPr bwMode="auto">
            <a:xfrm>
              <a:off x="3792" y="2544"/>
              <a:ext cx="226" cy="9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46" name="Line 1034"/>
            <p:cNvSpPr>
              <a:spLocks noChangeShapeType="1"/>
            </p:cNvSpPr>
            <p:nvPr/>
          </p:nvSpPr>
          <p:spPr bwMode="auto">
            <a:xfrm flipV="1">
              <a:off x="4032" y="25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47" name="Line 1035"/>
            <p:cNvSpPr>
              <a:spLocks noChangeShapeType="1"/>
            </p:cNvSpPr>
            <p:nvPr/>
          </p:nvSpPr>
          <p:spPr bwMode="auto">
            <a:xfrm>
              <a:off x="4224" y="240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48" name="Line 1036"/>
            <p:cNvSpPr>
              <a:spLocks noChangeShapeType="1"/>
            </p:cNvSpPr>
            <p:nvPr/>
          </p:nvSpPr>
          <p:spPr bwMode="auto">
            <a:xfrm>
              <a:off x="4224" y="2640"/>
              <a:ext cx="192" cy="288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49" name="Line 1037"/>
            <p:cNvSpPr>
              <a:spLocks noChangeShapeType="1"/>
            </p:cNvSpPr>
            <p:nvPr/>
          </p:nvSpPr>
          <p:spPr bwMode="auto">
            <a:xfrm flipV="1">
              <a:off x="4224" y="2304"/>
              <a:ext cx="192" cy="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50" name="Rectangle 1038"/>
            <p:cNvSpPr>
              <a:spLocks noChangeArrowheads="1"/>
            </p:cNvSpPr>
            <p:nvPr/>
          </p:nvSpPr>
          <p:spPr bwMode="auto">
            <a:xfrm>
              <a:off x="4368" y="1824"/>
              <a:ext cx="91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51" name="Line 1039"/>
            <p:cNvSpPr>
              <a:spLocks noChangeShapeType="1"/>
            </p:cNvSpPr>
            <p:nvPr/>
          </p:nvSpPr>
          <p:spPr bwMode="auto">
            <a:xfrm flipV="1">
              <a:off x="4416" y="2064"/>
              <a:ext cx="0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52" name="Line 1040"/>
            <p:cNvSpPr>
              <a:spLocks noChangeShapeType="1"/>
            </p:cNvSpPr>
            <p:nvPr/>
          </p:nvSpPr>
          <p:spPr bwMode="auto">
            <a:xfrm>
              <a:off x="4416" y="230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53" name="Line 1041"/>
            <p:cNvSpPr>
              <a:spLocks noChangeShapeType="1"/>
            </p:cNvSpPr>
            <p:nvPr/>
          </p:nvSpPr>
          <p:spPr bwMode="auto">
            <a:xfrm>
              <a:off x="4368" y="2928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54" name="Text Box 1042"/>
            <p:cNvSpPr txBox="1">
              <a:spLocks noChangeArrowheads="1"/>
            </p:cNvSpPr>
            <p:nvPr/>
          </p:nvSpPr>
          <p:spPr bwMode="auto">
            <a:xfrm>
              <a:off x="3408" y="2579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526355" name="Text Box 1043"/>
            <p:cNvSpPr txBox="1">
              <a:spLocks noChangeArrowheads="1"/>
            </p:cNvSpPr>
            <p:nvPr/>
          </p:nvSpPr>
          <p:spPr bwMode="auto">
            <a:xfrm>
              <a:off x="3409" y="3033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526356" name="Object 10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8691431"/>
                </p:ext>
              </p:extLst>
            </p:nvPr>
          </p:nvGraphicFramePr>
          <p:xfrm>
            <a:off x="3430" y="2753"/>
            <a:ext cx="22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79" name="公式" r:id="rId3" imgW="177480" imgH="228600" progId="Equation.3">
                    <p:embed/>
                  </p:oleObj>
                </mc:Choice>
                <mc:Fallback>
                  <p:oleObj name="公式" r:id="rId3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2753"/>
                          <a:ext cx="224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6357" name="Text Box 1045"/>
            <p:cNvSpPr txBox="1">
              <a:spLocks noChangeArrowheads="1"/>
            </p:cNvSpPr>
            <p:nvPr/>
          </p:nvSpPr>
          <p:spPr bwMode="auto">
            <a:xfrm>
              <a:off x="4802" y="2307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526358" name="Text Box 1046"/>
            <p:cNvSpPr txBox="1">
              <a:spLocks noChangeArrowheads="1"/>
            </p:cNvSpPr>
            <p:nvPr/>
          </p:nvSpPr>
          <p:spPr bwMode="auto">
            <a:xfrm>
              <a:off x="4803" y="3029"/>
              <a:ext cx="2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-</a:t>
              </a:r>
            </a:p>
          </p:txBody>
        </p:sp>
        <p:graphicFrame>
          <p:nvGraphicFramePr>
            <p:cNvPr id="526359" name="Object 10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0203248"/>
                </p:ext>
              </p:extLst>
            </p:nvPr>
          </p:nvGraphicFramePr>
          <p:xfrm>
            <a:off x="4832" y="2662"/>
            <a:ext cx="2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80" name="公式" r:id="rId5" imgW="164880" imgH="228600" progId="Equation.3">
                    <p:embed/>
                  </p:oleObj>
                </mc:Choice>
                <mc:Fallback>
                  <p:oleObj name="公式" r:id="rId5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2" y="2662"/>
                          <a:ext cx="208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6360" name="Object 10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9677474"/>
                </p:ext>
              </p:extLst>
            </p:nvPr>
          </p:nvGraphicFramePr>
          <p:xfrm>
            <a:off x="4328" y="1392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81" name="公式" r:id="rId7" imgW="190440" imgH="228600" progId="Equation.3">
                    <p:embed/>
                  </p:oleObj>
                </mc:Choice>
                <mc:Fallback>
                  <p:oleObj name="公式" r:id="rId7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8" y="1392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6361" name="Object 10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866666"/>
                </p:ext>
              </p:extLst>
            </p:nvPr>
          </p:nvGraphicFramePr>
          <p:xfrm>
            <a:off x="3748" y="2254"/>
            <a:ext cx="25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82" name="公式" r:id="rId9" imgW="203040" imgH="228600" progId="Equation.3">
                    <p:embed/>
                  </p:oleObj>
                </mc:Choice>
                <mc:Fallback>
                  <p:oleObj name="公式" r:id="rId9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8" y="2254"/>
                          <a:ext cx="256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6362" name="Object 10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847364"/>
                </p:ext>
              </p:extLst>
            </p:nvPr>
          </p:nvGraphicFramePr>
          <p:xfrm>
            <a:off x="4520" y="1776"/>
            <a:ext cx="24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8783" name="公式" r:id="rId11" imgW="190440" imgH="228600" progId="Equation.3">
                    <p:embed/>
                  </p:oleObj>
                </mc:Choice>
                <mc:Fallback>
                  <p:oleObj name="公式" r:id="rId11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0" y="1776"/>
                          <a:ext cx="240" cy="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6363" name="Rectangle 1051"/>
            <p:cNvSpPr>
              <a:spLocks noChangeArrowheads="1"/>
            </p:cNvSpPr>
            <p:nvPr/>
          </p:nvSpPr>
          <p:spPr bwMode="auto">
            <a:xfrm>
              <a:off x="4416" y="2064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526364" name="Rectangle 1052"/>
            <p:cNvSpPr>
              <a:spLocks noChangeArrowheads="1"/>
            </p:cNvSpPr>
            <p:nvPr/>
          </p:nvSpPr>
          <p:spPr bwMode="auto">
            <a:xfrm>
              <a:off x="3984" y="2352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 b</a:t>
              </a:r>
            </a:p>
          </p:txBody>
        </p:sp>
        <p:sp>
          <p:nvSpPr>
            <p:cNvPr id="526365" name="Rectangle 1053"/>
            <p:cNvSpPr>
              <a:spLocks noChangeArrowheads="1"/>
            </p:cNvSpPr>
            <p:nvPr/>
          </p:nvSpPr>
          <p:spPr bwMode="auto">
            <a:xfrm>
              <a:off x="4128" y="2832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e1</a:t>
              </a:r>
            </a:p>
          </p:txBody>
        </p:sp>
        <p:sp>
          <p:nvSpPr>
            <p:cNvPr id="526366" name="Line 1054"/>
            <p:cNvSpPr>
              <a:spLocks noChangeShapeType="1"/>
            </p:cNvSpPr>
            <p:nvPr/>
          </p:nvSpPr>
          <p:spPr bwMode="auto">
            <a:xfrm>
              <a:off x="4224" y="2496"/>
              <a:ext cx="336" cy="384"/>
            </a:xfrm>
            <a:prstGeom prst="line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67" name="Line 1055"/>
            <p:cNvSpPr>
              <a:spLocks noChangeShapeType="1"/>
            </p:cNvSpPr>
            <p:nvPr/>
          </p:nvSpPr>
          <p:spPr bwMode="auto">
            <a:xfrm flipV="1">
              <a:off x="4416" y="1603"/>
              <a:ext cx="0" cy="2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68" name="Rectangle 1056"/>
            <p:cNvSpPr>
              <a:spLocks noChangeArrowheads="1"/>
            </p:cNvSpPr>
            <p:nvPr/>
          </p:nvSpPr>
          <p:spPr bwMode="auto">
            <a:xfrm>
              <a:off x="4512" y="2544"/>
              <a:ext cx="2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e2</a:t>
              </a:r>
            </a:p>
          </p:txBody>
        </p:sp>
        <p:sp>
          <p:nvSpPr>
            <p:cNvPr id="526369" name="Line 1057"/>
            <p:cNvSpPr>
              <a:spLocks noChangeShapeType="1"/>
            </p:cNvSpPr>
            <p:nvPr/>
          </p:nvSpPr>
          <p:spPr bwMode="auto">
            <a:xfrm>
              <a:off x="4512" y="288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26370" name="Rectangle 1058"/>
            <p:cNvSpPr>
              <a:spLocks noChangeArrowheads="1"/>
            </p:cNvSpPr>
            <p:nvPr/>
          </p:nvSpPr>
          <p:spPr bwMode="auto">
            <a:xfrm>
              <a:off x="4032" y="3216"/>
              <a:ext cx="4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Ve1</a:t>
              </a:r>
            </a:p>
          </p:txBody>
        </p:sp>
        <p:sp>
          <p:nvSpPr>
            <p:cNvPr id="526371" name="Rectangle 1059"/>
            <p:cNvSpPr>
              <a:spLocks noChangeArrowheads="1"/>
            </p:cNvSpPr>
            <p:nvPr/>
          </p:nvSpPr>
          <p:spPr bwMode="auto">
            <a:xfrm>
              <a:off x="4464" y="3206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+mn-ea"/>
                  <a:ea typeface="+mn-ea"/>
                </a:rPr>
                <a:t>Ve2</a:t>
              </a:r>
            </a:p>
          </p:txBody>
        </p:sp>
      </p:grpSp>
      <p:sp>
        <p:nvSpPr>
          <p:cNvPr id="526372" name="Rectangle 1060"/>
          <p:cNvSpPr>
            <a:spLocks noChangeArrowheads="1"/>
          </p:cNvSpPr>
          <p:nvPr/>
        </p:nvSpPr>
        <p:spPr bwMode="auto">
          <a:xfrm>
            <a:off x="685800" y="4267200"/>
            <a:ext cx="3429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实际上多发射极可以完成</a:t>
            </a: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逻辑“与”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的功能。</a:t>
            </a:r>
          </a:p>
        </p:txBody>
      </p:sp>
    </p:spTree>
    <p:extLst>
      <p:ext uri="{BB962C8B-B14F-4D97-AF65-F5344CB8AC3E}">
        <p14:creationId xmlns:p14="http://schemas.microsoft.com/office/powerpoint/2010/main" val="4830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0" grpId="0" autoUpdateAnimBg="0"/>
      <p:bldP spid="52637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22</a:t>
            </a:r>
            <a:r>
              <a:rPr lang="zh-CN" altLang="en-US"/>
              <a:t>）</a:t>
            </a:r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30F37-D4D1-49CF-8F30-2956276C4CC2}" type="slidenum">
              <a:rPr lang="en-US" altLang="zh-CN">
                <a:latin typeface="+mn-ea"/>
                <a:ea typeface="+mn-ea"/>
              </a:rPr>
              <a:pPr/>
              <a:t>58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864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与非门的外部功能</a:t>
            </a:r>
          </a:p>
        </p:txBody>
      </p:sp>
      <p:graphicFrame>
        <p:nvGraphicFramePr>
          <p:cNvPr id="486404" name="Group 4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578892322"/>
              </p:ext>
            </p:extLst>
          </p:nvPr>
        </p:nvGraphicFramePr>
        <p:xfrm>
          <a:off x="5652120" y="2438400"/>
          <a:ext cx="1963738" cy="2936876"/>
        </p:xfrm>
        <a:graphic>
          <a:graphicData uri="http://schemas.openxmlformats.org/drawingml/2006/table">
            <a:tbl>
              <a:tblPr/>
              <a:tblGrid>
                <a:gridCol w="140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A   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2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0    1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1     1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64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46980"/>
              </p:ext>
            </p:extLst>
          </p:nvPr>
        </p:nvGraphicFramePr>
        <p:xfrm>
          <a:off x="1625600" y="5373216"/>
          <a:ext cx="16256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92" name="公式" r:id="rId3" imgW="571320" imgH="215640" progId="Equation.3">
                  <p:embed/>
                </p:oleObj>
              </mc:Choice>
              <mc:Fallback>
                <p:oleObj name="公式" r:id="rId3" imgW="5713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0" y="5373216"/>
                        <a:ext cx="16256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6416" name="Group 16"/>
          <p:cNvGrpSpPr>
            <a:grpSpLocks/>
          </p:cNvGrpSpPr>
          <p:nvPr/>
        </p:nvGrpSpPr>
        <p:grpSpPr bwMode="auto">
          <a:xfrm>
            <a:off x="1447800" y="2971800"/>
            <a:ext cx="2017713" cy="889000"/>
            <a:chOff x="748" y="1842"/>
            <a:chExt cx="1271" cy="560"/>
          </a:xfrm>
        </p:grpSpPr>
        <p:grpSp>
          <p:nvGrpSpPr>
            <p:cNvPr id="486417" name="Group 17"/>
            <p:cNvGrpSpPr>
              <a:grpSpLocks/>
            </p:cNvGrpSpPr>
            <p:nvPr/>
          </p:nvGrpSpPr>
          <p:grpSpPr bwMode="auto">
            <a:xfrm rot="5400000">
              <a:off x="1180" y="1699"/>
              <a:ext cx="454" cy="862"/>
              <a:chOff x="1156" y="2115"/>
              <a:chExt cx="454" cy="862"/>
            </a:xfrm>
          </p:grpSpPr>
          <p:sp>
            <p:nvSpPr>
              <p:cNvPr id="486418" name="Line 18"/>
              <p:cNvSpPr>
                <a:spLocks noChangeShapeType="1"/>
              </p:cNvSpPr>
              <p:nvPr/>
            </p:nvSpPr>
            <p:spPr bwMode="auto">
              <a:xfrm>
                <a:off x="1383" y="2115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6419" name="Line 19"/>
              <p:cNvSpPr>
                <a:spLocks noChangeShapeType="1"/>
              </p:cNvSpPr>
              <p:nvPr/>
            </p:nvSpPr>
            <p:spPr bwMode="auto">
              <a:xfrm>
                <a:off x="1247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6420" name="Line 20"/>
              <p:cNvSpPr>
                <a:spLocks noChangeShapeType="1"/>
              </p:cNvSpPr>
              <p:nvPr/>
            </p:nvSpPr>
            <p:spPr bwMode="auto">
              <a:xfrm>
                <a:off x="1519" y="2750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6421" name="Rectangle 21"/>
              <p:cNvSpPr>
                <a:spLocks noChangeArrowheads="1"/>
              </p:cNvSpPr>
              <p:nvPr/>
            </p:nvSpPr>
            <p:spPr bwMode="auto">
              <a:xfrm>
                <a:off x="1156" y="2478"/>
                <a:ext cx="454" cy="2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6422" name="Oval 22"/>
              <p:cNvSpPr>
                <a:spLocks noChangeArrowheads="1"/>
              </p:cNvSpPr>
              <p:nvPr/>
            </p:nvSpPr>
            <p:spPr bwMode="auto">
              <a:xfrm>
                <a:off x="1338" y="2387"/>
                <a:ext cx="91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86423" name="Text Box 23"/>
            <p:cNvSpPr txBox="1">
              <a:spLocks noChangeArrowheads="1"/>
            </p:cNvSpPr>
            <p:nvPr/>
          </p:nvSpPr>
          <p:spPr bwMode="auto">
            <a:xfrm>
              <a:off x="748" y="1842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86424" name="Text Box 24"/>
            <p:cNvSpPr txBox="1">
              <a:spLocks noChangeArrowheads="1"/>
            </p:cNvSpPr>
            <p:nvPr/>
          </p:nvSpPr>
          <p:spPr bwMode="auto">
            <a:xfrm>
              <a:off x="748" y="2114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86425" name="Text Box 25"/>
            <p:cNvSpPr txBox="1">
              <a:spLocks noChangeArrowheads="1"/>
            </p:cNvSpPr>
            <p:nvPr/>
          </p:nvSpPr>
          <p:spPr bwMode="auto">
            <a:xfrm>
              <a:off x="1792" y="1994"/>
              <a:ext cx="2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F</a:t>
              </a:r>
            </a:p>
          </p:txBody>
        </p:sp>
      </p:grpSp>
      <p:sp>
        <p:nvSpPr>
          <p:cNvPr id="486426" name="Oval 26"/>
          <p:cNvSpPr>
            <a:spLocks noChangeArrowheads="1"/>
          </p:cNvSpPr>
          <p:nvPr/>
        </p:nvSpPr>
        <p:spPr bwMode="auto">
          <a:xfrm>
            <a:off x="1981200" y="2819400"/>
            <a:ext cx="838200" cy="1219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6427" name="Line 27"/>
          <p:cNvSpPr>
            <a:spLocks noChangeShapeType="1"/>
          </p:cNvSpPr>
          <p:nvPr/>
        </p:nvSpPr>
        <p:spPr bwMode="auto">
          <a:xfrm flipV="1">
            <a:off x="2438400" y="4267200"/>
            <a:ext cx="0" cy="7620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91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6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6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48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26" grpId="0" animBg="1"/>
      <p:bldP spid="4864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23</a:t>
            </a:r>
            <a:r>
              <a:rPr lang="zh-CN" altLang="en-US"/>
              <a:t>）</a:t>
            </a:r>
          </a:p>
        </p:txBody>
      </p:sp>
      <p:sp>
        <p:nvSpPr>
          <p:cNvPr id="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4EB93-7E5E-4D0F-832B-A2B5F5AD01FF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59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87510" name="Group 1110"/>
          <p:cNvGrpSpPr>
            <a:grpSpLocks/>
          </p:cNvGrpSpPr>
          <p:nvPr/>
        </p:nvGrpSpPr>
        <p:grpSpPr bwMode="auto">
          <a:xfrm>
            <a:off x="1752600" y="2819400"/>
            <a:ext cx="838200" cy="762000"/>
            <a:chOff x="1008" y="1392"/>
            <a:chExt cx="528" cy="480"/>
          </a:xfrm>
        </p:grpSpPr>
        <p:sp>
          <p:nvSpPr>
            <p:cNvPr id="487484" name="Text Box 1084"/>
            <p:cNvSpPr txBox="1">
              <a:spLocks noChangeArrowheads="1"/>
            </p:cNvSpPr>
            <p:nvPr/>
          </p:nvSpPr>
          <p:spPr bwMode="auto">
            <a:xfrm>
              <a:off x="1056" y="139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R1</a:t>
              </a:r>
            </a:p>
          </p:txBody>
        </p:sp>
        <p:sp>
          <p:nvSpPr>
            <p:cNvPr id="487485" name="Text Box 1085"/>
            <p:cNvSpPr txBox="1">
              <a:spLocks noChangeArrowheads="1"/>
            </p:cNvSpPr>
            <p:nvPr/>
          </p:nvSpPr>
          <p:spPr bwMode="auto">
            <a:xfrm>
              <a:off x="1008" y="158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3K</a:t>
              </a:r>
            </a:p>
          </p:txBody>
        </p:sp>
      </p:grpSp>
      <p:sp>
        <p:nvSpPr>
          <p:cNvPr id="487478" name="Text Box 1078"/>
          <p:cNvSpPr txBox="1">
            <a:spLocks noChangeArrowheads="1"/>
          </p:cNvSpPr>
          <p:nvPr/>
        </p:nvSpPr>
        <p:spPr bwMode="auto">
          <a:xfrm>
            <a:off x="1676400" y="38862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T1</a:t>
            </a:r>
          </a:p>
        </p:txBody>
      </p:sp>
      <p:sp>
        <p:nvSpPr>
          <p:cNvPr id="487480" name="Text Box 1080"/>
          <p:cNvSpPr txBox="1">
            <a:spLocks noChangeArrowheads="1"/>
          </p:cNvSpPr>
          <p:nvPr/>
        </p:nvSpPr>
        <p:spPr bwMode="auto">
          <a:xfrm>
            <a:off x="2819400" y="4495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T2</a:t>
            </a:r>
          </a:p>
        </p:txBody>
      </p:sp>
      <p:sp>
        <p:nvSpPr>
          <p:cNvPr id="487481" name="Text Box 1081"/>
          <p:cNvSpPr txBox="1">
            <a:spLocks noChangeArrowheads="1"/>
          </p:cNvSpPr>
          <p:nvPr/>
        </p:nvSpPr>
        <p:spPr bwMode="auto">
          <a:xfrm>
            <a:off x="4191000" y="35814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T3</a:t>
            </a:r>
          </a:p>
        </p:txBody>
      </p:sp>
      <p:sp>
        <p:nvSpPr>
          <p:cNvPr id="487482" name="Text Box 1082"/>
          <p:cNvSpPr txBox="1">
            <a:spLocks noChangeArrowheads="1"/>
          </p:cNvSpPr>
          <p:nvPr/>
        </p:nvSpPr>
        <p:spPr bwMode="auto">
          <a:xfrm>
            <a:off x="6172200" y="40386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T4</a:t>
            </a:r>
          </a:p>
        </p:txBody>
      </p:sp>
      <p:sp>
        <p:nvSpPr>
          <p:cNvPr id="487483" name="Text Box 1083"/>
          <p:cNvSpPr txBox="1">
            <a:spLocks noChangeArrowheads="1"/>
          </p:cNvSpPr>
          <p:nvPr/>
        </p:nvSpPr>
        <p:spPr bwMode="auto">
          <a:xfrm>
            <a:off x="6248400" y="54864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T5</a:t>
            </a:r>
          </a:p>
        </p:txBody>
      </p:sp>
      <p:grpSp>
        <p:nvGrpSpPr>
          <p:cNvPr id="487511" name="Group 1111"/>
          <p:cNvGrpSpPr>
            <a:grpSpLocks/>
          </p:cNvGrpSpPr>
          <p:nvPr/>
        </p:nvGrpSpPr>
        <p:grpSpPr bwMode="auto">
          <a:xfrm>
            <a:off x="5486400" y="2819400"/>
            <a:ext cx="838200" cy="762000"/>
            <a:chOff x="3360" y="1440"/>
            <a:chExt cx="528" cy="480"/>
          </a:xfrm>
        </p:grpSpPr>
        <p:sp>
          <p:nvSpPr>
            <p:cNvPr id="487490" name="Text Box 1090"/>
            <p:cNvSpPr txBox="1">
              <a:spLocks noChangeArrowheads="1"/>
            </p:cNvSpPr>
            <p:nvPr/>
          </p:nvSpPr>
          <p:spPr bwMode="auto">
            <a:xfrm>
              <a:off x="3456" y="144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R5</a:t>
              </a:r>
            </a:p>
          </p:txBody>
        </p:sp>
        <p:sp>
          <p:nvSpPr>
            <p:cNvPr id="487491" name="Text Box 1091"/>
            <p:cNvSpPr txBox="1">
              <a:spLocks noChangeArrowheads="1"/>
            </p:cNvSpPr>
            <p:nvPr/>
          </p:nvSpPr>
          <p:spPr bwMode="auto">
            <a:xfrm>
              <a:off x="3360" y="1632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100</a:t>
              </a:r>
            </a:p>
          </p:txBody>
        </p:sp>
      </p:grpSp>
      <p:grpSp>
        <p:nvGrpSpPr>
          <p:cNvPr id="487513" name="Group 1113"/>
          <p:cNvGrpSpPr>
            <a:grpSpLocks/>
          </p:cNvGrpSpPr>
          <p:nvPr/>
        </p:nvGrpSpPr>
        <p:grpSpPr bwMode="auto">
          <a:xfrm>
            <a:off x="4495800" y="4343400"/>
            <a:ext cx="838200" cy="762000"/>
            <a:chOff x="2736" y="2352"/>
            <a:chExt cx="528" cy="480"/>
          </a:xfrm>
        </p:grpSpPr>
        <p:sp>
          <p:nvSpPr>
            <p:cNvPr id="487493" name="Text Box 1093"/>
            <p:cNvSpPr txBox="1">
              <a:spLocks noChangeArrowheads="1"/>
            </p:cNvSpPr>
            <p:nvPr/>
          </p:nvSpPr>
          <p:spPr bwMode="auto">
            <a:xfrm>
              <a:off x="2784" y="235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R4</a:t>
              </a:r>
            </a:p>
          </p:txBody>
        </p:sp>
        <p:sp>
          <p:nvSpPr>
            <p:cNvPr id="487494" name="Text Box 1094"/>
            <p:cNvSpPr txBox="1">
              <a:spLocks noChangeArrowheads="1"/>
            </p:cNvSpPr>
            <p:nvPr/>
          </p:nvSpPr>
          <p:spPr bwMode="auto">
            <a:xfrm>
              <a:off x="2736" y="25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3K</a:t>
              </a:r>
            </a:p>
          </p:txBody>
        </p:sp>
      </p:grpSp>
      <p:grpSp>
        <p:nvGrpSpPr>
          <p:cNvPr id="487514" name="Group 1114"/>
          <p:cNvGrpSpPr>
            <a:grpSpLocks/>
          </p:cNvGrpSpPr>
          <p:nvPr/>
        </p:nvGrpSpPr>
        <p:grpSpPr bwMode="auto">
          <a:xfrm>
            <a:off x="3048000" y="5715000"/>
            <a:ext cx="838200" cy="762000"/>
            <a:chOff x="1824" y="3216"/>
            <a:chExt cx="528" cy="480"/>
          </a:xfrm>
        </p:grpSpPr>
        <p:sp>
          <p:nvSpPr>
            <p:cNvPr id="487496" name="Text Box 1096"/>
            <p:cNvSpPr txBox="1">
              <a:spLocks noChangeArrowheads="1"/>
            </p:cNvSpPr>
            <p:nvPr/>
          </p:nvSpPr>
          <p:spPr bwMode="auto">
            <a:xfrm>
              <a:off x="1920" y="321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R3</a:t>
              </a:r>
            </a:p>
          </p:txBody>
        </p:sp>
        <p:sp>
          <p:nvSpPr>
            <p:cNvPr id="487497" name="Text Box 1097"/>
            <p:cNvSpPr txBox="1">
              <a:spLocks noChangeArrowheads="1"/>
            </p:cNvSpPr>
            <p:nvPr/>
          </p:nvSpPr>
          <p:spPr bwMode="auto">
            <a:xfrm>
              <a:off x="1824" y="34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360</a:t>
              </a:r>
            </a:p>
          </p:txBody>
        </p:sp>
      </p:grpSp>
      <p:grpSp>
        <p:nvGrpSpPr>
          <p:cNvPr id="487515" name="Group 1115"/>
          <p:cNvGrpSpPr>
            <a:grpSpLocks/>
          </p:cNvGrpSpPr>
          <p:nvPr/>
        </p:nvGrpSpPr>
        <p:grpSpPr bwMode="auto">
          <a:xfrm>
            <a:off x="1828800" y="2581275"/>
            <a:ext cx="5562600" cy="4048125"/>
            <a:chOff x="1056" y="1242"/>
            <a:chExt cx="3504" cy="2550"/>
          </a:xfrm>
        </p:grpSpPr>
        <p:sp>
          <p:nvSpPr>
            <p:cNvPr id="487460" name="Rectangle 1060"/>
            <p:cNvSpPr>
              <a:spLocks noChangeArrowheads="1"/>
            </p:cNvSpPr>
            <p:nvPr/>
          </p:nvSpPr>
          <p:spPr bwMode="auto">
            <a:xfrm>
              <a:off x="3792" y="1536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3" name="Line 1063"/>
            <p:cNvSpPr>
              <a:spLocks noChangeShapeType="1"/>
            </p:cNvSpPr>
            <p:nvPr/>
          </p:nvSpPr>
          <p:spPr bwMode="auto">
            <a:xfrm>
              <a:off x="3168" y="192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4" name="Rectangle 1054"/>
            <p:cNvSpPr>
              <a:spLocks noChangeArrowheads="1"/>
            </p:cNvSpPr>
            <p:nvPr/>
          </p:nvSpPr>
          <p:spPr bwMode="auto">
            <a:xfrm>
              <a:off x="1488" y="1530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87509" name="Group 1109"/>
            <p:cNvGrpSpPr>
              <a:grpSpLocks/>
            </p:cNvGrpSpPr>
            <p:nvPr/>
          </p:nvGrpSpPr>
          <p:grpSpPr bwMode="auto">
            <a:xfrm>
              <a:off x="1056" y="2202"/>
              <a:ext cx="672" cy="480"/>
              <a:chOff x="1056" y="2208"/>
              <a:chExt cx="672" cy="480"/>
            </a:xfrm>
          </p:grpSpPr>
          <p:sp>
            <p:nvSpPr>
              <p:cNvPr id="487428" name="Line 1028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0" name="Line 1030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9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1" name="Line 1031"/>
              <p:cNvSpPr>
                <a:spLocks noChangeShapeType="1"/>
              </p:cNvSpPr>
              <p:nvPr/>
            </p:nvSpPr>
            <p:spPr bwMode="auto">
              <a:xfrm flipH="1">
                <a:off x="1296" y="2208"/>
                <a:ext cx="192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2" name="Line 1032"/>
              <p:cNvSpPr>
                <a:spLocks noChangeShapeType="1"/>
              </p:cNvSpPr>
              <p:nvPr/>
            </p:nvSpPr>
            <p:spPr bwMode="auto">
              <a:xfrm flipH="1">
                <a:off x="1056" y="244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3" name="Line 1033"/>
              <p:cNvSpPr>
                <a:spLocks noChangeShapeType="1"/>
              </p:cNvSpPr>
              <p:nvPr/>
            </p:nvSpPr>
            <p:spPr bwMode="auto">
              <a:xfrm flipH="1">
                <a:off x="1056" y="2688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4" name="Line 1034"/>
              <p:cNvSpPr>
                <a:spLocks noChangeShapeType="1"/>
              </p:cNvSpPr>
              <p:nvPr/>
            </p:nvSpPr>
            <p:spPr bwMode="auto">
              <a:xfrm>
                <a:off x="1584" y="2208"/>
                <a:ext cx="144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87435" name="Line 1035"/>
            <p:cNvSpPr>
              <a:spLocks noChangeShapeType="1"/>
            </p:cNvSpPr>
            <p:nvPr/>
          </p:nvSpPr>
          <p:spPr bwMode="auto">
            <a:xfrm>
              <a:off x="1728" y="24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87439" name="Group 1039"/>
            <p:cNvGrpSpPr>
              <a:grpSpLocks/>
            </p:cNvGrpSpPr>
            <p:nvPr/>
          </p:nvGrpSpPr>
          <p:grpSpPr bwMode="auto">
            <a:xfrm>
              <a:off x="2064" y="2250"/>
              <a:ext cx="240" cy="432"/>
              <a:chOff x="2064" y="2256"/>
              <a:chExt cx="240" cy="432"/>
            </a:xfrm>
          </p:grpSpPr>
          <p:sp>
            <p:nvSpPr>
              <p:cNvPr id="487436" name="Line 1036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7" name="Line 1037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38" name="Line 1038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87440" name="Group 1040"/>
            <p:cNvGrpSpPr>
              <a:grpSpLocks/>
            </p:cNvGrpSpPr>
            <p:nvPr/>
          </p:nvGrpSpPr>
          <p:grpSpPr bwMode="auto">
            <a:xfrm>
              <a:off x="3600" y="3024"/>
              <a:ext cx="240" cy="432"/>
              <a:chOff x="2064" y="2256"/>
              <a:chExt cx="240" cy="432"/>
            </a:xfrm>
          </p:grpSpPr>
          <p:sp>
            <p:nvSpPr>
              <p:cNvPr id="487441" name="Line 1041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42" name="Line 1042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43" name="Line 1043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87444" name="Group 1044"/>
            <p:cNvGrpSpPr>
              <a:grpSpLocks/>
            </p:cNvGrpSpPr>
            <p:nvPr/>
          </p:nvGrpSpPr>
          <p:grpSpPr bwMode="auto">
            <a:xfrm>
              <a:off x="2928" y="1920"/>
              <a:ext cx="240" cy="432"/>
              <a:chOff x="2064" y="2256"/>
              <a:chExt cx="240" cy="432"/>
            </a:xfrm>
          </p:grpSpPr>
          <p:sp>
            <p:nvSpPr>
              <p:cNvPr id="487445" name="Line 1045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46" name="Line 1046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47" name="Line 1047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87448" name="Group 1048"/>
            <p:cNvGrpSpPr>
              <a:grpSpLocks/>
            </p:cNvGrpSpPr>
            <p:nvPr/>
          </p:nvGrpSpPr>
          <p:grpSpPr bwMode="auto">
            <a:xfrm>
              <a:off x="3600" y="2112"/>
              <a:ext cx="240" cy="432"/>
              <a:chOff x="2064" y="2256"/>
              <a:chExt cx="240" cy="432"/>
            </a:xfrm>
          </p:grpSpPr>
          <p:sp>
            <p:nvSpPr>
              <p:cNvPr id="487449" name="Line 1049"/>
              <p:cNvSpPr>
                <a:spLocks noChangeShapeType="1"/>
              </p:cNvSpPr>
              <p:nvPr/>
            </p:nvSpPr>
            <p:spPr bwMode="auto">
              <a:xfrm>
                <a:off x="2064" y="2304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50" name="Line 1050"/>
              <p:cNvSpPr>
                <a:spLocks noChangeShapeType="1"/>
              </p:cNvSpPr>
              <p:nvPr/>
            </p:nvSpPr>
            <p:spPr bwMode="auto">
              <a:xfrm>
                <a:off x="2064" y="2496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7451" name="Line 1051"/>
              <p:cNvSpPr>
                <a:spLocks noChangeShapeType="1"/>
              </p:cNvSpPr>
              <p:nvPr/>
            </p:nvSpPr>
            <p:spPr bwMode="auto">
              <a:xfrm flipH="1">
                <a:off x="2064" y="22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87452" name="Line 1052"/>
            <p:cNvSpPr>
              <a:spLocks noChangeShapeType="1"/>
            </p:cNvSpPr>
            <p:nvPr/>
          </p:nvSpPr>
          <p:spPr bwMode="auto">
            <a:xfrm>
              <a:off x="1536" y="1242"/>
              <a:ext cx="30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3" name="Line 1053"/>
            <p:cNvSpPr>
              <a:spLocks noChangeShapeType="1"/>
            </p:cNvSpPr>
            <p:nvPr/>
          </p:nvSpPr>
          <p:spPr bwMode="auto">
            <a:xfrm>
              <a:off x="1536" y="177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5" name="Line 1055"/>
            <p:cNvSpPr>
              <a:spLocks noChangeShapeType="1"/>
            </p:cNvSpPr>
            <p:nvPr/>
          </p:nvSpPr>
          <p:spPr bwMode="auto">
            <a:xfrm>
              <a:off x="1536" y="124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6" name="Line 1056"/>
            <p:cNvSpPr>
              <a:spLocks noChangeShapeType="1"/>
            </p:cNvSpPr>
            <p:nvPr/>
          </p:nvSpPr>
          <p:spPr bwMode="auto">
            <a:xfrm flipH="1">
              <a:off x="2304" y="216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7" name="Line 1057"/>
            <p:cNvSpPr>
              <a:spLocks noChangeShapeType="1"/>
            </p:cNvSpPr>
            <p:nvPr/>
          </p:nvSpPr>
          <p:spPr bwMode="auto">
            <a:xfrm>
              <a:off x="2304" y="177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9" name="Line 1059"/>
            <p:cNvSpPr>
              <a:spLocks noChangeShapeType="1"/>
            </p:cNvSpPr>
            <p:nvPr/>
          </p:nvSpPr>
          <p:spPr bwMode="auto">
            <a:xfrm>
              <a:off x="2304" y="124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1" name="Line 1061"/>
            <p:cNvSpPr>
              <a:spLocks noChangeShapeType="1"/>
            </p:cNvSpPr>
            <p:nvPr/>
          </p:nvSpPr>
          <p:spPr bwMode="auto">
            <a:xfrm>
              <a:off x="3840" y="124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2" name="Line 1062"/>
            <p:cNvSpPr>
              <a:spLocks noChangeShapeType="1"/>
            </p:cNvSpPr>
            <p:nvPr/>
          </p:nvSpPr>
          <p:spPr bwMode="auto">
            <a:xfrm>
              <a:off x="3840" y="177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4" name="Line 1064"/>
            <p:cNvSpPr>
              <a:spLocks noChangeShapeType="1"/>
            </p:cNvSpPr>
            <p:nvPr/>
          </p:nvSpPr>
          <p:spPr bwMode="auto">
            <a:xfrm>
              <a:off x="3168" y="23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5" name="Rectangle 1065"/>
            <p:cNvSpPr>
              <a:spLocks noChangeArrowheads="1"/>
            </p:cNvSpPr>
            <p:nvPr/>
          </p:nvSpPr>
          <p:spPr bwMode="auto">
            <a:xfrm>
              <a:off x="3120" y="2496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6" name="Line 1066"/>
            <p:cNvSpPr>
              <a:spLocks noChangeShapeType="1"/>
            </p:cNvSpPr>
            <p:nvPr/>
          </p:nvSpPr>
          <p:spPr bwMode="auto">
            <a:xfrm>
              <a:off x="3168" y="23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7" name="Line 1067"/>
            <p:cNvSpPr>
              <a:spLocks noChangeShapeType="1"/>
            </p:cNvSpPr>
            <p:nvPr/>
          </p:nvSpPr>
          <p:spPr bwMode="auto">
            <a:xfrm>
              <a:off x="3168" y="273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8" name="Line 1068"/>
            <p:cNvSpPr>
              <a:spLocks noChangeShapeType="1"/>
            </p:cNvSpPr>
            <p:nvPr/>
          </p:nvSpPr>
          <p:spPr bwMode="auto">
            <a:xfrm flipH="1">
              <a:off x="3072" y="28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69" name="Rectangle 1069"/>
            <p:cNvSpPr>
              <a:spLocks noChangeArrowheads="1"/>
            </p:cNvSpPr>
            <p:nvPr/>
          </p:nvSpPr>
          <p:spPr bwMode="auto">
            <a:xfrm>
              <a:off x="2256" y="3360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0" name="Line 1070"/>
            <p:cNvSpPr>
              <a:spLocks noChangeShapeType="1"/>
            </p:cNvSpPr>
            <p:nvPr/>
          </p:nvSpPr>
          <p:spPr bwMode="auto">
            <a:xfrm>
              <a:off x="2304" y="268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1" name="Line 1071"/>
            <p:cNvSpPr>
              <a:spLocks noChangeShapeType="1"/>
            </p:cNvSpPr>
            <p:nvPr/>
          </p:nvSpPr>
          <p:spPr bwMode="auto">
            <a:xfrm flipH="1">
              <a:off x="2304" y="3264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2" name="Line 1072"/>
            <p:cNvSpPr>
              <a:spLocks noChangeShapeType="1"/>
            </p:cNvSpPr>
            <p:nvPr/>
          </p:nvSpPr>
          <p:spPr bwMode="auto">
            <a:xfrm>
              <a:off x="3840" y="254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3" name="Line 1073"/>
            <p:cNvSpPr>
              <a:spLocks noChangeShapeType="1"/>
            </p:cNvSpPr>
            <p:nvPr/>
          </p:nvSpPr>
          <p:spPr bwMode="auto">
            <a:xfrm>
              <a:off x="3840" y="34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4" name="Line 1074"/>
            <p:cNvSpPr>
              <a:spLocks noChangeShapeType="1"/>
            </p:cNvSpPr>
            <p:nvPr/>
          </p:nvSpPr>
          <p:spPr bwMode="auto">
            <a:xfrm flipH="1">
              <a:off x="3744" y="379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5" name="Line 1075"/>
            <p:cNvSpPr>
              <a:spLocks noChangeShapeType="1"/>
            </p:cNvSpPr>
            <p:nvPr/>
          </p:nvSpPr>
          <p:spPr bwMode="auto">
            <a:xfrm>
              <a:off x="2304" y="36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6" name="Line 1076"/>
            <p:cNvSpPr>
              <a:spLocks noChangeShapeType="1"/>
            </p:cNvSpPr>
            <p:nvPr/>
          </p:nvSpPr>
          <p:spPr bwMode="auto">
            <a:xfrm>
              <a:off x="2304" y="374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77" name="Line 1077"/>
            <p:cNvSpPr>
              <a:spLocks noChangeShapeType="1"/>
            </p:cNvSpPr>
            <p:nvPr/>
          </p:nvSpPr>
          <p:spPr bwMode="auto">
            <a:xfrm>
              <a:off x="3840" y="278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7458" name="Rectangle 1058"/>
            <p:cNvSpPr>
              <a:spLocks noChangeArrowheads="1"/>
            </p:cNvSpPr>
            <p:nvPr/>
          </p:nvSpPr>
          <p:spPr bwMode="auto">
            <a:xfrm>
              <a:off x="2256" y="1530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87512" name="Group 1112"/>
          <p:cNvGrpSpPr>
            <a:grpSpLocks/>
          </p:cNvGrpSpPr>
          <p:nvPr/>
        </p:nvGrpSpPr>
        <p:grpSpPr bwMode="auto">
          <a:xfrm>
            <a:off x="3048000" y="2819400"/>
            <a:ext cx="838200" cy="762000"/>
            <a:chOff x="1680" y="1392"/>
            <a:chExt cx="528" cy="480"/>
          </a:xfrm>
        </p:grpSpPr>
        <p:sp>
          <p:nvSpPr>
            <p:cNvPr id="487487" name="Text Box 1087"/>
            <p:cNvSpPr txBox="1">
              <a:spLocks noChangeArrowheads="1"/>
            </p:cNvSpPr>
            <p:nvPr/>
          </p:nvSpPr>
          <p:spPr bwMode="auto">
            <a:xfrm>
              <a:off x="1776" y="139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R2</a:t>
              </a:r>
            </a:p>
          </p:txBody>
        </p:sp>
        <p:sp>
          <p:nvSpPr>
            <p:cNvPr id="487488" name="Text Box 1088"/>
            <p:cNvSpPr txBox="1">
              <a:spLocks noChangeArrowheads="1"/>
            </p:cNvSpPr>
            <p:nvPr/>
          </p:nvSpPr>
          <p:spPr bwMode="auto">
            <a:xfrm>
              <a:off x="1680" y="158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500</a:t>
              </a:r>
            </a:p>
          </p:txBody>
        </p:sp>
      </p:grpSp>
      <p:sp>
        <p:nvSpPr>
          <p:cNvPr id="487504" name="Text Box 1104"/>
          <p:cNvSpPr txBox="1">
            <a:spLocks noChangeArrowheads="1"/>
          </p:cNvSpPr>
          <p:nvPr/>
        </p:nvSpPr>
        <p:spPr bwMode="auto">
          <a:xfrm>
            <a:off x="7368480" y="236220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Vcc</a:t>
            </a:r>
            <a:r>
              <a:rPr lang="zh-CN" altLang="en-US" sz="2400">
                <a:latin typeface="+mn-ea"/>
                <a:ea typeface="+mn-ea"/>
              </a:rPr>
              <a:t>＝</a:t>
            </a:r>
            <a:r>
              <a:rPr lang="en-US" altLang="zh-CN" sz="2400">
                <a:latin typeface="+mn-ea"/>
                <a:ea typeface="+mn-ea"/>
              </a:rPr>
              <a:t>5V</a:t>
            </a:r>
          </a:p>
        </p:txBody>
      </p:sp>
      <p:sp>
        <p:nvSpPr>
          <p:cNvPr id="487505" name="Text Box 1105"/>
          <p:cNvSpPr txBox="1">
            <a:spLocks noChangeArrowheads="1"/>
          </p:cNvSpPr>
          <p:nvPr/>
        </p:nvSpPr>
        <p:spPr bwMode="auto">
          <a:xfrm>
            <a:off x="609600" y="42672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输入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</a:t>
            </a:r>
          </a:p>
        </p:txBody>
      </p:sp>
      <p:sp>
        <p:nvSpPr>
          <p:cNvPr id="487506" name="Text Box 1106"/>
          <p:cNvSpPr txBox="1">
            <a:spLocks noChangeArrowheads="1"/>
          </p:cNvSpPr>
          <p:nvPr/>
        </p:nvSpPr>
        <p:spPr bwMode="auto">
          <a:xfrm>
            <a:off x="609600" y="46482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输入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</a:t>
            </a:r>
          </a:p>
        </p:txBody>
      </p:sp>
      <p:sp>
        <p:nvSpPr>
          <p:cNvPr id="487507" name="Text Box 1107"/>
          <p:cNvSpPr txBox="1">
            <a:spLocks noChangeArrowheads="1"/>
          </p:cNvSpPr>
          <p:nvPr/>
        </p:nvSpPr>
        <p:spPr bwMode="auto">
          <a:xfrm>
            <a:off x="7457256" y="48006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87516" name="Rectangle 1116"/>
          <p:cNvSpPr>
            <a:spLocks noChangeArrowheads="1"/>
          </p:cNvSpPr>
          <p:nvPr/>
        </p:nvSpPr>
        <p:spPr bwMode="auto">
          <a:xfrm>
            <a:off x="533400" y="1447800"/>
            <a:ext cx="8252580" cy="102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典型的五管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TTL“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与非门”（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CMOS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类似）</a:t>
            </a:r>
          </a:p>
          <a:p>
            <a:pPr marL="742950" lvl="1" indent="-285750" algn="l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只分析原理，不讲如何设计。</a:t>
            </a:r>
            <a:endParaRPr lang="zh-CN" altLang="en-US" sz="3200" dirty="0">
              <a:effectLst>
                <a:outerShdw blurRad="38100" dist="38100" dir="2700000" algn="tl">
                  <a:srgbClr val="00000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40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7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7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7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7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7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7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7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7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7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7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7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7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7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7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7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7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7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87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87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7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7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7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7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7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7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7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7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78" grpId="0" autoUpdateAnimBg="0"/>
      <p:bldP spid="487480" grpId="0" autoUpdateAnimBg="0"/>
      <p:bldP spid="487481" grpId="0" autoUpdateAnimBg="0"/>
      <p:bldP spid="487482" grpId="0" autoUpdateAnimBg="0"/>
      <p:bldP spid="487483" grpId="0" autoUpdateAnimBg="0"/>
      <p:bldP spid="487504" grpId="0" autoUpdateAnimBg="0"/>
      <p:bldP spid="487505" grpId="0" autoUpdateAnimBg="0"/>
      <p:bldP spid="487506" grpId="0" autoUpdateAnimBg="0"/>
      <p:bldP spid="48750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3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67E2-484F-465F-9DAF-3A538D11CC2D}" type="slidenum">
              <a:rPr lang="en-US" altLang="zh-CN">
                <a:latin typeface="+mn-ea"/>
                <a:ea typeface="+mn-ea"/>
              </a:rPr>
              <a:pPr/>
              <a:t>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317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组合逻辑的概念：</a:t>
            </a:r>
            <a:r>
              <a:rPr lang="zh-CN" altLang="en-US" b="0" dirty="0"/>
              <a:t>组合逻辑函数的输出状态取决于</a:t>
            </a:r>
            <a:r>
              <a:rPr lang="zh-CN" altLang="en-US" b="0"/>
              <a:t>所有输入状态的“逻辑组合”，如</a:t>
            </a:r>
            <a:r>
              <a:rPr lang="zh-CN" altLang="en-US" b="0" dirty="0"/>
              <a:t>与非、与或逻辑等。</a:t>
            </a:r>
          </a:p>
          <a:p>
            <a:r>
              <a:rPr lang="zh-CN" altLang="en-US" dirty="0"/>
              <a:t>组合逻辑电路：</a:t>
            </a:r>
            <a:r>
              <a:rPr lang="zh-CN" altLang="en-US" b="0" dirty="0"/>
              <a:t>实现组合逻辑函数的电路称为“组合逻辑电路”，是主要的一类数字逻辑电路。另一类数字逻辑电路是“时序逻辑电路”。组合与时序电路构成了数字逻辑电路的基础。</a:t>
            </a:r>
            <a:endParaRPr lang="en-US" altLang="zh-CN" b="0" dirty="0"/>
          </a:p>
          <a:p>
            <a:pPr>
              <a:buNone/>
            </a:pPr>
            <a:endParaRPr lang="zh-CN" altLang="en-US" dirty="0"/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1528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24</a:t>
            </a:r>
            <a:r>
              <a:rPr lang="zh-CN" altLang="en-US"/>
              <a:t>）</a:t>
            </a:r>
          </a:p>
        </p:txBody>
      </p:sp>
      <p:sp>
        <p:nvSpPr>
          <p:cNvPr id="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B01A-DE65-40E2-899A-8A0EEB6C2D17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60</a:t>
            </a:fld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8527" name="Rectangle 79"/>
          <p:cNvSpPr>
            <a:spLocks noGrp="1" noChangeArrowheads="1"/>
          </p:cNvSpPr>
          <p:nvPr>
            <p:ph sz="quarter" idx="1"/>
          </p:nvPr>
        </p:nvSpPr>
        <p:spPr>
          <a:noFill/>
          <a:ln/>
        </p:spPr>
        <p:txBody>
          <a:bodyPr/>
          <a:lstStyle/>
          <a:p>
            <a:r>
              <a:rPr lang="zh-CN" altLang="en-US" dirty="0">
                <a:latin typeface="+mn-ea"/>
              </a:rPr>
              <a:t>输入为低</a:t>
            </a:r>
            <a:endParaRPr lang="en-US" altLang="zh-CN" dirty="0">
              <a:latin typeface="+mn-ea"/>
            </a:endParaRPr>
          </a:p>
          <a:p>
            <a:pPr>
              <a:buNone/>
            </a:pP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输入有低）</a:t>
            </a:r>
          </a:p>
        </p:txBody>
      </p:sp>
      <p:grpSp>
        <p:nvGrpSpPr>
          <p:cNvPr id="488529" name="Group 81"/>
          <p:cNvGrpSpPr>
            <a:grpSpLocks/>
          </p:cNvGrpSpPr>
          <p:nvPr/>
        </p:nvGrpSpPr>
        <p:grpSpPr bwMode="auto">
          <a:xfrm>
            <a:off x="3389312" y="1676400"/>
            <a:ext cx="5647198" cy="3352800"/>
            <a:chOff x="1056" y="1488"/>
            <a:chExt cx="4353" cy="2688"/>
          </a:xfrm>
        </p:grpSpPr>
        <p:grpSp>
          <p:nvGrpSpPr>
            <p:cNvPr id="488452" name="Group 4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88453" name="Text Box 5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488454" name="Text Box 6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488455" name="Text Box 7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488456" name="Text Box 8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488457" name="Text Box 9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488458" name="Text Box 10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88459" name="Text Box 11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488460" name="Group 12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88461" name="Text Box 13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488462" name="Text Box 14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488463" name="Group 15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88464" name="Text Box 16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488465" name="Text Box 17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488466" name="Group 18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88467" name="Text Box 19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488468" name="Text Box 20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488469" name="Group 21"/>
            <p:cNvGrpSpPr>
              <a:grpSpLocks/>
            </p:cNvGrpSpPr>
            <p:nvPr/>
          </p:nvGrpSpPr>
          <p:grpSpPr bwMode="auto">
            <a:xfrm>
              <a:off x="1152" y="1626"/>
              <a:ext cx="3338" cy="2550"/>
              <a:chOff x="1056" y="1242"/>
              <a:chExt cx="3338" cy="2550"/>
            </a:xfrm>
          </p:grpSpPr>
          <p:sp>
            <p:nvSpPr>
              <p:cNvPr id="488470" name="Rectangle 22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471" name="Line 23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472" name="Rectangle 24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88473" name="Group 25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88474" name="Line 26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7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7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7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7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79" name="Line 31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8480" name="Line 32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88481" name="Group 33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88482" name="Line 3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83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8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8485" name="Group 37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88486" name="Line 3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87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88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8489" name="Group 41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88490" name="Line 42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91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9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8493" name="Group 45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88494" name="Line 46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95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849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8497" name="Line 49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2858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498" name="Line 50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499" name="Line 51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0" name="Line 52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1" name="Line 53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2" name="Line 54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3" name="Line 55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4" name="Line 56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5" name="Line 57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6" name="Rectangle 58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7" name="Line 59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8" name="Line 60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09" name="Line 61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0" name="Rectangle 62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1" name="Line 63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2" name="Line 64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3" name="Line 65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4" name="Line 66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5" name="Line 67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6" name="Line 68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7" name="Line 69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8" name="Line 70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5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8519" name="Rectangle 71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88520" name="Group 72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88521" name="Text Box 73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488522" name="Text Box 74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500</a:t>
                </a:r>
              </a:p>
            </p:txBody>
          </p:sp>
        </p:grpSp>
        <p:sp>
          <p:nvSpPr>
            <p:cNvPr id="488523" name="Text Box 75"/>
            <p:cNvSpPr txBox="1">
              <a:spLocks noChangeArrowheads="1"/>
            </p:cNvSpPr>
            <p:nvPr/>
          </p:nvSpPr>
          <p:spPr bwMode="auto">
            <a:xfrm>
              <a:off x="4559" y="1488"/>
              <a:ext cx="850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Vcc</a:t>
              </a:r>
              <a:r>
                <a:rPr lang="zh-CN" altLang="en-US" sz="2000">
                  <a:latin typeface="+mn-ea"/>
                  <a:ea typeface="+mn-ea"/>
                </a:rPr>
                <a:t>＝</a:t>
              </a:r>
              <a:r>
                <a:rPr lang="en-US" altLang="zh-CN" sz="2000">
                  <a:latin typeface="+mn-ea"/>
                  <a:ea typeface="+mn-ea"/>
                </a:rPr>
                <a:t>5V</a:t>
              </a:r>
            </a:p>
          </p:txBody>
        </p:sp>
      </p:grpSp>
      <p:sp>
        <p:nvSpPr>
          <p:cNvPr id="488524" name="Text Box 76"/>
          <p:cNvSpPr txBox="1">
            <a:spLocks noChangeArrowheads="1"/>
          </p:cNvSpPr>
          <p:nvPr/>
        </p:nvSpPr>
        <p:spPr bwMode="auto">
          <a:xfrm>
            <a:off x="2152328" y="3124200"/>
            <a:ext cx="126754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A=0.1V</a:t>
            </a:r>
          </a:p>
        </p:txBody>
      </p:sp>
      <p:sp>
        <p:nvSpPr>
          <p:cNvPr id="488525" name="Text Box 77"/>
          <p:cNvSpPr txBox="1">
            <a:spLocks noChangeArrowheads="1"/>
          </p:cNvSpPr>
          <p:nvPr/>
        </p:nvSpPr>
        <p:spPr bwMode="auto">
          <a:xfrm>
            <a:off x="2166667" y="3505200"/>
            <a:ext cx="1177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88526" name="Text Box 78"/>
          <p:cNvSpPr txBox="1">
            <a:spLocks noChangeArrowheads="1"/>
          </p:cNvSpPr>
          <p:nvPr/>
        </p:nvSpPr>
        <p:spPr bwMode="auto">
          <a:xfrm>
            <a:off x="7956376" y="3505200"/>
            <a:ext cx="86409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88530" name="Rectangle 82"/>
          <p:cNvSpPr>
            <a:spLocks noChangeArrowheads="1"/>
          </p:cNvSpPr>
          <p:nvPr/>
        </p:nvSpPr>
        <p:spPr bwMode="auto">
          <a:xfrm>
            <a:off x="772616" y="6019800"/>
            <a:ext cx="7543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A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+V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be1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=0.8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很小，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c1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&lt;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×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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深饱和</a:t>
            </a:r>
          </a:p>
        </p:txBody>
      </p:sp>
      <p:sp>
        <p:nvSpPr>
          <p:cNvPr id="488534" name="AutoShape 86"/>
          <p:cNvSpPr>
            <a:spLocks noChangeArrowheads="1"/>
          </p:cNvSpPr>
          <p:nvPr/>
        </p:nvSpPr>
        <p:spPr bwMode="auto">
          <a:xfrm>
            <a:off x="4075112" y="3581400"/>
            <a:ext cx="228600" cy="1828800"/>
          </a:xfrm>
          <a:prstGeom prst="upArrow">
            <a:avLst>
              <a:gd name="adj1" fmla="val 50000"/>
              <a:gd name="adj2" fmla="val 2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88538" name="Group 90"/>
          <p:cNvGrpSpPr>
            <a:grpSpLocks/>
          </p:cNvGrpSpPr>
          <p:nvPr/>
        </p:nvGrpSpPr>
        <p:grpSpPr bwMode="auto">
          <a:xfrm>
            <a:off x="3521968" y="2057400"/>
            <a:ext cx="381000" cy="1143000"/>
            <a:chOff x="1728" y="1296"/>
            <a:chExt cx="240" cy="720"/>
          </a:xfrm>
        </p:grpSpPr>
        <p:sp>
          <p:nvSpPr>
            <p:cNvPr id="488535" name="Line 87"/>
            <p:cNvSpPr>
              <a:spLocks noChangeShapeType="1"/>
            </p:cNvSpPr>
            <p:nvPr/>
          </p:nvSpPr>
          <p:spPr bwMode="auto">
            <a:xfrm>
              <a:off x="1968" y="1296"/>
              <a:ext cx="0" cy="52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8536" name="Line 88"/>
            <p:cNvSpPr>
              <a:spLocks noChangeShapeType="1"/>
            </p:cNvSpPr>
            <p:nvPr/>
          </p:nvSpPr>
          <p:spPr bwMode="auto">
            <a:xfrm flipH="1">
              <a:off x="1872" y="1824"/>
              <a:ext cx="96" cy="19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8537" name="Line 89"/>
            <p:cNvSpPr>
              <a:spLocks noChangeShapeType="1"/>
            </p:cNvSpPr>
            <p:nvPr/>
          </p:nvSpPr>
          <p:spPr bwMode="auto">
            <a:xfrm flipH="1">
              <a:off x="1728" y="2016"/>
              <a:ext cx="144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88539" name="Line 91"/>
          <p:cNvSpPr>
            <a:spLocks noChangeShapeType="1"/>
          </p:cNvSpPr>
          <p:nvPr/>
        </p:nvSpPr>
        <p:spPr bwMode="auto">
          <a:xfrm flipH="1">
            <a:off x="3598168" y="3429000"/>
            <a:ext cx="685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8540" name="Rectangle 92"/>
          <p:cNvSpPr>
            <a:spLocks noChangeArrowheads="1"/>
          </p:cNvSpPr>
          <p:nvPr/>
        </p:nvSpPr>
        <p:spPr bwMode="auto">
          <a:xfrm>
            <a:off x="767854" y="5410200"/>
            <a:ext cx="7075976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R1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流向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A,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其电流为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IL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＝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(V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cc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-V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be1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-V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A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)/R1=1.4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mA</a:t>
            </a:r>
            <a:endParaRPr lang="en-US" altLang="zh-CN" sz="2400" dirty="0"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8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8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8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8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8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48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488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524" grpId="0" autoUpdateAnimBg="0"/>
      <p:bldP spid="488525" grpId="0" autoUpdateAnimBg="0"/>
      <p:bldP spid="488526" grpId="0" autoUpdateAnimBg="0"/>
      <p:bldP spid="488530" grpId="0" animBg="1" autoUpdateAnimBg="0"/>
      <p:bldP spid="488534" grpId="0" animBg="1"/>
      <p:bldP spid="488539" grpId="0" animBg="1"/>
      <p:bldP spid="488540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25</a:t>
            </a:r>
            <a:r>
              <a:rPr lang="zh-CN" altLang="en-US"/>
              <a:t>）</a:t>
            </a:r>
          </a:p>
        </p:txBody>
      </p:sp>
      <p:sp>
        <p:nvSpPr>
          <p:cNvPr id="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274AE-F284-4061-BF5F-1422E7171729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61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9552" name="Rectangle 80"/>
          <p:cNvSpPr>
            <a:spLocks noGrp="1" noChangeArrowheads="1"/>
          </p:cNvSpPr>
          <p:nvPr>
            <p:ph sz="quarter" idx="1"/>
          </p:nvPr>
        </p:nvSpPr>
        <p:spPr>
          <a:xfrm>
            <a:off x="921951" y="1488968"/>
            <a:ext cx="7772400" cy="4572000"/>
          </a:xfrm>
          <a:noFill/>
          <a:ln/>
        </p:spPr>
        <p:txBody>
          <a:bodyPr/>
          <a:lstStyle/>
          <a:p>
            <a:r>
              <a:rPr lang="zh-CN" altLang="en-US">
                <a:latin typeface="+mn-ea"/>
              </a:rPr>
              <a:t>输入为低</a:t>
            </a:r>
          </a:p>
        </p:txBody>
      </p:sp>
      <p:grpSp>
        <p:nvGrpSpPr>
          <p:cNvPr id="489476" name="Group 4"/>
          <p:cNvGrpSpPr>
            <a:grpSpLocks/>
          </p:cNvGrpSpPr>
          <p:nvPr/>
        </p:nvGrpSpPr>
        <p:grpSpPr bwMode="auto">
          <a:xfrm>
            <a:off x="2885256" y="1820416"/>
            <a:ext cx="5935201" cy="3352800"/>
            <a:chOff x="1056" y="1488"/>
            <a:chExt cx="4575" cy="2688"/>
          </a:xfrm>
        </p:grpSpPr>
        <p:grpSp>
          <p:nvGrpSpPr>
            <p:cNvPr id="489477" name="Group 5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89478" name="Text Box 6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489479" name="Text Box 7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489480" name="Text Box 8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489481" name="Text Box 9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489482" name="Text Box 10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489483" name="Text Box 11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89484" name="Text Box 12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489485" name="Group 13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89486" name="Text Box 14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489487" name="Text Box 15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489488" name="Group 16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89489" name="Text Box 17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489490" name="Text Box 18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489491" name="Group 19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89492" name="Text Box 20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489493" name="Text Box 21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489494" name="Group 22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89495" name="Rectangle 23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496" name="Line 24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497" name="Rectangle 25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89498" name="Group 26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89499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1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3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4" name="Line 32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9505" name="Line 33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89506" name="Group 34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89507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8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0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9510" name="Group 38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89511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12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1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9514" name="Group 42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89515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16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1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89518" name="Group 46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89519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20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89521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89522" name="Line 50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3" name="Line 51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4" name="Line 52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5" name="Line 53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6" name="Line 54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7" name="Line 55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8" name="Line 5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29" name="Line 57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0" name="Line 58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1" name="Rectangle 59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2" name="Line 60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3" name="Line 61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4" name="Line 62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5" name="Rectangle 63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6" name="Line 64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7" name="Line 65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8" name="Line 66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39" name="Line 67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40" name="Line 68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41" name="Line 69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42" name="Line 70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43" name="Line 71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89544" name="Rectangle 72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89545" name="Group 73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89546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489547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500</a:t>
                </a:r>
              </a:p>
            </p:txBody>
          </p:sp>
        </p:grpSp>
        <p:sp>
          <p:nvSpPr>
            <p:cNvPr id="489548" name="Text Box 76"/>
            <p:cNvSpPr txBox="1">
              <a:spLocks noChangeArrowheads="1"/>
            </p:cNvSpPr>
            <p:nvPr/>
          </p:nvSpPr>
          <p:spPr bwMode="auto">
            <a:xfrm>
              <a:off x="4670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Vcc</a:t>
              </a:r>
              <a:r>
                <a:rPr lang="zh-CN" altLang="en-US" sz="2000">
                  <a:latin typeface="+mn-ea"/>
                  <a:ea typeface="+mn-ea"/>
                </a:rPr>
                <a:t>＝</a:t>
              </a:r>
              <a:r>
                <a:rPr lang="en-US" altLang="zh-CN" sz="2000">
                  <a:latin typeface="+mn-ea"/>
                  <a:ea typeface="+mn-ea"/>
                </a:rPr>
                <a:t>5V</a:t>
              </a:r>
            </a:p>
          </p:txBody>
        </p:sp>
      </p:grpSp>
      <p:sp>
        <p:nvSpPr>
          <p:cNvPr id="489549" name="Text Box 77"/>
          <p:cNvSpPr txBox="1">
            <a:spLocks noChangeArrowheads="1"/>
          </p:cNvSpPr>
          <p:nvPr/>
        </p:nvSpPr>
        <p:spPr bwMode="auto">
          <a:xfrm>
            <a:off x="1825299" y="3268216"/>
            <a:ext cx="121235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A=0.1V</a:t>
            </a:r>
          </a:p>
        </p:txBody>
      </p:sp>
      <p:sp>
        <p:nvSpPr>
          <p:cNvPr id="489550" name="Text Box 78"/>
          <p:cNvSpPr txBox="1">
            <a:spLocks noChangeArrowheads="1"/>
          </p:cNvSpPr>
          <p:nvPr/>
        </p:nvSpPr>
        <p:spPr bwMode="auto">
          <a:xfrm>
            <a:off x="1835696" y="3649216"/>
            <a:ext cx="11257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89551" name="Text Box 79"/>
          <p:cNvSpPr txBox="1">
            <a:spLocks noChangeArrowheads="1"/>
          </p:cNvSpPr>
          <p:nvPr/>
        </p:nvSpPr>
        <p:spPr bwMode="auto">
          <a:xfrm>
            <a:off x="7529264" y="3649216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89554" name="AutoShape 82"/>
          <p:cNvSpPr>
            <a:spLocks noChangeArrowheads="1"/>
          </p:cNvSpPr>
          <p:nvPr/>
        </p:nvSpPr>
        <p:spPr bwMode="auto">
          <a:xfrm>
            <a:off x="3799656" y="3874839"/>
            <a:ext cx="228600" cy="1828800"/>
          </a:xfrm>
          <a:prstGeom prst="upArrow">
            <a:avLst>
              <a:gd name="adj1" fmla="val 50000"/>
              <a:gd name="adj2" fmla="val 2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9560" name="Rectangle 88"/>
          <p:cNvSpPr>
            <a:spLocks noChangeArrowheads="1"/>
          </p:cNvSpPr>
          <p:nvPr/>
        </p:nvSpPr>
        <p:spPr bwMode="auto">
          <a:xfrm>
            <a:off x="715145" y="5703639"/>
            <a:ext cx="8177335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深饱和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A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+V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ce1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=0.1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 +0.3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V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 =0.4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2</a:t>
            </a:r>
            <a:r>
              <a:rPr lang="zh-CN" altLang="en-US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， 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</a:t>
            </a:r>
            <a:r>
              <a:rPr lang="en-US" altLang="zh-CN" sz="2400" baseline="-3000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5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截止</a:t>
            </a:r>
            <a:endParaRPr lang="zh-CN" altLang="en-US" sz="2400" dirty="0">
              <a:latin typeface="华文新魏" pitchFamily="2" charset="-122"/>
              <a:ea typeface="华文新魏" pitchFamily="2" charset="-122"/>
              <a:cs typeface="Times New Roman" pitchFamily="18" charset="0"/>
            </a:endParaRPr>
          </a:p>
        </p:txBody>
      </p:sp>
      <p:grpSp>
        <p:nvGrpSpPr>
          <p:cNvPr id="489564" name="Group 92"/>
          <p:cNvGrpSpPr>
            <a:grpSpLocks/>
          </p:cNvGrpSpPr>
          <p:nvPr/>
        </p:nvGrpSpPr>
        <p:grpSpPr bwMode="auto">
          <a:xfrm>
            <a:off x="4180656" y="3268216"/>
            <a:ext cx="533400" cy="609600"/>
            <a:chOff x="2448" y="1968"/>
            <a:chExt cx="336" cy="384"/>
          </a:xfrm>
        </p:grpSpPr>
        <p:sp>
          <p:nvSpPr>
            <p:cNvPr id="489562" name="Line 90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9563" name="Line 91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89565" name="Group 93"/>
          <p:cNvGrpSpPr>
            <a:grpSpLocks/>
          </p:cNvGrpSpPr>
          <p:nvPr/>
        </p:nvGrpSpPr>
        <p:grpSpPr bwMode="auto">
          <a:xfrm>
            <a:off x="6161856" y="4182616"/>
            <a:ext cx="533400" cy="609600"/>
            <a:chOff x="2448" y="1968"/>
            <a:chExt cx="336" cy="384"/>
          </a:xfrm>
        </p:grpSpPr>
        <p:sp>
          <p:nvSpPr>
            <p:cNvPr id="489566" name="Line 94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89567" name="Line 95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1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89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554" grpId="0" animBg="1"/>
      <p:bldP spid="489560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26</a:t>
            </a:r>
            <a:r>
              <a:rPr lang="zh-CN" altLang="en-US"/>
              <a:t>）</a:t>
            </a:r>
          </a:p>
        </p:txBody>
      </p:sp>
      <p:sp>
        <p:nvSpPr>
          <p:cNvPr id="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1E376-D390-464F-8F23-A7EFB762063C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62</a:t>
            </a:fld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0588" name="Rectangle 1116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1"/>
            <a:ext cx="2185974" cy="614353"/>
          </a:xfrm>
          <a:noFill/>
          <a:ln/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输入为低</a:t>
            </a:r>
          </a:p>
        </p:txBody>
      </p:sp>
      <p:sp>
        <p:nvSpPr>
          <p:cNvPr id="490500" name="Text Box 1028"/>
          <p:cNvSpPr txBox="1">
            <a:spLocks noChangeArrowheads="1"/>
          </p:cNvSpPr>
          <p:nvPr/>
        </p:nvSpPr>
        <p:spPr bwMode="auto">
          <a:xfrm>
            <a:off x="1475656" y="3124200"/>
            <a:ext cx="126754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A=0.1V</a:t>
            </a:r>
          </a:p>
        </p:txBody>
      </p:sp>
      <p:sp>
        <p:nvSpPr>
          <p:cNvPr id="490501" name="Text Box 1029"/>
          <p:cNvSpPr txBox="1">
            <a:spLocks noChangeArrowheads="1"/>
          </p:cNvSpPr>
          <p:nvPr/>
        </p:nvSpPr>
        <p:spPr bwMode="auto">
          <a:xfrm>
            <a:off x="1489995" y="3505200"/>
            <a:ext cx="1177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0502" name="Text Box 1030"/>
          <p:cNvSpPr txBox="1">
            <a:spLocks noChangeArrowheads="1"/>
          </p:cNvSpPr>
          <p:nvPr/>
        </p:nvSpPr>
        <p:spPr bwMode="auto">
          <a:xfrm>
            <a:off x="7230616" y="3505200"/>
            <a:ext cx="18058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输出＝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3.6V</a:t>
            </a:r>
          </a:p>
        </p:txBody>
      </p:sp>
      <p:sp>
        <p:nvSpPr>
          <p:cNvPr id="490503" name="AutoShape 1031"/>
          <p:cNvSpPr>
            <a:spLocks noChangeArrowheads="1"/>
          </p:cNvSpPr>
          <p:nvPr/>
        </p:nvSpPr>
        <p:spPr bwMode="auto">
          <a:xfrm>
            <a:off x="4419600" y="3048000"/>
            <a:ext cx="228600" cy="2286000"/>
          </a:xfrm>
          <a:prstGeom prst="upArrow">
            <a:avLst>
              <a:gd name="adj1" fmla="val 50000"/>
              <a:gd name="adj2" fmla="val 25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0504" name="Rectangle 1032"/>
          <p:cNvSpPr>
            <a:spLocks noChangeArrowheads="1"/>
          </p:cNvSpPr>
          <p:nvPr/>
        </p:nvSpPr>
        <p:spPr bwMode="auto">
          <a:xfrm>
            <a:off x="658688" y="5334000"/>
            <a:ext cx="8305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≈V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cc</a:t>
            </a:r>
            <a:r>
              <a:rPr lang="zh-CN" altLang="en-US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，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3</a:t>
            </a:r>
            <a:r>
              <a:rPr lang="zh-CN" altLang="en-US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导通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输出电压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: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V</a:t>
            </a:r>
            <a:r>
              <a:rPr lang="en-US" altLang="zh-CN" sz="2400" baseline="-30000" dirty="0" err="1">
                <a:latin typeface="华文新魏" pitchFamily="2" charset="-122"/>
                <a:ea typeface="华文新魏" pitchFamily="2" charset="-122"/>
              </a:rPr>
              <a:t>o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h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c2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-V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be3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-V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be4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=3.6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</a:p>
        </p:txBody>
      </p:sp>
      <p:grpSp>
        <p:nvGrpSpPr>
          <p:cNvPr id="490505" name="Group 1033"/>
          <p:cNvGrpSpPr>
            <a:grpSpLocks/>
          </p:cNvGrpSpPr>
          <p:nvPr/>
        </p:nvGrpSpPr>
        <p:grpSpPr bwMode="auto">
          <a:xfrm>
            <a:off x="3886200" y="3124200"/>
            <a:ext cx="533400" cy="609600"/>
            <a:chOff x="2448" y="1968"/>
            <a:chExt cx="336" cy="384"/>
          </a:xfrm>
        </p:grpSpPr>
        <p:sp>
          <p:nvSpPr>
            <p:cNvPr id="490506" name="Line 1034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0507" name="Line 1035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90508" name="Group 1036"/>
          <p:cNvGrpSpPr>
            <a:grpSpLocks/>
          </p:cNvGrpSpPr>
          <p:nvPr/>
        </p:nvGrpSpPr>
        <p:grpSpPr bwMode="auto">
          <a:xfrm>
            <a:off x="5867400" y="4038600"/>
            <a:ext cx="533400" cy="609600"/>
            <a:chOff x="2448" y="1968"/>
            <a:chExt cx="336" cy="384"/>
          </a:xfrm>
        </p:grpSpPr>
        <p:sp>
          <p:nvSpPr>
            <p:cNvPr id="490509" name="Line 1037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0510" name="Line 1038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90511" name="Group 1039"/>
          <p:cNvGrpSpPr>
            <a:grpSpLocks/>
          </p:cNvGrpSpPr>
          <p:nvPr/>
        </p:nvGrpSpPr>
        <p:grpSpPr bwMode="auto">
          <a:xfrm>
            <a:off x="2590800" y="1676400"/>
            <a:ext cx="5941688" cy="3352800"/>
            <a:chOff x="1056" y="1488"/>
            <a:chExt cx="4580" cy="2688"/>
          </a:xfrm>
        </p:grpSpPr>
        <p:grpSp>
          <p:nvGrpSpPr>
            <p:cNvPr id="490512" name="Group 1040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0513" name="Text Box 1041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0514" name="Text Box 1042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0515" name="Text Box 1043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0516" name="Text Box 1044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0517" name="Text Box 1045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0518" name="Text Box 1046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0519" name="Text Box 1047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0520" name="Group 1048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0521" name="Text Box 1049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0522" name="Text Box 1050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0523" name="Group 1051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0524" name="Text Box 1052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0525" name="Text Box 1053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0526" name="Group 1054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0527" name="Text Box 1055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0528" name="Text Box 1056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0529" name="Group 1057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0530" name="Rectangle 1058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31" name="Line 1059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32" name="Rectangle 1060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0533" name="Group 1061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0534" name="Line 1062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35" name="Line 1063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36" name="Line 1064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37" name="Line 1065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38" name="Line 1066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39" name="Line 1067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0540" name="Line 1068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0541" name="Group 1069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0542" name="Line 107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43" name="Line 107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44" name="Line 107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0545" name="Group 1073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0546" name="Line 107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47" name="Line 107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48" name="Line 107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0549" name="Group 1077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0550" name="Line 107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51" name="Line 107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52" name="Line 108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0553" name="Group 1081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0554" name="Line 1082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55" name="Line 1083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0556" name="Line 1084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0557" name="Line 1085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58" name="Line 1086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59" name="Line 1087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0" name="Line 1088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1" name="Line 1089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2" name="Line 1090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3" name="Line 1091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4" name="Line 1092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5" name="Line 1093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6" name="Rectangle 1094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7" name="Line 1095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8" name="Line 1096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69" name="Line 1097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0" name="Rectangle 1098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1" name="Line 1099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2" name="Line 1100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3" name="Line 1101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4" name="Line 1102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5" name="Line 1103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6" name="Line 1104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7" name="Line 1105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8" name="Line 1106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0579" name="Rectangle 1107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0580" name="Group 1108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0581" name="Text Box 1109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0582" name="Text Box 1110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0583" name="Text Box 1111"/>
            <p:cNvSpPr txBox="1">
              <a:spLocks noChangeArrowheads="1"/>
            </p:cNvSpPr>
            <p:nvPr/>
          </p:nvSpPr>
          <p:spPr bwMode="auto">
            <a:xfrm>
              <a:off x="4675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sp>
        <p:nvSpPr>
          <p:cNvPr id="490584" name="Rectangle 1112"/>
          <p:cNvSpPr>
            <a:spLocks noChangeArrowheads="1"/>
          </p:cNvSpPr>
          <p:nvPr/>
        </p:nvSpPr>
        <p:spPr bwMode="auto">
          <a:xfrm>
            <a:off x="644152" y="5791200"/>
            <a:ext cx="8305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输出电流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I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oh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: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T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cs typeface="Times New Roman" pitchFamily="18" charset="0"/>
              </a:rPr>
              <a:t>向外流。</a:t>
            </a:r>
          </a:p>
        </p:txBody>
      </p:sp>
      <p:grpSp>
        <p:nvGrpSpPr>
          <p:cNvPr id="490587" name="Group 1115"/>
          <p:cNvGrpSpPr>
            <a:grpSpLocks/>
          </p:cNvGrpSpPr>
          <p:nvPr/>
        </p:nvGrpSpPr>
        <p:grpSpPr bwMode="auto">
          <a:xfrm>
            <a:off x="6629400" y="2057400"/>
            <a:ext cx="609600" cy="1447800"/>
            <a:chOff x="4176" y="1296"/>
            <a:chExt cx="384" cy="912"/>
          </a:xfrm>
        </p:grpSpPr>
        <p:sp>
          <p:nvSpPr>
            <p:cNvPr id="490585" name="Line 1113"/>
            <p:cNvSpPr>
              <a:spLocks noChangeShapeType="1"/>
            </p:cNvSpPr>
            <p:nvPr/>
          </p:nvSpPr>
          <p:spPr bwMode="auto">
            <a:xfrm>
              <a:off x="4176" y="1296"/>
              <a:ext cx="0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0586" name="Line 1114"/>
            <p:cNvSpPr>
              <a:spLocks noChangeShapeType="1"/>
            </p:cNvSpPr>
            <p:nvPr/>
          </p:nvSpPr>
          <p:spPr bwMode="auto">
            <a:xfrm>
              <a:off x="4176" y="2208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90589" name="Rectangle 1117"/>
          <p:cNvSpPr>
            <a:spLocks noChangeArrowheads="1"/>
          </p:cNvSpPr>
          <p:nvPr/>
        </p:nvSpPr>
        <p:spPr bwMode="auto">
          <a:xfrm>
            <a:off x="658688" y="6248400"/>
            <a:ext cx="83058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结论：与非门输入至少有一个为低时，输出为高。</a:t>
            </a:r>
          </a:p>
        </p:txBody>
      </p:sp>
    </p:spTree>
    <p:extLst>
      <p:ext uri="{BB962C8B-B14F-4D97-AF65-F5344CB8AC3E}">
        <p14:creationId xmlns:p14="http://schemas.microsoft.com/office/powerpoint/2010/main" val="298234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90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2" grpId="0" autoUpdateAnimBg="0"/>
      <p:bldP spid="490503" grpId="0" animBg="1"/>
      <p:bldP spid="490504" grpId="0" animBg="1" autoUpdateAnimBg="0"/>
      <p:bldP spid="490584" grpId="0" animBg="1" autoUpdateAnimBg="0"/>
      <p:bldP spid="490589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27</a:t>
            </a:r>
            <a:r>
              <a:rPr lang="zh-CN" altLang="en-US"/>
              <a:t>）</a:t>
            </a:r>
          </a:p>
        </p:txBody>
      </p:sp>
      <p:sp>
        <p:nvSpPr>
          <p:cNvPr id="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5DFCE-9CC4-483E-9048-5875577AEA82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63</a:t>
            </a:fld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15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输入均为高</a:t>
            </a:r>
          </a:p>
        </p:txBody>
      </p:sp>
      <p:grpSp>
        <p:nvGrpSpPr>
          <p:cNvPr id="491524" name="Group 4"/>
          <p:cNvGrpSpPr>
            <a:grpSpLocks/>
          </p:cNvGrpSpPr>
          <p:nvPr/>
        </p:nvGrpSpPr>
        <p:grpSpPr bwMode="auto">
          <a:xfrm>
            <a:off x="2950792" y="1676400"/>
            <a:ext cx="5941688" cy="3352800"/>
            <a:chOff x="1056" y="1488"/>
            <a:chExt cx="4580" cy="2688"/>
          </a:xfrm>
        </p:grpSpPr>
        <p:grpSp>
          <p:nvGrpSpPr>
            <p:cNvPr id="491525" name="Group 5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1526" name="Text Box 6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1527" name="Text Box 7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1528" name="Text Box 8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1529" name="Text Box 9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1530" name="Text Box 10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1531" name="Text Box 11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1532" name="Text Box 12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1533" name="Group 13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1534" name="Text Box 14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1535" name="Text Box 15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1536" name="Group 16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1537" name="Text Box 17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1538" name="Text Box 18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1539" name="Group 19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1540" name="Text Box 20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1541" name="Text Box 21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1542" name="Group 22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1543" name="Rectangle 23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44" name="Line 24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45" name="Rectangle 25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1546" name="Group 26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1547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4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5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5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52" name="Line 32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1553" name="Line 33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1554" name="Group 34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1555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56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5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1558" name="Group 38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1559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0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1562" name="Group 42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1563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4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1566" name="Group 46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1567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8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156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1570" name="Line 50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1" name="Line 51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2" name="Line 52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3" name="Line 53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4" name="Line 54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5" name="Line 55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6" name="Line 5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7" name="Line 57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8" name="Line 58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79" name="Rectangle 59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0" name="Line 60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1" name="Line 61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2" name="Line 62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3" name="Rectangle 63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4" name="Line 64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5" name="Line 65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6" name="Line 66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7" name="Line 67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8" name="Line 68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89" name="Line 69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90" name="Line 70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91" name="Line 71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1592" name="Rectangle 72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1593" name="Group 73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1594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1595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1596" name="Text Box 76"/>
            <p:cNvSpPr txBox="1">
              <a:spLocks noChangeArrowheads="1"/>
            </p:cNvSpPr>
            <p:nvPr/>
          </p:nvSpPr>
          <p:spPr bwMode="auto">
            <a:xfrm>
              <a:off x="4675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sp>
        <p:nvSpPr>
          <p:cNvPr id="491597" name="Text Box 77"/>
          <p:cNvSpPr txBox="1">
            <a:spLocks noChangeArrowheads="1"/>
          </p:cNvSpPr>
          <p:nvPr/>
        </p:nvSpPr>
        <p:spPr bwMode="auto">
          <a:xfrm>
            <a:off x="1820206" y="3124200"/>
            <a:ext cx="12829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1598" name="Text Box 78"/>
          <p:cNvSpPr txBox="1">
            <a:spLocks noChangeArrowheads="1"/>
          </p:cNvSpPr>
          <p:nvPr/>
        </p:nvSpPr>
        <p:spPr bwMode="auto">
          <a:xfrm>
            <a:off x="1835648" y="3505200"/>
            <a:ext cx="11913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1599" name="Text Box 79"/>
          <p:cNvSpPr txBox="1">
            <a:spLocks noChangeArrowheads="1"/>
          </p:cNvSpPr>
          <p:nvPr/>
        </p:nvSpPr>
        <p:spPr bwMode="auto">
          <a:xfrm>
            <a:off x="7673232" y="35052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1605" name="AutoShape 85"/>
          <p:cNvSpPr>
            <a:spLocks noChangeArrowheads="1"/>
          </p:cNvSpPr>
          <p:nvPr/>
        </p:nvSpPr>
        <p:spPr bwMode="auto">
          <a:xfrm>
            <a:off x="3779864" y="3429000"/>
            <a:ext cx="228600" cy="1828800"/>
          </a:xfrm>
          <a:prstGeom prst="upArrow">
            <a:avLst>
              <a:gd name="adj1" fmla="val 50000"/>
              <a:gd name="adj2" fmla="val 2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1606" name="Rectangle 86"/>
          <p:cNvSpPr>
            <a:spLocks noChangeArrowheads="1"/>
          </p:cNvSpPr>
          <p:nvPr/>
        </p:nvSpPr>
        <p:spPr bwMode="auto">
          <a:xfrm>
            <a:off x="590872" y="5257800"/>
            <a:ext cx="8229600" cy="8925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b2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最大只能到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1.4V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：因为当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b2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=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1.4V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就处于导通状态，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b2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被嵌位在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1.4V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。</a:t>
            </a:r>
          </a:p>
        </p:txBody>
      </p:sp>
      <p:sp>
        <p:nvSpPr>
          <p:cNvPr id="491614" name="Rectangle 94"/>
          <p:cNvSpPr>
            <a:spLocks noChangeArrowheads="1"/>
          </p:cNvSpPr>
          <p:nvPr/>
        </p:nvSpPr>
        <p:spPr bwMode="auto">
          <a:xfrm>
            <a:off x="590872" y="6096000"/>
            <a:ext cx="82296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工作在倒置状态。</a:t>
            </a:r>
          </a:p>
        </p:txBody>
      </p:sp>
    </p:spTree>
    <p:extLst>
      <p:ext uri="{BB962C8B-B14F-4D97-AF65-F5344CB8AC3E}">
        <p14:creationId xmlns:p14="http://schemas.microsoft.com/office/powerpoint/2010/main" val="5452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49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97" grpId="0" autoUpdateAnimBg="0"/>
      <p:bldP spid="491598" grpId="0" autoUpdateAnimBg="0"/>
      <p:bldP spid="491599" grpId="0" autoUpdateAnimBg="0"/>
      <p:bldP spid="491605" grpId="0" animBg="1"/>
      <p:bldP spid="491606" grpId="0" animBg="1" autoUpdateAnimBg="0"/>
      <p:bldP spid="491614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28</a:t>
            </a:r>
            <a:r>
              <a:rPr lang="zh-CN" altLang="en-US"/>
              <a:t>）</a:t>
            </a:r>
          </a:p>
        </p:txBody>
      </p:sp>
      <p:sp>
        <p:nvSpPr>
          <p:cNvPr id="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B1918-B545-422F-9397-60F38DFEB036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64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3572" name="Rectangle 1028"/>
          <p:cNvSpPr>
            <a:spLocks noGrp="1" noChangeArrowheads="1"/>
          </p:cNvSpPr>
          <p:nvPr>
            <p:ph sz="quarter" idx="1"/>
          </p:nvPr>
        </p:nvSpPr>
        <p:spPr>
          <a:xfrm>
            <a:off x="609600" y="1381125"/>
            <a:ext cx="8153400" cy="4648200"/>
          </a:xfrm>
          <a:noFill/>
          <a:ln/>
        </p:spPr>
        <p:txBody>
          <a:bodyPr/>
          <a:lstStyle/>
          <a:p>
            <a:r>
              <a:rPr lang="zh-CN" altLang="en-US">
                <a:latin typeface="+mn-ea"/>
              </a:rPr>
              <a:t>输入为高</a:t>
            </a:r>
          </a:p>
        </p:txBody>
      </p:sp>
      <p:grpSp>
        <p:nvGrpSpPr>
          <p:cNvPr id="493573" name="Group 1029"/>
          <p:cNvGrpSpPr>
            <a:grpSpLocks/>
          </p:cNvGrpSpPr>
          <p:nvPr/>
        </p:nvGrpSpPr>
        <p:grpSpPr bwMode="auto">
          <a:xfrm>
            <a:off x="2590800" y="1609725"/>
            <a:ext cx="5941688" cy="3352800"/>
            <a:chOff x="1056" y="1488"/>
            <a:chExt cx="4580" cy="2688"/>
          </a:xfrm>
        </p:grpSpPr>
        <p:grpSp>
          <p:nvGrpSpPr>
            <p:cNvPr id="493574" name="Group 1030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3575" name="Text Box 1031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3576" name="Text Box 1032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3577" name="Text Box 1033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3578" name="Text Box 1034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3579" name="Text Box 1035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3580" name="Text Box 1036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3581" name="Text Box 1037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3582" name="Group 1038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3583" name="Text Box 1039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3584" name="Text Box 1040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3585" name="Group 1041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3586" name="Text Box 1042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3587" name="Text Box 1043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3588" name="Group 1044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3589" name="Text Box 1045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3590" name="Text Box 1046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3591" name="Group 1047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3592" name="Rectangle 1048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593" name="Line 1049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594" name="Rectangle 1050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3595" name="Group 1051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3596" name="Line 1052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597" name="Line 1053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598" name="Line 1054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599" name="Line 1055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00" name="Line 1056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01" name="Line 1057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3602" name="Line 1058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3603" name="Group 1059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3604" name="Line 106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05" name="Line 106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06" name="Line 106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3607" name="Group 1063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3608" name="Line 106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09" name="Line 106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10" name="Line 106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3611" name="Group 1067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3612" name="Line 106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13" name="Line 106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14" name="Line 107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3615" name="Group 1071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3616" name="Line 1072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17" name="Line 1073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3618" name="Line 1074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3619" name="Line 1075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0" name="Line 1076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1" name="Line 1077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2" name="Line 1078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3" name="Line 1079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4" name="Line 1080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5" name="Line 1081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6" name="Line 1082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7" name="Line 1083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8" name="Rectangle 1084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29" name="Line 1085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0" name="Line 1086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1" name="Line 1087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2" name="Rectangle 1088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3" name="Line 1089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4" name="Line 1090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5" name="Line 1091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6" name="Line 1092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7" name="Line 1093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8" name="Line 1094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39" name="Line 1095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40" name="Line 1096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3641" name="Rectangle 1097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3642" name="Group 1098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3643" name="Text Box 1099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3644" name="Text Box 1100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3645" name="Text Box 1101"/>
            <p:cNvSpPr txBox="1">
              <a:spLocks noChangeArrowheads="1"/>
            </p:cNvSpPr>
            <p:nvPr/>
          </p:nvSpPr>
          <p:spPr bwMode="auto">
            <a:xfrm>
              <a:off x="4675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sp>
        <p:nvSpPr>
          <p:cNvPr id="493646" name="Text Box 1102"/>
          <p:cNvSpPr txBox="1">
            <a:spLocks noChangeArrowheads="1"/>
          </p:cNvSpPr>
          <p:nvPr/>
        </p:nvSpPr>
        <p:spPr bwMode="auto">
          <a:xfrm>
            <a:off x="1475656" y="3057525"/>
            <a:ext cx="12675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3647" name="Text Box 1103"/>
          <p:cNvSpPr txBox="1">
            <a:spLocks noChangeArrowheads="1"/>
          </p:cNvSpPr>
          <p:nvPr/>
        </p:nvSpPr>
        <p:spPr bwMode="auto">
          <a:xfrm>
            <a:off x="1489995" y="3438525"/>
            <a:ext cx="1177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3648" name="Text Box 1104"/>
          <p:cNvSpPr txBox="1">
            <a:spLocks noChangeArrowheads="1"/>
          </p:cNvSpPr>
          <p:nvPr/>
        </p:nvSpPr>
        <p:spPr bwMode="auto">
          <a:xfrm>
            <a:off x="7302624" y="3438525"/>
            <a:ext cx="86977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3649" name="AutoShape 1105"/>
          <p:cNvSpPr>
            <a:spLocks noChangeArrowheads="1"/>
          </p:cNvSpPr>
          <p:nvPr/>
        </p:nvSpPr>
        <p:spPr bwMode="auto">
          <a:xfrm>
            <a:off x="3276600" y="3505200"/>
            <a:ext cx="228600" cy="1905000"/>
          </a:xfrm>
          <a:prstGeom prst="upArrow">
            <a:avLst>
              <a:gd name="adj1" fmla="val 50000"/>
              <a:gd name="adj2" fmla="val 208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3650" name="Rectangle 1106"/>
          <p:cNvSpPr>
            <a:spLocks noChangeArrowheads="1"/>
          </p:cNvSpPr>
          <p:nvPr/>
        </p:nvSpPr>
        <p:spPr bwMode="auto">
          <a:xfrm>
            <a:off x="662880" y="5495925"/>
            <a:ext cx="82296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</a:rPr>
              <a:t>R1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全部流向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</a:rPr>
              <a:t>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基极，输入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B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的漏电流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IH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，从多发射极流入</a:t>
            </a:r>
          </a:p>
        </p:txBody>
      </p:sp>
      <p:grpSp>
        <p:nvGrpSpPr>
          <p:cNvPr id="493651" name="Group 1107"/>
          <p:cNvGrpSpPr>
            <a:grpSpLocks/>
          </p:cNvGrpSpPr>
          <p:nvPr/>
        </p:nvGrpSpPr>
        <p:grpSpPr bwMode="auto">
          <a:xfrm>
            <a:off x="3581400" y="1990725"/>
            <a:ext cx="381000" cy="1219200"/>
            <a:chOff x="2256" y="1296"/>
            <a:chExt cx="240" cy="768"/>
          </a:xfrm>
        </p:grpSpPr>
        <p:sp>
          <p:nvSpPr>
            <p:cNvPr id="493652" name="Line 1108"/>
            <p:cNvSpPr>
              <a:spLocks noChangeShapeType="1"/>
            </p:cNvSpPr>
            <p:nvPr/>
          </p:nvSpPr>
          <p:spPr bwMode="auto">
            <a:xfrm>
              <a:off x="2256" y="1296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3653" name="Line 1109"/>
            <p:cNvSpPr>
              <a:spLocks noChangeShapeType="1"/>
            </p:cNvSpPr>
            <p:nvPr/>
          </p:nvSpPr>
          <p:spPr bwMode="auto">
            <a:xfrm>
              <a:off x="2256" y="1824"/>
              <a:ext cx="9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3654" name="Line 1110"/>
            <p:cNvSpPr>
              <a:spLocks noChangeShapeType="1"/>
            </p:cNvSpPr>
            <p:nvPr/>
          </p:nvSpPr>
          <p:spPr bwMode="auto">
            <a:xfrm>
              <a:off x="2352" y="2064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93655" name="Line 1111"/>
          <p:cNvSpPr>
            <a:spLocks noChangeShapeType="1"/>
          </p:cNvSpPr>
          <p:nvPr/>
        </p:nvSpPr>
        <p:spPr bwMode="auto">
          <a:xfrm>
            <a:off x="2819400" y="3438525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3656" name="Rectangle 1112"/>
          <p:cNvSpPr>
            <a:spLocks noChangeArrowheads="1"/>
          </p:cNvSpPr>
          <p:nvPr/>
        </p:nvSpPr>
        <p:spPr bwMode="auto">
          <a:xfrm>
            <a:off x="662880" y="5953125"/>
            <a:ext cx="82296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工作在什么状态？</a:t>
            </a:r>
            <a:endParaRPr lang="zh-CN" altLang="en-US" sz="2400" dirty="0">
              <a:latin typeface="华文新魏" pitchFamily="2" charset="-122"/>
              <a:ea typeface="华文新魏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63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93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93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9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649" grpId="0" animBg="1"/>
      <p:bldP spid="493650" grpId="0" animBg="1" autoUpdateAnimBg="0"/>
      <p:bldP spid="493655" grpId="0" animBg="1"/>
      <p:bldP spid="493656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9688" y="274638"/>
            <a:ext cx="7772400" cy="11430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29</a:t>
            </a:r>
            <a:r>
              <a:rPr lang="zh-CN" altLang="en-US"/>
              <a:t>）</a:t>
            </a:r>
          </a:p>
        </p:txBody>
      </p:sp>
      <p:sp>
        <p:nvSpPr>
          <p:cNvPr id="9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CBD45-B01D-4483-978B-F9F61D0A2FC5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65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2548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381125"/>
            <a:ext cx="8153400" cy="4648200"/>
          </a:xfrm>
          <a:noFill/>
          <a:ln/>
        </p:spPr>
        <p:txBody>
          <a:bodyPr/>
          <a:lstStyle/>
          <a:p>
            <a:r>
              <a:rPr lang="zh-CN" altLang="en-US" dirty="0">
                <a:latin typeface="+mn-ea"/>
              </a:rPr>
              <a:t>输入为高</a:t>
            </a:r>
          </a:p>
        </p:txBody>
      </p:sp>
      <p:grpSp>
        <p:nvGrpSpPr>
          <p:cNvPr id="492549" name="Group 5"/>
          <p:cNvGrpSpPr>
            <a:grpSpLocks/>
          </p:cNvGrpSpPr>
          <p:nvPr/>
        </p:nvGrpSpPr>
        <p:grpSpPr bwMode="auto">
          <a:xfrm>
            <a:off x="2716088" y="1609725"/>
            <a:ext cx="5888498" cy="3352800"/>
            <a:chOff x="1056" y="1488"/>
            <a:chExt cx="4539" cy="2688"/>
          </a:xfrm>
        </p:grpSpPr>
        <p:grpSp>
          <p:nvGrpSpPr>
            <p:cNvPr id="492550" name="Group 6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2551" name="Text Box 7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2552" name="Text Box 8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2553" name="Text Box 9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2554" name="Text Box 10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2555" name="Text Box 11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2556" name="Text Box 12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2557" name="Text Box 13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2558" name="Group 14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2559" name="Text Box 15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2560" name="Text Box 16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2562" name="Text Box 18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2563" name="Text Box 19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2564" name="Group 20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2565" name="Text Box 21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2566" name="Text Box 22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2567" name="Group 23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2568" name="Rectangle 24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69" name="Line 25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70" name="Rectangle 26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2571" name="Group 27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2572" name="Line 28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73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74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7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76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77" name="Line 33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2578" name="Line 34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2579" name="Group 35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2580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81" name="Line 37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82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2583" name="Group 39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2584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85" name="Line 4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8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2587" name="Group 43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2588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89" name="Line 4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90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2591" name="Group 47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2592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93" name="Line 4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2594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2595" name="Line 51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96" name="Line 52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97" name="Line 53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98" name="Line 54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599" name="Line 55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0" name="Line 56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1" name="Line 57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2" name="Line 58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3" name="Line 59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4" name="Rectangle 60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5" name="Line 61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6" name="Line 62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7" name="Line 63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8" name="Rectangle 64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09" name="Line 65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0" name="Line 66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1" name="Line 67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2" name="Line 68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3" name="Line 69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4" name="Line 70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5" name="Line 71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6" name="Line 72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2617" name="Rectangle 73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2618" name="Group 74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2619" name="Text Box 75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2620" name="Text Box 76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2621" name="Text Box 77"/>
            <p:cNvSpPr txBox="1">
              <a:spLocks noChangeArrowheads="1"/>
            </p:cNvSpPr>
            <p:nvPr/>
          </p:nvSpPr>
          <p:spPr bwMode="auto">
            <a:xfrm>
              <a:off x="4634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sp>
        <p:nvSpPr>
          <p:cNvPr id="492622" name="Text Box 78"/>
          <p:cNvSpPr txBox="1">
            <a:spLocks noChangeArrowheads="1"/>
          </p:cNvSpPr>
          <p:nvPr/>
        </p:nvSpPr>
        <p:spPr bwMode="auto">
          <a:xfrm>
            <a:off x="1528936" y="3057525"/>
            <a:ext cx="1210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2623" name="Text Box 79"/>
          <p:cNvSpPr txBox="1">
            <a:spLocks noChangeArrowheads="1"/>
          </p:cNvSpPr>
          <p:nvPr/>
        </p:nvSpPr>
        <p:spPr bwMode="auto">
          <a:xfrm>
            <a:off x="1539223" y="3438525"/>
            <a:ext cx="112432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2624" name="Text Box 80"/>
          <p:cNvSpPr txBox="1">
            <a:spLocks noChangeArrowheads="1"/>
          </p:cNvSpPr>
          <p:nvPr/>
        </p:nvSpPr>
        <p:spPr bwMode="auto">
          <a:xfrm>
            <a:off x="7313240" y="3438525"/>
            <a:ext cx="8591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2625" name="AutoShape 81"/>
          <p:cNvSpPr>
            <a:spLocks noChangeArrowheads="1"/>
          </p:cNvSpPr>
          <p:nvPr/>
        </p:nvSpPr>
        <p:spPr bwMode="auto">
          <a:xfrm>
            <a:off x="3505200" y="3438525"/>
            <a:ext cx="228600" cy="1600200"/>
          </a:xfrm>
          <a:prstGeom prst="upArrow">
            <a:avLst>
              <a:gd name="adj1" fmla="val 50000"/>
              <a:gd name="adj2" fmla="val 17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92628" name="Group 84"/>
          <p:cNvGrpSpPr>
            <a:grpSpLocks/>
          </p:cNvGrpSpPr>
          <p:nvPr/>
        </p:nvGrpSpPr>
        <p:grpSpPr bwMode="auto">
          <a:xfrm>
            <a:off x="3581400" y="1990725"/>
            <a:ext cx="381000" cy="1219200"/>
            <a:chOff x="2256" y="1296"/>
            <a:chExt cx="240" cy="768"/>
          </a:xfrm>
        </p:grpSpPr>
        <p:sp>
          <p:nvSpPr>
            <p:cNvPr id="492629" name="Line 85"/>
            <p:cNvSpPr>
              <a:spLocks noChangeShapeType="1"/>
            </p:cNvSpPr>
            <p:nvPr/>
          </p:nvSpPr>
          <p:spPr bwMode="auto">
            <a:xfrm>
              <a:off x="2256" y="1296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2630" name="Line 86"/>
            <p:cNvSpPr>
              <a:spLocks noChangeShapeType="1"/>
            </p:cNvSpPr>
            <p:nvPr/>
          </p:nvSpPr>
          <p:spPr bwMode="auto">
            <a:xfrm>
              <a:off x="2256" y="1824"/>
              <a:ext cx="9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2631" name="Line 87"/>
            <p:cNvSpPr>
              <a:spLocks noChangeShapeType="1"/>
            </p:cNvSpPr>
            <p:nvPr/>
          </p:nvSpPr>
          <p:spPr bwMode="auto">
            <a:xfrm>
              <a:off x="2352" y="2064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92632" name="Line 88"/>
          <p:cNvSpPr>
            <a:spLocks noChangeShapeType="1"/>
          </p:cNvSpPr>
          <p:nvPr/>
        </p:nvSpPr>
        <p:spPr bwMode="auto">
          <a:xfrm>
            <a:off x="2819400" y="3438525"/>
            <a:ext cx="762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2633" name="Rectangle 89"/>
          <p:cNvSpPr>
            <a:spLocks noChangeArrowheads="1"/>
          </p:cNvSpPr>
          <p:nvPr/>
        </p:nvSpPr>
        <p:spPr bwMode="auto">
          <a:xfrm>
            <a:off x="506288" y="51054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由于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b2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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I </a:t>
            </a:r>
            <a:r>
              <a:rPr lang="en-US" altLang="zh-CN" sz="1400" dirty="0">
                <a:latin typeface="华文新魏" pitchFamily="2" charset="-122"/>
                <a:ea typeface="华文新魏" pitchFamily="2" charset="-122"/>
              </a:rPr>
              <a:t>R</a:t>
            </a:r>
            <a:r>
              <a:rPr lang="en-US" altLang="zh-CN" sz="2000" baseline="-25000" dirty="0">
                <a:latin typeface="华文新魏" pitchFamily="2" charset="-122"/>
                <a:ea typeface="华文新魏" pitchFamily="2" charset="-122"/>
              </a:rPr>
              <a:t>1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=(V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CC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-2.1V)/3K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1mA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，</a:t>
            </a:r>
          </a:p>
        </p:txBody>
      </p:sp>
      <p:sp>
        <p:nvSpPr>
          <p:cNvPr id="492634" name="Line 90"/>
          <p:cNvSpPr>
            <a:spLocks noChangeShapeType="1"/>
          </p:cNvSpPr>
          <p:nvPr/>
        </p:nvSpPr>
        <p:spPr bwMode="auto">
          <a:xfrm>
            <a:off x="4648200" y="1905000"/>
            <a:ext cx="0" cy="11430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2635" name="Rectangle 91"/>
          <p:cNvSpPr>
            <a:spLocks noChangeArrowheads="1"/>
          </p:cNvSpPr>
          <p:nvPr/>
        </p:nvSpPr>
        <p:spPr bwMode="auto">
          <a:xfrm>
            <a:off x="506288" y="55626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FF00"/>
              </a:buClr>
            </a:pP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baseline="-25000" dirty="0">
                <a:latin typeface="华文新魏" pitchFamily="2" charset="-122"/>
                <a:ea typeface="华文新魏" pitchFamily="2" charset="-122"/>
              </a:rPr>
              <a:t>c2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最大电流为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10mA 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(=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  <a:sym typeface="Symbol" pitchFamily="18" charset="2"/>
              </a:rPr>
              <a:t>Vcc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/R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2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)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,  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&lt; 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b2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×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</a:t>
            </a:r>
          </a:p>
        </p:txBody>
      </p:sp>
      <p:sp>
        <p:nvSpPr>
          <p:cNvPr id="492636" name="Rectangle 92"/>
          <p:cNvSpPr>
            <a:spLocks noChangeArrowheads="1"/>
          </p:cNvSpPr>
          <p:nvPr/>
        </p:nvSpPr>
        <p:spPr bwMode="auto">
          <a:xfrm>
            <a:off x="506288" y="60198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所以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工作在饱和状态下</a:t>
            </a:r>
          </a:p>
        </p:txBody>
      </p:sp>
    </p:spTree>
    <p:extLst>
      <p:ext uri="{BB962C8B-B14F-4D97-AF65-F5344CB8AC3E}">
        <p14:creationId xmlns:p14="http://schemas.microsoft.com/office/powerpoint/2010/main" val="240254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9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49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625" grpId="0" animBg="1"/>
      <p:bldP spid="492633" grpId="0" animBg="1" autoUpdateAnimBg="0"/>
      <p:bldP spid="492634" grpId="0" animBg="1"/>
      <p:bldP spid="492635" grpId="0" animBg="1" autoUpdateAnimBg="0"/>
      <p:bldP spid="492636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30</a:t>
            </a:r>
            <a:r>
              <a:rPr lang="zh-CN" altLang="en-US"/>
              <a:t>）</a:t>
            </a:r>
          </a:p>
        </p:txBody>
      </p:sp>
      <p:sp>
        <p:nvSpPr>
          <p:cNvPr id="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E7A93-9682-4D97-AA36-202930274FE5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66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4596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09600" y="1381125"/>
            <a:ext cx="8153400" cy="4648200"/>
          </a:xfrm>
          <a:noFill/>
          <a:ln/>
        </p:spPr>
        <p:txBody>
          <a:bodyPr/>
          <a:lstStyle/>
          <a:p>
            <a:r>
              <a:rPr lang="zh-CN" altLang="en-US"/>
              <a:t>输入为高</a:t>
            </a:r>
          </a:p>
        </p:txBody>
      </p:sp>
      <p:grpSp>
        <p:nvGrpSpPr>
          <p:cNvPr id="494597" name="Group 5"/>
          <p:cNvGrpSpPr>
            <a:grpSpLocks/>
          </p:cNvGrpSpPr>
          <p:nvPr/>
        </p:nvGrpSpPr>
        <p:grpSpPr bwMode="auto">
          <a:xfrm>
            <a:off x="2590800" y="1609725"/>
            <a:ext cx="5869039" cy="3352800"/>
            <a:chOff x="1056" y="1488"/>
            <a:chExt cx="4524" cy="2688"/>
          </a:xfrm>
        </p:grpSpPr>
        <p:grpSp>
          <p:nvGrpSpPr>
            <p:cNvPr id="494598" name="Group 6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4599" name="Text Box 7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494600" name="Text Box 8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494601" name="Text Box 9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494602" name="Text Box 10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494603" name="Text Box 11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494604" name="Text Box 12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94605" name="Text Box 13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494606" name="Group 14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4607" name="Text Box 15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494608" name="Text Box 16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494609" name="Group 17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4610" name="Text Box 18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494611" name="Text Box 19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494612" name="Group 20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4613" name="Text Box 21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494614" name="Text Box 22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494615" name="Group 23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4616" name="Rectangle 24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17" name="Line 25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18" name="Rectangle 26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94619" name="Group 27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4620" name="Line 28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1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3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5" name="Line 33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94626" name="Line 34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94627" name="Group 35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4628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29" name="Line 37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3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94631" name="Group 39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4632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33" name="Line 4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3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94635" name="Group 43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4636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37" name="Line 4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38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94639" name="Group 47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4640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41" name="Line 4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94642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94643" name="Line 51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4" name="Line 52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5" name="Line 53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6" name="Line 54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7" name="Line 55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8" name="Line 56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49" name="Line 57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0" name="Line 58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1" name="Line 59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2" name="Rectangle 60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3" name="Line 61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4" name="Line 62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5" name="Line 63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6" name="Rectangle 64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7" name="Line 65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8" name="Line 66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59" name="Line 67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0" name="Line 68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1" name="Line 69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2" name="Line 70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3" name="Line 71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4" name="Line 72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94665" name="Rectangle 73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94666" name="Group 74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4667" name="Text Box 75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494668" name="Text Box 76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+mn-ea"/>
                    <a:ea typeface="+mn-ea"/>
                  </a:rPr>
                  <a:t>500</a:t>
                </a:r>
              </a:p>
            </p:txBody>
          </p:sp>
        </p:grpSp>
        <p:sp>
          <p:nvSpPr>
            <p:cNvPr id="494669" name="Text Box 77"/>
            <p:cNvSpPr txBox="1">
              <a:spLocks noChangeArrowheads="1"/>
            </p:cNvSpPr>
            <p:nvPr/>
          </p:nvSpPr>
          <p:spPr bwMode="auto">
            <a:xfrm>
              <a:off x="4619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+mn-ea"/>
                  <a:ea typeface="+mn-ea"/>
                </a:rPr>
                <a:t>Vcc</a:t>
              </a:r>
              <a:r>
                <a:rPr lang="zh-CN" altLang="en-US" sz="2000">
                  <a:latin typeface="+mn-ea"/>
                  <a:ea typeface="+mn-ea"/>
                </a:rPr>
                <a:t>＝</a:t>
              </a:r>
              <a:r>
                <a:rPr lang="en-US" altLang="zh-CN" sz="2000">
                  <a:latin typeface="+mn-ea"/>
                  <a:ea typeface="+mn-ea"/>
                </a:rPr>
                <a:t>5V</a:t>
              </a:r>
            </a:p>
          </p:txBody>
        </p:sp>
      </p:grpSp>
      <p:sp>
        <p:nvSpPr>
          <p:cNvPr id="494670" name="Text Box 78"/>
          <p:cNvSpPr txBox="1">
            <a:spLocks noChangeArrowheads="1"/>
          </p:cNvSpPr>
          <p:nvPr/>
        </p:nvSpPr>
        <p:spPr bwMode="auto">
          <a:xfrm>
            <a:off x="1547664" y="3057526"/>
            <a:ext cx="1195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4671" name="Text Box 79"/>
          <p:cNvSpPr txBox="1">
            <a:spLocks noChangeArrowheads="1"/>
          </p:cNvSpPr>
          <p:nvPr/>
        </p:nvSpPr>
        <p:spPr bwMode="auto">
          <a:xfrm>
            <a:off x="1556859" y="3438526"/>
            <a:ext cx="11101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4672" name="Text Box 80"/>
          <p:cNvSpPr txBox="1">
            <a:spLocks noChangeArrowheads="1"/>
          </p:cNvSpPr>
          <p:nvPr/>
        </p:nvSpPr>
        <p:spPr bwMode="auto">
          <a:xfrm>
            <a:off x="7230616" y="3438525"/>
            <a:ext cx="9417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4673" name="AutoShape 81"/>
          <p:cNvSpPr>
            <a:spLocks noChangeArrowheads="1"/>
          </p:cNvSpPr>
          <p:nvPr/>
        </p:nvSpPr>
        <p:spPr bwMode="auto">
          <a:xfrm>
            <a:off x="4419600" y="2971800"/>
            <a:ext cx="228600" cy="2133600"/>
          </a:xfrm>
          <a:prstGeom prst="upArrow">
            <a:avLst>
              <a:gd name="adj1" fmla="val 50000"/>
              <a:gd name="adj2" fmla="val 233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4679" name="Rectangle 87"/>
          <p:cNvSpPr>
            <a:spLocks noChangeArrowheads="1"/>
          </p:cNvSpPr>
          <p:nvPr/>
        </p:nvSpPr>
        <p:spPr bwMode="auto">
          <a:xfrm>
            <a:off x="381000" y="5105400"/>
            <a:ext cx="84582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FF00"/>
              </a:buClr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 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c2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b3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e2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+V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ce2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=0.7V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0.3V=1V</a:t>
            </a:r>
          </a:p>
        </p:txBody>
      </p:sp>
      <p:sp>
        <p:nvSpPr>
          <p:cNvPr id="494681" name="Rectangle 89"/>
          <p:cNvSpPr>
            <a:spLocks noChangeArrowheads="1"/>
          </p:cNvSpPr>
          <p:nvPr/>
        </p:nvSpPr>
        <p:spPr bwMode="auto">
          <a:xfrm>
            <a:off x="381000" y="5626571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由于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b3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=V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c2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=1V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，所以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处于导通状态，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处于截止状态</a:t>
            </a:r>
          </a:p>
        </p:txBody>
      </p:sp>
      <p:grpSp>
        <p:nvGrpSpPr>
          <p:cNvPr id="494686" name="Group 94"/>
          <p:cNvGrpSpPr>
            <a:grpSpLocks/>
          </p:cNvGrpSpPr>
          <p:nvPr/>
        </p:nvGrpSpPr>
        <p:grpSpPr bwMode="auto">
          <a:xfrm>
            <a:off x="5867400" y="2895600"/>
            <a:ext cx="533400" cy="609600"/>
            <a:chOff x="2448" y="1968"/>
            <a:chExt cx="336" cy="384"/>
          </a:xfrm>
        </p:grpSpPr>
        <p:sp>
          <p:nvSpPr>
            <p:cNvPr id="494687" name="Line 95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4688" name="Line 96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88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9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673" grpId="0" animBg="1"/>
      <p:bldP spid="494679" grpId="0" animBg="1" autoUpdateAnimBg="0"/>
      <p:bldP spid="494681" grpId="0" animBg="1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31</a:t>
            </a:r>
            <a:r>
              <a:rPr lang="zh-CN" altLang="en-US"/>
              <a:t>）</a:t>
            </a:r>
          </a:p>
        </p:txBody>
      </p:sp>
      <p:sp>
        <p:nvSpPr>
          <p:cNvPr id="9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C1EE-CDB3-4A76-A8BE-57710A463334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67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5620" name="Rectangle 1028"/>
          <p:cNvSpPr>
            <a:spLocks noGrp="1" noChangeArrowheads="1"/>
          </p:cNvSpPr>
          <p:nvPr>
            <p:ph sz="quarter" idx="1"/>
          </p:nvPr>
        </p:nvSpPr>
        <p:spPr>
          <a:xfrm>
            <a:off x="609600" y="1381125"/>
            <a:ext cx="8153400" cy="4648200"/>
          </a:xfrm>
          <a:noFill/>
          <a:ln/>
        </p:spPr>
        <p:txBody>
          <a:bodyPr/>
          <a:lstStyle/>
          <a:p>
            <a:r>
              <a:rPr lang="zh-CN" altLang="en-US" dirty="0">
                <a:latin typeface="+mn-ea"/>
              </a:rPr>
              <a:t>输入为高</a:t>
            </a:r>
          </a:p>
        </p:txBody>
      </p:sp>
      <p:grpSp>
        <p:nvGrpSpPr>
          <p:cNvPr id="495621" name="Group 1029"/>
          <p:cNvGrpSpPr>
            <a:grpSpLocks/>
          </p:cNvGrpSpPr>
          <p:nvPr/>
        </p:nvGrpSpPr>
        <p:grpSpPr bwMode="auto">
          <a:xfrm>
            <a:off x="2590800" y="1609725"/>
            <a:ext cx="5869039" cy="3352800"/>
            <a:chOff x="1056" y="1488"/>
            <a:chExt cx="4524" cy="2688"/>
          </a:xfrm>
        </p:grpSpPr>
        <p:grpSp>
          <p:nvGrpSpPr>
            <p:cNvPr id="495622" name="Group 1030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5623" name="Text Box 1031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5624" name="Text Box 1032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5625" name="Text Box 1033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5626" name="Text Box 1034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5627" name="Text Box 1035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5628" name="Text Box 1036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5629" name="Text Box 1037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5630" name="Group 1038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5631" name="Text Box 1039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5632" name="Text Box 1040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5633" name="Group 1041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5634" name="Text Box 1042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5635" name="Text Box 1043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5636" name="Group 1044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5637" name="Text Box 1045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5638" name="Text Box 1046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5639" name="Group 1047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5640" name="Rectangle 1048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41" name="Line 1049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42" name="Rectangle 1050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5643" name="Group 1051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5644" name="Line 1052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45" name="Line 1053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46" name="Line 1054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47" name="Line 1055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48" name="Line 1056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49" name="Line 1057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5650" name="Line 1058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5651" name="Group 1059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5652" name="Line 106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53" name="Line 106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54" name="Line 106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5655" name="Group 1063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5656" name="Line 106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57" name="Line 106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58" name="Line 106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5659" name="Group 1067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5660" name="Line 106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61" name="Line 106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62" name="Line 107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5663" name="Group 1071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5664" name="Line 1072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65" name="Line 1073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5666" name="Line 1074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5667" name="Line 1075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68" name="Line 1076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69" name="Line 1077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0" name="Line 1078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1" name="Line 1079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2" name="Line 1080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3" name="Line 1081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4" name="Line 1082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5" name="Line 1083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6" name="Rectangle 1084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7" name="Line 1085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8" name="Line 1086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79" name="Line 1087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0" name="Rectangle 1088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1" name="Line 1089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2" name="Line 1090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3" name="Line 1091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4" name="Line 1092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5" name="Line 1093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6" name="Line 1094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7" name="Line 1095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8" name="Line 1096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5689" name="Rectangle 1097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5690" name="Group 1098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5691" name="Text Box 1099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5692" name="Text Box 1100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5693" name="Text Box 1101"/>
            <p:cNvSpPr txBox="1">
              <a:spLocks noChangeArrowheads="1"/>
            </p:cNvSpPr>
            <p:nvPr/>
          </p:nvSpPr>
          <p:spPr bwMode="auto">
            <a:xfrm>
              <a:off x="4619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sp>
        <p:nvSpPr>
          <p:cNvPr id="495694" name="Text Box 1102"/>
          <p:cNvSpPr txBox="1">
            <a:spLocks noChangeArrowheads="1"/>
          </p:cNvSpPr>
          <p:nvPr/>
        </p:nvSpPr>
        <p:spPr bwMode="auto">
          <a:xfrm>
            <a:off x="1475656" y="3057526"/>
            <a:ext cx="12675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5695" name="Text Box 1103"/>
          <p:cNvSpPr txBox="1">
            <a:spLocks noChangeArrowheads="1"/>
          </p:cNvSpPr>
          <p:nvPr/>
        </p:nvSpPr>
        <p:spPr bwMode="auto">
          <a:xfrm>
            <a:off x="1489995" y="3438526"/>
            <a:ext cx="11770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5696" name="Text Box 1104"/>
          <p:cNvSpPr txBox="1">
            <a:spLocks noChangeArrowheads="1"/>
          </p:cNvSpPr>
          <p:nvPr/>
        </p:nvSpPr>
        <p:spPr bwMode="auto">
          <a:xfrm>
            <a:off x="7241232" y="3438525"/>
            <a:ext cx="93116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5697" name="AutoShape 1105"/>
          <p:cNvSpPr>
            <a:spLocks noChangeArrowheads="1"/>
          </p:cNvSpPr>
          <p:nvPr/>
        </p:nvSpPr>
        <p:spPr bwMode="auto">
          <a:xfrm>
            <a:off x="5791200" y="4495800"/>
            <a:ext cx="228600" cy="609600"/>
          </a:xfrm>
          <a:prstGeom prst="upArrow">
            <a:avLst>
              <a:gd name="adj1" fmla="val 50000"/>
              <a:gd name="adj2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5698" name="Rectangle 1106"/>
          <p:cNvSpPr>
            <a:spLocks noChangeArrowheads="1"/>
          </p:cNvSpPr>
          <p:nvPr/>
        </p:nvSpPr>
        <p:spPr bwMode="auto">
          <a:xfrm>
            <a:off x="578296" y="51054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b5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－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R3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＝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(5V-0.3V-0.7V)/500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－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0.7V/360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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6mA</a:t>
            </a:r>
          </a:p>
        </p:txBody>
      </p:sp>
      <p:sp>
        <p:nvSpPr>
          <p:cNvPr id="495699" name="Rectangle 1107"/>
          <p:cNvSpPr>
            <a:spLocks noChangeArrowheads="1"/>
          </p:cNvSpPr>
          <p:nvPr/>
        </p:nvSpPr>
        <p:spPr bwMode="auto">
          <a:xfrm>
            <a:off x="578296" y="5562600"/>
            <a:ext cx="84582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由于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c5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由外部提供，外部不可能提供大于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120mA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以上的电流。所以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工作在饱和状态。</a:t>
            </a:r>
          </a:p>
        </p:txBody>
      </p:sp>
      <p:grpSp>
        <p:nvGrpSpPr>
          <p:cNvPr id="495700" name="Group 1108"/>
          <p:cNvGrpSpPr>
            <a:grpSpLocks/>
          </p:cNvGrpSpPr>
          <p:nvPr/>
        </p:nvGrpSpPr>
        <p:grpSpPr bwMode="auto">
          <a:xfrm>
            <a:off x="5867400" y="2895600"/>
            <a:ext cx="533400" cy="609600"/>
            <a:chOff x="2448" y="1968"/>
            <a:chExt cx="336" cy="384"/>
          </a:xfrm>
        </p:grpSpPr>
        <p:sp>
          <p:nvSpPr>
            <p:cNvPr id="495701" name="Line 1109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5702" name="Line 1110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95703" name="Line 1111"/>
          <p:cNvSpPr>
            <a:spLocks noChangeShapeType="1"/>
          </p:cNvSpPr>
          <p:nvPr/>
        </p:nvSpPr>
        <p:spPr bwMode="auto">
          <a:xfrm>
            <a:off x="4572000" y="1905000"/>
            <a:ext cx="0" cy="19812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95708" name="Group 1116"/>
          <p:cNvGrpSpPr>
            <a:grpSpLocks/>
          </p:cNvGrpSpPr>
          <p:nvPr/>
        </p:nvGrpSpPr>
        <p:grpSpPr bwMode="auto">
          <a:xfrm>
            <a:off x="6400800" y="3886200"/>
            <a:ext cx="762000" cy="762000"/>
            <a:chOff x="4032" y="2448"/>
            <a:chExt cx="480" cy="480"/>
          </a:xfrm>
        </p:grpSpPr>
        <p:sp>
          <p:nvSpPr>
            <p:cNvPr id="495706" name="Line 1114"/>
            <p:cNvSpPr>
              <a:spLocks noChangeShapeType="1"/>
            </p:cNvSpPr>
            <p:nvPr/>
          </p:nvSpPr>
          <p:spPr bwMode="auto">
            <a:xfrm flipH="1">
              <a:off x="4032" y="2448"/>
              <a:ext cx="480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5707" name="Line 1115"/>
            <p:cNvSpPr>
              <a:spLocks noChangeShapeType="1"/>
            </p:cNvSpPr>
            <p:nvPr/>
          </p:nvSpPr>
          <p:spPr bwMode="auto">
            <a:xfrm>
              <a:off x="4032" y="2448"/>
              <a:ext cx="0" cy="48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95710" name="Group 1118"/>
          <p:cNvGrpSpPr>
            <a:grpSpLocks/>
          </p:cNvGrpSpPr>
          <p:nvPr/>
        </p:nvGrpSpPr>
        <p:grpSpPr bwMode="auto">
          <a:xfrm>
            <a:off x="4572000" y="4191000"/>
            <a:ext cx="1219200" cy="609600"/>
            <a:chOff x="2880" y="2640"/>
            <a:chExt cx="768" cy="384"/>
          </a:xfrm>
        </p:grpSpPr>
        <p:sp>
          <p:nvSpPr>
            <p:cNvPr id="495704" name="Line 1112"/>
            <p:cNvSpPr>
              <a:spLocks noChangeShapeType="1"/>
            </p:cNvSpPr>
            <p:nvPr/>
          </p:nvSpPr>
          <p:spPr bwMode="auto">
            <a:xfrm>
              <a:off x="2928" y="2640"/>
              <a:ext cx="720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5709" name="Line 1117"/>
            <p:cNvSpPr>
              <a:spLocks noChangeShapeType="1"/>
            </p:cNvSpPr>
            <p:nvPr/>
          </p:nvSpPr>
          <p:spPr bwMode="auto">
            <a:xfrm>
              <a:off x="2880" y="2784"/>
              <a:ext cx="0" cy="2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1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9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95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9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95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97" grpId="0" animBg="1"/>
      <p:bldP spid="495698" grpId="0" animBg="1" autoUpdateAnimBg="0"/>
      <p:bldP spid="495699" grpId="0" animBg="1" autoUpdateAnimBg="0"/>
      <p:bldP spid="49570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32</a:t>
            </a:r>
            <a:r>
              <a:rPr lang="zh-CN" altLang="en-US"/>
              <a:t>）</a:t>
            </a:r>
          </a:p>
        </p:txBody>
      </p:sp>
      <p:sp>
        <p:nvSpPr>
          <p:cNvPr id="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83A82-7B04-42AB-98D5-EC5E1843C4F4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68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66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>
                <a:latin typeface="+mn-ea"/>
              </a:rPr>
              <a:t>输入为高</a:t>
            </a:r>
          </a:p>
        </p:txBody>
      </p:sp>
      <p:grpSp>
        <p:nvGrpSpPr>
          <p:cNvPr id="496644" name="Group 4"/>
          <p:cNvGrpSpPr>
            <a:grpSpLocks/>
          </p:cNvGrpSpPr>
          <p:nvPr/>
        </p:nvGrpSpPr>
        <p:grpSpPr bwMode="auto">
          <a:xfrm>
            <a:off x="2590800" y="1609725"/>
            <a:ext cx="5869039" cy="3352800"/>
            <a:chOff x="1056" y="1488"/>
            <a:chExt cx="4524" cy="2688"/>
          </a:xfrm>
        </p:grpSpPr>
        <p:grpSp>
          <p:nvGrpSpPr>
            <p:cNvPr id="496645" name="Group 5"/>
            <p:cNvGrpSpPr>
              <a:grpSpLocks/>
            </p:cNvGrpSpPr>
            <p:nvPr/>
          </p:nvGrpSpPr>
          <p:grpSpPr bwMode="auto">
            <a:xfrm>
              <a:off x="1104" y="1776"/>
              <a:ext cx="528" cy="510"/>
              <a:chOff x="1008" y="1392"/>
              <a:chExt cx="528" cy="510"/>
            </a:xfrm>
          </p:grpSpPr>
          <p:sp>
            <p:nvSpPr>
              <p:cNvPr id="496646" name="Text Box 6"/>
              <p:cNvSpPr txBox="1">
                <a:spLocks noChangeArrowheads="1"/>
              </p:cNvSpPr>
              <p:nvPr/>
            </p:nvSpPr>
            <p:spPr bwMode="auto">
              <a:xfrm>
                <a:off x="1054" y="1392"/>
                <a:ext cx="436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R1</a:t>
                </a:r>
              </a:p>
            </p:txBody>
          </p:sp>
          <p:sp>
            <p:nvSpPr>
              <p:cNvPr id="496647" name="Text Box 7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sp>
          <p:nvSpPr>
            <p:cNvPr id="496648" name="Text Box 8"/>
            <p:cNvSpPr txBox="1">
              <a:spLocks noChangeArrowheads="1"/>
            </p:cNvSpPr>
            <p:nvPr/>
          </p:nvSpPr>
          <p:spPr bwMode="auto">
            <a:xfrm>
              <a:off x="1056" y="2448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T1</a:t>
              </a:r>
            </a:p>
          </p:txBody>
        </p:sp>
        <p:sp>
          <p:nvSpPr>
            <p:cNvPr id="496649" name="Text Box 9"/>
            <p:cNvSpPr txBox="1">
              <a:spLocks noChangeArrowheads="1"/>
            </p:cNvSpPr>
            <p:nvPr/>
          </p:nvSpPr>
          <p:spPr bwMode="auto">
            <a:xfrm>
              <a:off x="1776" y="2832"/>
              <a:ext cx="43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96650" name="Text Box 10"/>
            <p:cNvSpPr txBox="1">
              <a:spLocks noChangeArrowheads="1"/>
            </p:cNvSpPr>
            <p:nvPr/>
          </p:nvSpPr>
          <p:spPr bwMode="auto">
            <a:xfrm>
              <a:off x="2639" y="2255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T3</a:t>
              </a:r>
            </a:p>
          </p:txBody>
        </p:sp>
        <p:sp>
          <p:nvSpPr>
            <p:cNvPr id="496651" name="Text Box 11"/>
            <p:cNvSpPr txBox="1">
              <a:spLocks noChangeArrowheads="1"/>
            </p:cNvSpPr>
            <p:nvPr/>
          </p:nvSpPr>
          <p:spPr bwMode="auto">
            <a:xfrm>
              <a:off x="3888" y="2544"/>
              <a:ext cx="432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T4</a:t>
              </a:r>
            </a:p>
          </p:txBody>
        </p:sp>
        <p:sp>
          <p:nvSpPr>
            <p:cNvPr id="496652" name="Text Box 12"/>
            <p:cNvSpPr txBox="1">
              <a:spLocks noChangeArrowheads="1"/>
            </p:cNvSpPr>
            <p:nvPr/>
          </p:nvSpPr>
          <p:spPr bwMode="auto">
            <a:xfrm>
              <a:off x="3937" y="3456"/>
              <a:ext cx="432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T5</a:t>
              </a:r>
            </a:p>
          </p:txBody>
        </p:sp>
        <p:grpSp>
          <p:nvGrpSpPr>
            <p:cNvPr id="496653" name="Group 13"/>
            <p:cNvGrpSpPr>
              <a:grpSpLocks/>
            </p:cNvGrpSpPr>
            <p:nvPr/>
          </p:nvGrpSpPr>
          <p:grpSpPr bwMode="auto">
            <a:xfrm>
              <a:off x="3456" y="1776"/>
              <a:ext cx="528" cy="510"/>
              <a:chOff x="3360" y="1440"/>
              <a:chExt cx="528" cy="510"/>
            </a:xfrm>
          </p:grpSpPr>
          <p:sp>
            <p:nvSpPr>
              <p:cNvPr id="496654" name="Text Box 14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R5</a:t>
                </a:r>
              </a:p>
            </p:txBody>
          </p:sp>
          <p:sp>
            <p:nvSpPr>
              <p:cNvPr id="496655" name="Text Box 15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100</a:t>
                </a:r>
              </a:p>
            </p:txBody>
          </p:sp>
        </p:grpSp>
        <p:grpSp>
          <p:nvGrpSpPr>
            <p:cNvPr id="496656" name="Group 16"/>
            <p:cNvGrpSpPr>
              <a:grpSpLocks/>
            </p:cNvGrpSpPr>
            <p:nvPr/>
          </p:nvGrpSpPr>
          <p:grpSpPr bwMode="auto">
            <a:xfrm>
              <a:off x="2832" y="2737"/>
              <a:ext cx="528" cy="510"/>
              <a:chOff x="2736" y="2353"/>
              <a:chExt cx="528" cy="510"/>
            </a:xfrm>
          </p:grpSpPr>
          <p:sp>
            <p:nvSpPr>
              <p:cNvPr id="496657" name="Text Box 17"/>
              <p:cNvSpPr txBox="1">
                <a:spLocks noChangeArrowheads="1"/>
              </p:cNvSpPr>
              <p:nvPr/>
            </p:nvSpPr>
            <p:spPr bwMode="auto">
              <a:xfrm>
                <a:off x="2782" y="2353"/>
                <a:ext cx="434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R4</a:t>
                </a:r>
              </a:p>
            </p:txBody>
          </p:sp>
          <p:sp>
            <p:nvSpPr>
              <p:cNvPr id="496658" name="Text Box 18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3K</a:t>
                </a:r>
              </a:p>
            </p:txBody>
          </p:sp>
        </p:grpSp>
        <p:grpSp>
          <p:nvGrpSpPr>
            <p:cNvPr id="496659" name="Group 19"/>
            <p:cNvGrpSpPr>
              <a:grpSpLocks/>
            </p:cNvGrpSpPr>
            <p:nvPr/>
          </p:nvGrpSpPr>
          <p:grpSpPr bwMode="auto">
            <a:xfrm>
              <a:off x="1920" y="3599"/>
              <a:ext cx="529" cy="512"/>
              <a:chOff x="1824" y="3215"/>
              <a:chExt cx="529" cy="512"/>
            </a:xfrm>
          </p:grpSpPr>
          <p:sp>
            <p:nvSpPr>
              <p:cNvPr id="496660" name="Text Box 20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1" cy="3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R3</a:t>
                </a:r>
              </a:p>
            </p:txBody>
          </p:sp>
          <p:sp>
            <p:nvSpPr>
              <p:cNvPr id="496661" name="Text Box 21"/>
              <p:cNvSpPr txBox="1">
                <a:spLocks noChangeArrowheads="1"/>
              </p:cNvSpPr>
              <p:nvPr/>
            </p:nvSpPr>
            <p:spPr bwMode="auto">
              <a:xfrm>
                <a:off x="1824" y="3409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360</a:t>
                </a:r>
              </a:p>
            </p:txBody>
          </p:sp>
        </p:grpSp>
        <p:grpSp>
          <p:nvGrpSpPr>
            <p:cNvPr id="496662" name="Group 22"/>
            <p:cNvGrpSpPr>
              <a:grpSpLocks/>
            </p:cNvGrpSpPr>
            <p:nvPr/>
          </p:nvGrpSpPr>
          <p:grpSpPr bwMode="auto">
            <a:xfrm>
              <a:off x="1152" y="1626"/>
              <a:ext cx="3504" cy="2550"/>
              <a:chOff x="1056" y="1242"/>
              <a:chExt cx="3504" cy="2550"/>
            </a:xfrm>
          </p:grpSpPr>
          <p:sp>
            <p:nvSpPr>
              <p:cNvPr id="496663" name="Rectangle 23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64" name="Line 24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65" name="Rectangle 25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6666" name="Group 26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96667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6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6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7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7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72" name="Line 32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6673" name="Line 33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grpSp>
            <p:nvGrpSpPr>
              <p:cNvPr id="496674" name="Group 34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96675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76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7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6678" name="Group 38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96679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0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6682" name="Group 42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96683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4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grpSp>
            <p:nvGrpSpPr>
              <p:cNvPr id="496686" name="Group 46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96687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8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9668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</p:grpSp>
          <p:sp>
            <p:nvSpPr>
              <p:cNvPr id="496690" name="Line 50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1" name="Line 51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2" name="Line 52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3" name="Line 53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4" name="Line 54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5" name="Line 55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6" name="Line 5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7" name="Line 57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8" name="Line 58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699" name="Rectangle 59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0" name="Line 60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1" name="Line 61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2" name="Line 62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3" name="Rectangle 63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4" name="Line 64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5" name="Line 65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6" name="Line 66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7" name="Line 67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8" name="Line 68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09" name="Line 69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10" name="Line 70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11" name="Line 71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96712" name="Rectangle 72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96713" name="Group 73"/>
            <p:cNvGrpSpPr>
              <a:grpSpLocks/>
            </p:cNvGrpSpPr>
            <p:nvPr/>
          </p:nvGrpSpPr>
          <p:grpSpPr bwMode="auto">
            <a:xfrm>
              <a:off x="1920" y="1776"/>
              <a:ext cx="529" cy="510"/>
              <a:chOff x="1680" y="1392"/>
              <a:chExt cx="529" cy="510"/>
            </a:xfrm>
          </p:grpSpPr>
          <p:sp>
            <p:nvSpPr>
              <p:cNvPr id="496714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1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R2</a:t>
                </a:r>
              </a:p>
            </p:txBody>
          </p:sp>
          <p:sp>
            <p:nvSpPr>
              <p:cNvPr id="496715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29" cy="3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华文新魏" pitchFamily="2" charset="-122"/>
                    <a:ea typeface="华文新魏" pitchFamily="2" charset="-122"/>
                  </a:rPr>
                  <a:t>500</a:t>
                </a:r>
              </a:p>
            </p:txBody>
          </p:sp>
        </p:grpSp>
        <p:sp>
          <p:nvSpPr>
            <p:cNvPr id="496716" name="Text Box 76"/>
            <p:cNvSpPr txBox="1">
              <a:spLocks noChangeArrowheads="1"/>
            </p:cNvSpPr>
            <p:nvPr/>
          </p:nvSpPr>
          <p:spPr bwMode="auto">
            <a:xfrm>
              <a:off x="4619" y="1488"/>
              <a:ext cx="961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Vcc</a:t>
              </a:r>
              <a:r>
                <a:rPr lang="zh-CN" altLang="en-US" sz="2000">
                  <a:latin typeface="华文新魏" pitchFamily="2" charset="-122"/>
                  <a:ea typeface="华文新魏" pitchFamily="2" charset="-122"/>
                </a:rPr>
                <a:t>＝</a:t>
              </a:r>
              <a:r>
                <a:rPr lang="en-US" altLang="zh-CN" sz="2000">
                  <a:latin typeface="华文新魏" pitchFamily="2" charset="-122"/>
                  <a:ea typeface="华文新魏" pitchFamily="2" charset="-122"/>
                </a:rPr>
                <a:t>5V</a:t>
              </a:r>
            </a:p>
          </p:txBody>
        </p:sp>
      </p:grpSp>
      <p:grpSp>
        <p:nvGrpSpPr>
          <p:cNvPr id="496717" name="Group 77"/>
          <p:cNvGrpSpPr>
            <a:grpSpLocks/>
          </p:cNvGrpSpPr>
          <p:nvPr/>
        </p:nvGrpSpPr>
        <p:grpSpPr bwMode="auto">
          <a:xfrm>
            <a:off x="5867400" y="2895600"/>
            <a:ext cx="533400" cy="609600"/>
            <a:chOff x="2448" y="1968"/>
            <a:chExt cx="336" cy="384"/>
          </a:xfrm>
        </p:grpSpPr>
        <p:sp>
          <p:nvSpPr>
            <p:cNvPr id="496718" name="Line 78"/>
            <p:cNvSpPr>
              <a:spLocks noChangeShapeType="1"/>
            </p:cNvSpPr>
            <p:nvPr/>
          </p:nvSpPr>
          <p:spPr bwMode="auto">
            <a:xfrm>
              <a:off x="2448" y="1968"/>
              <a:ext cx="336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96719" name="Line 79"/>
            <p:cNvSpPr>
              <a:spLocks noChangeShapeType="1"/>
            </p:cNvSpPr>
            <p:nvPr/>
          </p:nvSpPr>
          <p:spPr bwMode="auto">
            <a:xfrm flipH="1">
              <a:off x="2448" y="1968"/>
              <a:ext cx="288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96720" name="AutoShape 80"/>
          <p:cNvSpPr>
            <a:spLocks noChangeArrowheads="1"/>
          </p:cNvSpPr>
          <p:nvPr/>
        </p:nvSpPr>
        <p:spPr bwMode="auto">
          <a:xfrm>
            <a:off x="6019800" y="4495800"/>
            <a:ext cx="228600" cy="609600"/>
          </a:xfrm>
          <a:prstGeom prst="upArrow">
            <a:avLst>
              <a:gd name="adj1" fmla="val 50000"/>
              <a:gd name="adj2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6721" name="Rectangle 81"/>
          <p:cNvSpPr>
            <a:spLocks noChangeArrowheads="1"/>
          </p:cNvSpPr>
          <p:nvPr/>
        </p:nvSpPr>
        <p:spPr bwMode="auto">
          <a:xfrm>
            <a:off x="457200" y="51816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由于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T5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工作在饱和状态，所以输出电压＝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V</a:t>
            </a:r>
            <a:r>
              <a:rPr lang="en-US" altLang="zh-CN" sz="2400" baseline="-250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C5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=0.1V~0.3V</a:t>
            </a:r>
          </a:p>
        </p:txBody>
      </p:sp>
      <p:sp>
        <p:nvSpPr>
          <p:cNvPr id="496722" name="Text Box 82"/>
          <p:cNvSpPr txBox="1">
            <a:spLocks noChangeArrowheads="1"/>
          </p:cNvSpPr>
          <p:nvPr/>
        </p:nvSpPr>
        <p:spPr bwMode="auto">
          <a:xfrm>
            <a:off x="1547664" y="3057525"/>
            <a:ext cx="1195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A=3.6V</a:t>
            </a:r>
          </a:p>
        </p:txBody>
      </p:sp>
      <p:sp>
        <p:nvSpPr>
          <p:cNvPr id="496723" name="Text Box 83"/>
          <p:cNvSpPr txBox="1">
            <a:spLocks noChangeArrowheads="1"/>
          </p:cNvSpPr>
          <p:nvPr/>
        </p:nvSpPr>
        <p:spPr bwMode="auto">
          <a:xfrm>
            <a:off x="1556859" y="3438525"/>
            <a:ext cx="11101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B=3.6V</a:t>
            </a:r>
          </a:p>
        </p:txBody>
      </p:sp>
      <p:sp>
        <p:nvSpPr>
          <p:cNvPr id="496724" name="Text Box 84"/>
          <p:cNvSpPr txBox="1">
            <a:spLocks noChangeArrowheads="1"/>
          </p:cNvSpPr>
          <p:nvPr/>
        </p:nvSpPr>
        <p:spPr bwMode="auto">
          <a:xfrm>
            <a:off x="7241232" y="34385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</a:t>
            </a:r>
          </a:p>
        </p:txBody>
      </p:sp>
      <p:sp>
        <p:nvSpPr>
          <p:cNvPr id="496725" name="Rectangle 85"/>
          <p:cNvSpPr>
            <a:spLocks noChangeArrowheads="1"/>
          </p:cNvSpPr>
          <p:nvPr/>
        </p:nvSpPr>
        <p:spPr bwMode="auto">
          <a:xfrm>
            <a:off x="7272338" y="3810000"/>
            <a:ext cx="10871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=0.3V</a:t>
            </a:r>
          </a:p>
        </p:txBody>
      </p:sp>
      <p:sp>
        <p:nvSpPr>
          <p:cNvPr id="496726" name="Rectangle 86"/>
          <p:cNvSpPr>
            <a:spLocks noChangeArrowheads="1"/>
          </p:cNvSpPr>
          <p:nvPr/>
        </p:nvSpPr>
        <p:spPr bwMode="auto">
          <a:xfrm>
            <a:off x="457200" y="5638800"/>
            <a:ext cx="8458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2400">
                <a:latin typeface="华文新魏" pitchFamily="2" charset="-122"/>
                <a:ea typeface="华文新魏" pitchFamily="2" charset="-122"/>
                <a:sym typeface="Symbol" pitchFamily="18" charset="2"/>
              </a:rPr>
              <a:t>结论：当输入都为高时，与非门的输出为低。</a:t>
            </a:r>
          </a:p>
        </p:txBody>
      </p:sp>
      <p:cxnSp>
        <p:nvCxnSpPr>
          <p:cNvPr id="88" name="直接箭头连接符 87"/>
          <p:cNvCxnSpPr/>
          <p:nvPr/>
        </p:nvCxnSpPr>
        <p:spPr>
          <a:xfrm>
            <a:off x="2318774" y="3857118"/>
            <a:ext cx="101584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6732240" y="3484449"/>
            <a:ext cx="0" cy="116868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Line 1114"/>
          <p:cNvSpPr>
            <a:spLocks noChangeShapeType="1"/>
          </p:cNvSpPr>
          <p:nvPr/>
        </p:nvSpPr>
        <p:spPr bwMode="auto">
          <a:xfrm flipH="1">
            <a:off x="6732240" y="3505200"/>
            <a:ext cx="762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2" name="Line 1114"/>
          <p:cNvSpPr>
            <a:spLocks noChangeShapeType="1"/>
          </p:cNvSpPr>
          <p:nvPr/>
        </p:nvSpPr>
        <p:spPr bwMode="auto">
          <a:xfrm flipH="1" flipV="1">
            <a:off x="7452320" y="2006372"/>
            <a:ext cx="0" cy="1512817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96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96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720" grpId="0" animBg="1"/>
      <p:bldP spid="496721" grpId="0" animBg="1" autoUpdateAnimBg="0"/>
      <p:bldP spid="496726" grpId="0" animBg="1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algn="l"/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33</a:t>
            </a:r>
            <a:r>
              <a:rPr lang="zh-CN" altLang="en-US"/>
              <a:t>）</a:t>
            </a:r>
          </a:p>
        </p:txBody>
      </p:sp>
      <p:sp>
        <p:nvSpPr>
          <p:cNvPr id="13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37144" y="6227224"/>
            <a:ext cx="424037" cy="457200"/>
          </a:xfrm>
        </p:spPr>
        <p:txBody>
          <a:bodyPr/>
          <a:lstStyle/>
          <a:p>
            <a:fld id="{16F86CE1-25BA-4BF4-A686-B7BE892149F8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69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09737" name="Group 137"/>
          <p:cNvGrpSpPr>
            <a:grpSpLocks/>
          </p:cNvGrpSpPr>
          <p:nvPr/>
        </p:nvGrpSpPr>
        <p:grpSpPr bwMode="auto">
          <a:xfrm>
            <a:off x="381000" y="2438400"/>
            <a:ext cx="6002338" cy="2484438"/>
            <a:chOff x="336" y="2016"/>
            <a:chExt cx="3781" cy="1565"/>
          </a:xfrm>
        </p:grpSpPr>
        <p:grpSp>
          <p:nvGrpSpPr>
            <p:cNvPr id="409736" name="Group 136"/>
            <p:cNvGrpSpPr>
              <a:grpSpLocks/>
            </p:cNvGrpSpPr>
            <p:nvPr/>
          </p:nvGrpSpPr>
          <p:grpSpPr bwMode="auto">
            <a:xfrm>
              <a:off x="3360" y="2496"/>
              <a:ext cx="576" cy="635"/>
              <a:chOff x="3552" y="2496"/>
              <a:chExt cx="576" cy="635"/>
            </a:xfrm>
          </p:grpSpPr>
          <p:sp>
            <p:nvSpPr>
              <p:cNvPr id="409605" name="Line 5"/>
              <p:cNvSpPr>
                <a:spLocks noChangeShapeType="1"/>
              </p:cNvSpPr>
              <p:nvPr/>
            </p:nvSpPr>
            <p:spPr bwMode="auto">
              <a:xfrm>
                <a:off x="3552" y="249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606" name="Line 6"/>
              <p:cNvSpPr>
                <a:spLocks noChangeShapeType="1"/>
              </p:cNvSpPr>
              <p:nvPr/>
            </p:nvSpPr>
            <p:spPr bwMode="auto">
              <a:xfrm>
                <a:off x="3552" y="312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607" name="Line 7"/>
              <p:cNvSpPr>
                <a:spLocks noChangeShapeType="1"/>
              </p:cNvSpPr>
              <p:nvPr/>
            </p:nvSpPr>
            <p:spPr bwMode="auto">
              <a:xfrm>
                <a:off x="3936" y="2496"/>
                <a:ext cx="0" cy="6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608" name="Line 8"/>
              <p:cNvSpPr>
                <a:spLocks noChangeShapeType="1"/>
              </p:cNvSpPr>
              <p:nvPr/>
            </p:nvSpPr>
            <p:spPr bwMode="auto">
              <a:xfrm flipV="1">
                <a:off x="3936" y="278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sp>
          <p:nvSpPr>
            <p:cNvPr id="409617" name="Rectangle 17"/>
            <p:cNvSpPr>
              <a:spLocks noChangeArrowheads="1"/>
            </p:cNvSpPr>
            <p:nvPr/>
          </p:nvSpPr>
          <p:spPr bwMode="auto">
            <a:xfrm>
              <a:off x="1606" y="2634"/>
              <a:ext cx="480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22" name="Text Box 22"/>
            <p:cNvSpPr txBox="1">
              <a:spLocks noChangeArrowheads="1"/>
            </p:cNvSpPr>
            <p:nvPr/>
          </p:nvSpPr>
          <p:spPr bwMode="auto">
            <a:xfrm>
              <a:off x="1606" y="2634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T2</a:t>
              </a:r>
            </a:p>
          </p:txBody>
        </p:sp>
        <p:sp>
          <p:nvSpPr>
            <p:cNvPr id="409623" name="Text Box 23"/>
            <p:cNvSpPr txBox="1">
              <a:spLocks noChangeArrowheads="1"/>
            </p:cNvSpPr>
            <p:nvPr/>
          </p:nvSpPr>
          <p:spPr bwMode="auto">
            <a:xfrm>
              <a:off x="1563" y="2355"/>
              <a:ext cx="7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zh-CN" altLang="en-US" dirty="0">
                  <a:latin typeface="华文新魏" pitchFamily="2" charset="-122"/>
                  <a:ea typeface="华文新魏" pitchFamily="2" charset="-122"/>
                </a:rPr>
                <a:t>分相器</a:t>
              </a:r>
            </a:p>
          </p:txBody>
        </p:sp>
        <p:grpSp>
          <p:nvGrpSpPr>
            <p:cNvPr id="409625" name="Group 25"/>
            <p:cNvGrpSpPr>
              <a:grpSpLocks/>
            </p:cNvGrpSpPr>
            <p:nvPr/>
          </p:nvGrpSpPr>
          <p:grpSpPr bwMode="auto">
            <a:xfrm>
              <a:off x="2518" y="2016"/>
              <a:ext cx="1258" cy="594"/>
              <a:chOff x="2780" y="1430"/>
              <a:chExt cx="1258" cy="594"/>
            </a:xfrm>
          </p:grpSpPr>
          <p:grpSp>
            <p:nvGrpSpPr>
              <p:cNvPr id="409626" name="Group 26"/>
              <p:cNvGrpSpPr>
                <a:grpSpLocks/>
              </p:cNvGrpSpPr>
              <p:nvPr/>
            </p:nvGrpSpPr>
            <p:grpSpPr bwMode="auto">
              <a:xfrm>
                <a:off x="3107" y="1752"/>
                <a:ext cx="578" cy="272"/>
                <a:chOff x="2789" y="1752"/>
                <a:chExt cx="578" cy="272"/>
              </a:xfrm>
            </p:grpSpPr>
            <p:sp>
              <p:nvSpPr>
                <p:cNvPr id="409627" name="Rectangle 27"/>
                <p:cNvSpPr>
                  <a:spLocks noChangeArrowheads="1"/>
                </p:cNvSpPr>
                <p:nvPr/>
              </p:nvSpPr>
              <p:spPr bwMode="auto">
                <a:xfrm>
                  <a:off x="2789" y="1752"/>
                  <a:ext cx="499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09628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2789" y="1752"/>
                  <a:ext cx="578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sz="2000" dirty="0">
                      <a:latin typeface="华文新魏" pitchFamily="2" charset="-122"/>
                      <a:ea typeface="华文新魏" pitchFamily="2" charset="-122"/>
                    </a:rPr>
                    <a:t>T3,T4</a:t>
                  </a:r>
                </a:p>
              </p:txBody>
            </p:sp>
          </p:grpSp>
          <p:sp>
            <p:nvSpPr>
              <p:cNvPr id="409629" name="Text Box 29"/>
              <p:cNvSpPr txBox="1">
                <a:spLocks noChangeArrowheads="1"/>
              </p:cNvSpPr>
              <p:nvPr/>
            </p:nvSpPr>
            <p:spPr bwMode="auto">
              <a:xfrm>
                <a:off x="2780" y="1430"/>
                <a:ext cx="125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华文新魏" pitchFamily="2" charset="-122"/>
                    <a:ea typeface="华文新魏" pitchFamily="2" charset="-122"/>
                  </a:rPr>
                  <a:t>“1”</a:t>
                </a:r>
                <a:r>
                  <a:rPr lang="zh-CN" altLang="en-US" dirty="0">
                    <a:solidFill>
                      <a:srgbClr val="FF0000"/>
                    </a:solidFill>
                    <a:latin typeface="华文新魏" pitchFamily="2" charset="-122"/>
                    <a:ea typeface="华文新魏" pitchFamily="2" charset="-122"/>
                  </a:rPr>
                  <a:t>驱动极</a:t>
                </a:r>
              </a:p>
            </p:txBody>
          </p:sp>
        </p:grpSp>
        <p:grpSp>
          <p:nvGrpSpPr>
            <p:cNvPr id="409630" name="Group 30"/>
            <p:cNvGrpSpPr>
              <a:grpSpLocks/>
            </p:cNvGrpSpPr>
            <p:nvPr/>
          </p:nvGrpSpPr>
          <p:grpSpPr bwMode="auto">
            <a:xfrm>
              <a:off x="2571" y="2973"/>
              <a:ext cx="1448" cy="608"/>
              <a:chOff x="2833" y="2387"/>
              <a:chExt cx="1448" cy="608"/>
            </a:xfrm>
          </p:grpSpPr>
          <p:grpSp>
            <p:nvGrpSpPr>
              <p:cNvPr id="409631" name="Group 31"/>
              <p:cNvGrpSpPr>
                <a:grpSpLocks/>
              </p:cNvGrpSpPr>
              <p:nvPr/>
            </p:nvGrpSpPr>
            <p:grpSpPr bwMode="auto">
              <a:xfrm>
                <a:off x="3107" y="2387"/>
                <a:ext cx="499" cy="272"/>
                <a:chOff x="2789" y="2387"/>
                <a:chExt cx="499" cy="272"/>
              </a:xfrm>
            </p:grpSpPr>
            <p:sp>
              <p:nvSpPr>
                <p:cNvPr id="409632" name="Rectangle 32"/>
                <p:cNvSpPr>
                  <a:spLocks noChangeArrowheads="1"/>
                </p:cNvSpPr>
                <p:nvPr/>
              </p:nvSpPr>
              <p:spPr bwMode="auto">
                <a:xfrm>
                  <a:off x="2789" y="2387"/>
                  <a:ext cx="499" cy="27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华文新魏" pitchFamily="2" charset="-122"/>
                    <a:ea typeface="华文新魏" pitchFamily="2" charset="-122"/>
                  </a:endParaRPr>
                </a:p>
              </p:txBody>
            </p:sp>
            <p:sp>
              <p:nvSpPr>
                <p:cNvPr id="40963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789" y="2387"/>
                  <a:ext cx="45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>
                      <a:latin typeface="华文新魏" pitchFamily="2" charset="-122"/>
                      <a:ea typeface="华文新魏" pitchFamily="2" charset="-122"/>
                    </a:rPr>
                    <a:t>T5</a:t>
                  </a:r>
                </a:p>
              </p:txBody>
            </p:sp>
          </p:grpSp>
          <p:sp>
            <p:nvSpPr>
              <p:cNvPr id="409634" name="Text Box 34"/>
              <p:cNvSpPr txBox="1">
                <a:spLocks noChangeArrowheads="1"/>
              </p:cNvSpPr>
              <p:nvPr/>
            </p:nvSpPr>
            <p:spPr bwMode="auto">
              <a:xfrm>
                <a:off x="2833" y="2704"/>
                <a:ext cx="144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dirty="0">
                    <a:solidFill>
                      <a:srgbClr val="FF0000"/>
                    </a:solidFill>
                    <a:latin typeface="华文新魏" pitchFamily="2" charset="-122"/>
                    <a:ea typeface="华文新魏" pitchFamily="2" charset="-122"/>
                  </a:rPr>
                  <a:t>“0”</a:t>
                </a:r>
                <a:r>
                  <a:rPr lang="zh-CN" altLang="en-US" dirty="0">
                    <a:solidFill>
                      <a:srgbClr val="FF0000"/>
                    </a:solidFill>
                    <a:latin typeface="华文新魏" pitchFamily="2" charset="-122"/>
                    <a:ea typeface="华文新魏" pitchFamily="2" charset="-122"/>
                  </a:rPr>
                  <a:t>驱动极</a:t>
                </a:r>
              </a:p>
            </p:txBody>
          </p:sp>
        </p:grpSp>
        <p:grpSp>
          <p:nvGrpSpPr>
            <p:cNvPr id="409636" name="Group 36"/>
            <p:cNvGrpSpPr>
              <a:grpSpLocks/>
            </p:cNvGrpSpPr>
            <p:nvPr/>
          </p:nvGrpSpPr>
          <p:grpSpPr bwMode="auto">
            <a:xfrm>
              <a:off x="336" y="2519"/>
              <a:ext cx="1270" cy="742"/>
              <a:chOff x="612" y="1933"/>
              <a:chExt cx="1270" cy="742"/>
            </a:xfrm>
          </p:grpSpPr>
          <p:grpSp>
            <p:nvGrpSpPr>
              <p:cNvPr id="409637" name="Group 37"/>
              <p:cNvGrpSpPr>
                <a:grpSpLocks/>
              </p:cNvGrpSpPr>
              <p:nvPr/>
            </p:nvGrpSpPr>
            <p:grpSpPr bwMode="auto">
              <a:xfrm>
                <a:off x="839" y="2069"/>
                <a:ext cx="1043" cy="288"/>
                <a:chOff x="839" y="2069"/>
                <a:chExt cx="1043" cy="288"/>
              </a:xfrm>
            </p:grpSpPr>
            <p:grpSp>
              <p:nvGrpSpPr>
                <p:cNvPr id="409638" name="Group 38"/>
                <p:cNvGrpSpPr>
                  <a:grpSpLocks/>
                </p:cNvGrpSpPr>
                <p:nvPr/>
              </p:nvGrpSpPr>
              <p:grpSpPr bwMode="auto">
                <a:xfrm>
                  <a:off x="839" y="2069"/>
                  <a:ext cx="1043" cy="272"/>
                  <a:chOff x="839" y="2069"/>
                  <a:chExt cx="1043" cy="272"/>
                </a:xfrm>
              </p:grpSpPr>
              <p:sp>
                <p:nvSpPr>
                  <p:cNvPr id="409639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1111" y="2069"/>
                    <a:ext cx="499" cy="27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>
                      <a:latin typeface="华文新魏" pitchFamily="2" charset="-122"/>
                      <a:ea typeface="华文新魏" pitchFamily="2" charset="-122"/>
                    </a:endParaRPr>
                  </a:p>
                </p:txBody>
              </p:sp>
              <p:sp>
                <p:nvSpPr>
                  <p:cNvPr id="409640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" y="2115"/>
                    <a:ext cx="2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华文新魏" pitchFamily="2" charset="-122"/>
                      <a:ea typeface="华文新魏" pitchFamily="2" charset="-122"/>
                    </a:endParaRPr>
                  </a:p>
                </p:txBody>
              </p:sp>
              <p:sp>
                <p:nvSpPr>
                  <p:cNvPr id="409641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39" y="2296"/>
                    <a:ext cx="2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华文新魏" pitchFamily="2" charset="-122"/>
                      <a:ea typeface="华文新魏" pitchFamily="2" charset="-122"/>
                    </a:endParaRPr>
                  </a:p>
                </p:txBody>
              </p:sp>
              <p:sp>
                <p:nvSpPr>
                  <p:cNvPr id="409642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610" y="2205"/>
                    <a:ext cx="27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华文新魏" pitchFamily="2" charset="-122"/>
                      <a:ea typeface="华文新魏" pitchFamily="2" charset="-122"/>
                    </a:endParaRPr>
                  </a:p>
                </p:txBody>
              </p:sp>
            </p:grpSp>
            <p:sp>
              <p:nvSpPr>
                <p:cNvPr id="40964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1111" y="2069"/>
                  <a:ext cx="499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400">
                      <a:latin typeface="华文新魏" pitchFamily="2" charset="-122"/>
                      <a:ea typeface="华文新魏" pitchFamily="2" charset="-122"/>
                    </a:rPr>
                    <a:t>T1</a:t>
                  </a:r>
                </a:p>
              </p:txBody>
            </p:sp>
          </p:grpSp>
          <p:sp>
            <p:nvSpPr>
              <p:cNvPr id="409644" name="Text Box 44"/>
              <p:cNvSpPr txBox="1">
                <a:spLocks noChangeArrowheads="1"/>
              </p:cNvSpPr>
              <p:nvPr/>
            </p:nvSpPr>
            <p:spPr bwMode="auto">
              <a:xfrm>
                <a:off x="1202" y="2387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zh-CN" altLang="en-US" sz="2400">
                    <a:latin typeface="华文新魏" pitchFamily="2" charset="-122"/>
                    <a:ea typeface="华文新魏" pitchFamily="2" charset="-122"/>
                  </a:rPr>
                  <a:t>与</a:t>
                </a:r>
              </a:p>
            </p:txBody>
          </p:sp>
          <p:sp>
            <p:nvSpPr>
              <p:cNvPr id="409645" name="Text Box 45"/>
              <p:cNvSpPr txBox="1">
                <a:spLocks noChangeArrowheads="1"/>
              </p:cNvSpPr>
              <p:nvPr/>
            </p:nvSpPr>
            <p:spPr bwMode="auto">
              <a:xfrm>
                <a:off x="612" y="1933"/>
                <a:ext cx="22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华文新魏" pitchFamily="2" charset="-122"/>
                    <a:ea typeface="华文新魏" pitchFamily="2" charset="-122"/>
                  </a:rPr>
                  <a:t>A</a:t>
                </a:r>
              </a:p>
            </p:txBody>
          </p:sp>
          <p:sp>
            <p:nvSpPr>
              <p:cNvPr id="409646" name="Text Box 46"/>
              <p:cNvSpPr txBox="1">
                <a:spLocks noChangeArrowheads="1"/>
              </p:cNvSpPr>
              <p:nvPr/>
            </p:nvSpPr>
            <p:spPr bwMode="auto">
              <a:xfrm>
                <a:off x="612" y="2160"/>
                <a:ext cx="1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400">
                    <a:latin typeface="华文新魏" pitchFamily="2" charset="-122"/>
                    <a:ea typeface="华文新魏" pitchFamily="2" charset="-122"/>
                  </a:rPr>
                  <a:t>B</a:t>
                </a:r>
              </a:p>
            </p:txBody>
          </p:sp>
        </p:grpSp>
        <p:sp>
          <p:nvSpPr>
            <p:cNvPr id="409647" name="Text Box 47"/>
            <p:cNvSpPr txBox="1">
              <a:spLocks noChangeArrowheads="1"/>
            </p:cNvSpPr>
            <p:nvPr/>
          </p:nvSpPr>
          <p:spPr bwMode="auto">
            <a:xfrm>
              <a:off x="3936" y="2640"/>
              <a:ext cx="1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400">
                  <a:latin typeface="华文新魏" pitchFamily="2" charset="-122"/>
                  <a:ea typeface="华文新魏" pitchFamily="2" charset="-122"/>
                </a:rPr>
                <a:t>F</a:t>
              </a:r>
            </a:p>
          </p:txBody>
        </p:sp>
        <p:sp>
          <p:nvSpPr>
            <p:cNvPr id="409651" name="Line 51"/>
            <p:cNvSpPr>
              <a:spLocks noChangeShapeType="1"/>
            </p:cNvSpPr>
            <p:nvPr/>
          </p:nvSpPr>
          <p:spPr bwMode="auto">
            <a:xfrm>
              <a:off x="2086" y="273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52" name="Line 52"/>
            <p:cNvSpPr>
              <a:spLocks noChangeShapeType="1"/>
            </p:cNvSpPr>
            <p:nvPr/>
          </p:nvSpPr>
          <p:spPr bwMode="auto">
            <a:xfrm flipV="1">
              <a:off x="2518" y="249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53" name="Line 53"/>
            <p:cNvSpPr>
              <a:spLocks noChangeShapeType="1"/>
            </p:cNvSpPr>
            <p:nvPr/>
          </p:nvSpPr>
          <p:spPr bwMode="auto">
            <a:xfrm>
              <a:off x="2518" y="249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54" name="Line 54"/>
            <p:cNvSpPr>
              <a:spLocks noChangeShapeType="1"/>
            </p:cNvSpPr>
            <p:nvPr/>
          </p:nvSpPr>
          <p:spPr bwMode="auto">
            <a:xfrm>
              <a:off x="2086" y="282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55" name="Line 55"/>
            <p:cNvSpPr>
              <a:spLocks noChangeShapeType="1"/>
            </p:cNvSpPr>
            <p:nvPr/>
          </p:nvSpPr>
          <p:spPr bwMode="auto">
            <a:xfrm>
              <a:off x="2518" y="311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656" name="Line 56"/>
            <p:cNvSpPr>
              <a:spLocks noChangeShapeType="1"/>
            </p:cNvSpPr>
            <p:nvPr/>
          </p:nvSpPr>
          <p:spPr bwMode="auto">
            <a:xfrm flipV="1">
              <a:off x="2518" y="282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409731" name="Group 131"/>
          <p:cNvGrpSpPr>
            <a:grpSpLocks/>
          </p:cNvGrpSpPr>
          <p:nvPr/>
        </p:nvGrpSpPr>
        <p:grpSpPr bwMode="auto">
          <a:xfrm>
            <a:off x="5181600" y="304800"/>
            <a:ext cx="3810000" cy="2890838"/>
            <a:chOff x="2784" y="531"/>
            <a:chExt cx="2400" cy="1821"/>
          </a:xfrm>
        </p:grpSpPr>
        <p:grpSp>
          <p:nvGrpSpPr>
            <p:cNvPr id="409659" name="Group 59"/>
            <p:cNvGrpSpPr>
              <a:grpSpLocks/>
            </p:cNvGrpSpPr>
            <p:nvPr/>
          </p:nvGrpSpPr>
          <p:grpSpPr bwMode="auto">
            <a:xfrm>
              <a:off x="2816" y="638"/>
              <a:ext cx="352" cy="349"/>
              <a:chOff x="1008" y="1392"/>
              <a:chExt cx="528" cy="489"/>
            </a:xfrm>
          </p:grpSpPr>
          <p:sp>
            <p:nvSpPr>
              <p:cNvPr id="409660" name="Text Box 60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409661" name="Text Box 61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409662" name="Text Box 62"/>
            <p:cNvSpPr txBox="1">
              <a:spLocks noChangeArrowheads="1"/>
            </p:cNvSpPr>
            <p:nvPr/>
          </p:nvSpPr>
          <p:spPr bwMode="auto">
            <a:xfrm>
              <a:off x="2784" y="1118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409663" name="Text Box 63"/>
            <p:cNvSpPr txBox="1">
              <a:spLocks noChangeArrowheads="1"/>
            </p:cNvSpPr>
            <p:nvPr/>
          </p:nvSpPr>
          <p:spPr bwMode="auto">
            <a:xfrm>
              <a:off x="3264" y="1392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409664" name="Text Box 64"/>
            <p:cNvSpPr txBox="1">
              <a:spLocks noChangeArrowheads="1"/>
            </p:cNvSpPr>
            <p:nvPr/>
          </p:nvSpPr>
          <p:spPr bwMode="auto">
            <a:xfrm>
              <a:off x="3839" y="980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409665" name="Text Box 65"/>
            <p:cNvSpPr txBox="1">
              <a:spLocks noChangeArrowheads="1"/>
            </p:cNvSpPr>
            <p:nvPr/>
          </p:nvSpPr>
          <p:spPr bwMode="auto">
            <a:xfrm>
              <a:off x="4672" y="1186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09666" name="Text Box 66"/>
            <p:cNvSpPr txBox="1">
              <a:spLocks noChangeArrowheads="1"/>
            </p:cNvSpPr>
            <p:nvPr/>
          </p:nvSpPr>
          <p:spPr bwMode="auto">
            <a:xfrm>
              <a:off x="4705" y="1838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409667" name="Group 67"/>
            <p:cNvGrpSpPr>
              <a:grpSpLocks/>
            </p:cNvGrpSpPr>
            <p:nvPr/>
          </p:nvGrpSpPr>
          <p:grpSpPr bwMode="auto">
            <a:xfrm>
              <a:off x="4384" y="638"/>
              <a:ext cx="352" cy="349"/>
              <a:chOff x="3360" y="1440"/>
              <a:chExt cx="528" cy="489"/>
            </a:xfrm>
          </p:grpSpPr>
          <p:sp>
            <p:nvSpPr>
              <p:cNvPr id="409668" name="Text Box 68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409669" name="Text Box 69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409670" name="Group 70"/>
            <p:cNvGrpSpPr>
              <a:grpSpLocks/>
            </p:cNvGrpSpPr>
            <p:nvPr/>
          </p:nvGrpSpPr>
          <p:grpSpPr bwMode="auto">
            <a:xfrm>
              <a:off x="3968" y="1324"/>
              <a:ext cx="352" cy="349"/>
              <a:chOff x="2736" y="2353"/>
              <a:chExt cx="528" cy="489"/>
            </a:xfrm>
          </p:grpSpPr>
          <p:sp>
            <p:nvSpPr>
              <p:cNvPr id="409671" name="Text Box 71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409672" name="Text Box 72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409673" name="Group 73"/>
            <p:cNvGrpSpPr>
              <a:grpSpLocks/>
            </p:cNvGrpSpPr>
            <p:nvPr/>
          </p:nvGrpSpPr>
          <p:grpSpPr bwMode="auto">
            <a:xfrm>
              <a:off x="3360" y="1940"/>
              <a:ext cx="353" cy="351"/>
              <a:chOff x="1824" y="3215"/>
              <a:chExt cx="530" cy="492"/>
            </a:xfrm>
          </p:grpSpPr>
          <p:sp>
            <p:nvSpPr>
              <p:cNvPr id="409674" name="Text Box 74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409675" name="Text Box 75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409676" name="Group 76"/>
            <p:cNvGrpSpPr>
              <a:grpSpLocks/>
            </p:cNvGrpSpPr>
            <p:nvPr/>
          </p:nvGrpSpPr>
          <p:grpSpPr bwMode="auto">
            <a:xfrm>
              <a:off x="2848" y="531"/>
              <a:ext cx="2336" cy="1821"/>
              <a:chOff x="1056" y="1242"/>
              <a:chExt cx="3504" cy="2550"/>
            </a:xfrm>
          </p:grpSpPr>
          <p:sp>
            <p:nvSpPr>
              <p:cNvPr id="409677" name="Rectangle 77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678" name="Line 78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679" name="Rectangle 79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09680" name="Group 80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409681" name="Line 81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82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83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84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85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86" name="Line 86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09687" name="Line 87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09688" name="Group 88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409689" name="Line 8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0" name="Line 9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1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09692" name="Group 92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409693" name="Line 9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4" name="Line 9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5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09696" name="Group 96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409697" name="Line 9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8" name="Line 9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699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09700" name="Group 100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409701" name="Line 101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702" name="Line 102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09703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09704" name="Line 104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05" name="Line 105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06" name="Line 106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07" name="Line 107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08" name="Line 108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09" name="Line 109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0" name="Line 110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1" name="Line 111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2" name="Line 112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3" name="Rectangle 113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4" name="Line 114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5" name="Line 115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6" name="Line 116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7" name="Rectangle 117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8" name="Line 118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19" name="Line 119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0" name="Line 120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1" name="Line 121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2" name="Line 122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3" name="Line 123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4" name="Line 124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5" name="Line 125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09726" name="Rectangle 126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09727" name="Group 127"/>
            <p:cNvGrpSpPr>
              <a:grpSpLocks/>
            </p:cNvGrpSpPr>
            <p:nvPr/>
          </p:nvGrpSpPr>
          <p:grpSpPr bwMode="auto">
            <a:xfrm>
              <a:off x="3360" y="638"/>
              <a:ext cx="353" cy="349"/>
              <a:chOff x="1680" y="1392"/>
              <a:chExt cx="530" cy="489"/>
            </a:xfrm>
          </p:grpSpPr>
          <p:sp>
            <p:nvSpPr>
              <p:cNvPr id="409728" name="Text Box 128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409729" name="Text Box 129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sp>
        <p:nvSpPr>
          <p:cNvPr id="409738" name="Rectangle 138"/>
          <p:cNvSpPr>
            <a:spLocks noChangeArrowheads="1"/>
          </p:cNvSpPr>
          <p:nvPr/>
        </p:nvSpPr>
        <p:spPr bwMode="auto">
          <a:xfrm>
            <a:off x="711200" y="2055813"/>
            <a:ext cx="26981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与非门结构</a:t>
            </a:r>
          </a:p>
        </p:txBody>
      </p:sp>
      <p:sp>
        <p:nvSpPr>
          <p:cNvPr id="409739" name="Rectangle 139"/>
          <p:cNvSpPr>
            <a:spLocks noChangeArrowheads="1"/>
          </p:cNvSpPr>
          <p:nvPr/>
        </p:nvSpPr>
        <p:spPr bwMode="auto">
          <a:xfrm>
            <a:off x="541985" y="5026895"/>
            <a:ext cx="743361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T3-T4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称“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驱动级，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称“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驱动级，组成推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-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拉式输出结构，又称图腾柱结构（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Totem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）输出</a:t>
            </a:r>
            <a:endParaRPr lang="en-US" altLang="zh-CN" sz="2400" dirty="0">
              <a:latin typeface="华文新魏" pitchFamily="2" charset="-122"/>
              <a:ea typeface="华文新魏" pitchFamily="2" charset="-122"/>
            </a:endParaRPr>
          </a:p>
          <a:p>
            <a:pPr marL="342900" indent="-342900" algn="l"/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TTL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与非门需要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个晶体管和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5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个电阻，</a:t>
            </a: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marL="342900" indent="-342900" algn="l"/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CMOS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与非门只需要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4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个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MOS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管，无电阻，集成度更高</a:t>
            </a:r>
            <a:endParaRPr lang="zh-CN" altLang="en-US" sz="2400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409769" name="Group 169"/>
          <p:cNvGrpSpPr>
            <a:grpSpLocks/>
          </p:cNvGrpSpPr>
          <p:nvPr/>
        </p:nvGrpSpPr>
        <p:grpSpPr bwMode="auto">
          <a:xfrm>
            <a:off x="6858000" y="3581400"/>
            <a:ext cx="1905000" cy="2665413"/>
            <a:chOff x="4320" y="2256"/>
            <a:chExt cx="1200" cy="1679"/>
          </a:xfrm>
        </p:grpSpPr>
        <p:grpSp>
          <p:nvGrpSpPr>
            <p:cNvPr id="409742" name="Group 142"/>
            <p:cNvGrpSpPr>
              <a:grpSpLocks/>
            </p:cNvGrpSpPr>
            <p:nvPr/>
          </p:nvGrpSpPr>
          <p:grpSpPr bwMode="auto">
            <a:xfrm>
              <a:off x="4704" y="2650"/>
              <a:ext cx="408" cy="297"/>
              <a:chOff x="930" y="1706"/>
              <a:chExt cx="362" cy="273"/>
            </a:xfrm>
          </p:grpSpPr>
          <p:sp>
            <p:nvSpPr>
              <p:cNvPr id="409743" name="Line 143"/>
              <p:cNvSpPr>
                <a:spLocks noChangeShapeType="1"/>
              </p:cNvSpPr>
              <p:nvPr/>
            </p:nvSpPr>
            <p:spPr bwMode="auto">
              <a:xfrm flipH="1">
                <a:off x="1111" y="1706"/>
                <a:ext cx="0" cy="2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44" name="Line 144"/>
              <p:cNvSpPr>
                <a:spLocks noChangeShapeType="1"/>
              </p:cNvSpPr>
              <p:nvPr/>
            </p:nvSpPr>
            <p:spPr bwMode="auto">
              <a:xfrm>
                <a:off x="1111" y="1888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45" name="Line 145"/>
              <p:cNvSpPr>
                <a:spLocks noChangeShapeType="1"/>
              </p:cNvSpPr>
              <p:nvPr/>
            </p:nvSpPr>
            <p:spPr bwMode="auto">
              <a:xfrm flipV="1">
                <a:off x="1111" y="1706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46" name="Line 146"/>
              <p:cNvSpPr>
                <a:spLocks noChangeShapeType="1"/>
              </p:cNvSpPr>
              <p:nvPr/>
            </p:nvSpPr>
            <p:spPr bwMode="auto">
              <a:xfrm flipH="1">
                <a:off x="930" y="1842"/>
                <a:ext cx="18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grpSp>
          <p:nvGrpSpPr>
            <p:cNvPr id="409747" name="Group 147"/>
            <p:cNvGrpSpPr>
              <a:grpSpLocks/>
            </p:cNvGrpSpPr>
            <p:nvPr/>
          </p:nvGrpSpPr>
          <p:grpSpPr bwMode="auto">
            <a:xfrm>
              <a:off x="4704" y="3293"/>
              <a:ext cx="408" cy="297"/>
              <a:chOff x="930" y="1706"/>
              <a:chExt cx="362" cy="273"/>
            </a:xfrm>
          </p:grpSpPr>
          <p:sp>
            <p:nvSpPr>
              <p:cNvPr id="409748" name="Line 148"/>
              <p:cNvSpPr>
                <a:spLocks noChangeShapeType="1"/>
              </p:cNvSpPr>
              <p:nvPr/>
            </p:nvSpPr>
            <p:spPr bwMode="auto">
              <a:xfrm flipH="1">
                <a:off x="1111" y="1706"/>
                <a:ext cx="0" cy="2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49" name="Line 149"/>
              <p:cNvSpPr>
                <a:spLocks noChangeShapeType="1"/>
              </p:cNvSpPr>
              <p:nvPr/>
            </p:nvSpPr>
            <p:spPr bwMode="auto">
              <a:xfrm>
                <a:off x="1111" y="1888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50" name="Line 150"/>
              <p:cNvSpPr>
                <a:spLocks noChangeShapeType="1"/>
              </p:cNvSpPr>
              <p:nvPr/>
            </p:nvSpPr>
            <p:spPr bwMode="auto">
              <a:xfrm flipV="1">
                <a:off x="1111" y="1706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51" name="Line 151"/>
              <p:cNvSpPr>
                <a:spLocks noChangeShapeType="1"/>
              </p:cNvSpPr>
              <p:nvPr/>
            </p:nvSpPr>
            <p:spPr bwMode="auto">
              <a:xfrm flipH="1">
                <a:off x="930" y="1842"/>
                <a:ext cx="18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sp>
          <p:nvSpPr>
            <p:cNvPr id="409752" name="Line 152"/>
            <p:cNvSpPr>
              <a:spLocks noChangeShapeType="1"/>
            </p:cNvSpPr>
            <p:nvPr/>
          </p:nvSpPr>
          <p:spPr bwMode="auto">
            <a:xfrm>
              <a:off x="5112" y="2947"/>
              <a:ext cx="0" cy="3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753" name="Line 153"/>
            <p:cNvSpPr>
              <a:spLocks noChangeShapeType="1"/>
            </p:cNvSpPr>
            <p:nvPr/>
          </p:nvSpPr>
          <p:spPr bwMode="auto">
            <a:xfrm flipV="1">
              <a:off x="5112" y="2256"/>
              <a:ext cx="0" cy="3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754" name="Line 154"/>
            <p:cNvSpPr>
              <a:spLocks noChangeShapeType="1"/>
            </p:cNvSpPr>
            <p:nvPr/>
          </p:nvSpPr>
          <p:spPr bwMode="auto">
            <a:xfrm>
              <a:off x="5112" y="3589"/>
              <a:ext cx="0" cy="3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09755" name="Text Box 155"/>
            <p:cNvSpPr txBox="1">
              <a:spLocks noChangeArrowheads="1"/>
            </p:cNvSpPr>
            <p:nvPr/>
          </p:nvSpPr>
          <p:spPr bwMode="auto">
            <a:xfrm>
              <a:off x="5248" y="2619"/>
              <a:ext cx="27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latin typeface="华文新魏" pitchFamily="2" charset="-122"/>
                  <a:ea typeface="华文新魏" pitchFamily="2" charset="-122"/>
                </a:rPr>
                <a:t>图腾柱</a:t>
              </a:r>
            </a:p>
          </p:txBody>
        </p:sp>
        <p:grpSp>
          <p:nvGrpSpPr>
            <p:cNvPr id="409756" name="Group 156"/>
            <p:cNvGrpSpPr>
              <a:grpSpLocks/>
            </p:cNvGrpSpPr>
            <p:nvPr/>
          </p:nvGrpSpPr>
          <p:grpSpPr bwMode="auto">
            <a:xfrm>
              <a:off x="4320" y="2496"/>
              <a:ext cx="408" cy="297"/>
              <a:chOff x="930" y="1706"/>
              <a:chExt cx="362" cy="273"/>
            </a:xfrm>
          </p:grpSpPr>
          <p:sp>
            <p:nvSpPr>
              <p:cNvPr id="409757" name="Line 157"/>
              <p:cNvSpPr>
                <a:spLocks noChangeShapeType="1"/>
              </p:cNvSpPr>
              <p:nvPr/>
            </p:nvSpPr>
            <p:spPr bwMode="auto">
              <a:xfrm flipH="1">
                <a:off x="1111" y="1706"/>
                <a:ext cx="0" cy="27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58" name="Line 158"/>
              <p:cNvSpPr>
                <a:spLocks noChangeShapeType="1"/>
              </p:cNvSpPr>
              <p:nvPr/>
            </p:nvSpPr>
            <p:spPr bwMode="auto">
              <a:xfrm>
                <a:off x="1111" y="1888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59" name="Line 159"/>
              <p:cNvSpPr>
                <a:spLocks noChangeShapeType="1"/>
              </p:cNvSpPr>
              <p:nvPr/>
            </p:nvSpPr>
            <p:spPr bwMode="auto">
              <a:xfrm flipV="1">
                <a:off x="1111" y="1706"/>
                <a:ext cx="181" cy="9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  <p:sp>
            <p:nvSpPr>
              <p:cNvPr id="409760" name="Line 160"/>
              <p:cNvSpPr>
                <a:spLocks noChangeShapeType="1"/>
              </p:cNvSpPr>
              <p:nvPr/>
            </p:nvSpPr>
            <p:spPr bwMode="auto">
              <a:xfrm flipH="1">
                <a:off x="930" y="1842"/>
                <a:ext cx="18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华文新魏" pitchFamily="2" charset="-122"/>
                  <a:ea typeface="华文新魏" pitchFamily="2" charset="-122"/>
                </a:endParaRPr>
              </a:p>
            </p:txBody>
          </p:sp>
        </p:grpSp>
        <p:sp>
          <p:nvSpPr>
            <p:cNvPr id="409767" name="Line 167"/>
            <p:cNvSpPr>
              <a:spLocks noChangeShapeType="1"/>
            </p:cNvSpPr>
            <p:nvPr/>
          </p:nvSpPr>
          <p:spPr bwMode="auto">
            <a:xfrm flipV="1">
              <a:off x="4704" y="2496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56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4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5953A-6CAC-4933-84A5-DFD43828CFE9}" type="slidenum">
              <a:rPr lang="en-US" altLang="zh-CN">
                <a:latin typeface="+mn-ea"/>
                <a:ea typeface="+mn-ea"/>
              </a:rPr>
              <a:pPr/>
              <a:t>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328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dirty="0"/>
              <a:t>3.1 </a:t>
            </a:r>
            <a:r>
              <a:rPr lang="zh-CN" altLang="en-US" dirty="0"/>
              <a:t>引言</a:t>
            </a:r>
          </a:p>
          <a:p>
            <a:pPr lvl="1"/>
            <a:r>
              <a:rPr lang="zh-CN" altLang="en-US" dirty="0"/>
              <a:t>组合逻辑的概念</a:t>
            </a:r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组合逻辑电路的特点</a:t>
            </a:r>
          </a:p>
          <a:p>
            <a:pPr lvl="1"/>
            <a:r>
              <a:rPr lang="zh-CN" altLang="en-US" dirty="0"/>
              <a:t>典型的组合逻辑电路</a:t>
            </a:r>
          </a:p>
          <a:p>
            <a:pPr lvl="1"/>
            <a:r>
              <a:rPr lang="zh-CN" altLang="en-US" dirty="0"/>
              <a:t>集成电路的分类</a:t>
            </a:r>
          </a:p>
          <a:p>
            <a:pPr lvl="1"/>
            <a:r>
              <a:rPr lang="zh-CN" altLang="en-US" dirty="0"/>
              <a:t>集成电路发展历史</a:t>
            </a:r>
          </a:p>
        </p:txBody>
      </p:sp>
    </p:spTree>
    <p:extLst>
      <p:ext uri="{BB962C8B-B14F-4D97-AF65-F5344CB8AC3E}">
        <p14:creationId xmlns:p14="http://schemas.microsoft.com/office/powerpoint/2010/main" val="2124846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37</a:t>
            </a:r>
            <a:r>
              <a:rPr lang="zh-CN" altLang="en-US"/>
              <a:t>）</a:t>
            </a:r>
          </a:p>
        </p:txBody>
      </p:sp>
      <p:sp>
        <p:nvSpPr>
          <p:cNvPr id="9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35CC-8250-4BBF-A79D-6BA31458A18E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70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00812" name="Rectangle 76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4343400" cy="838200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latin typeface="+mn-ea"/>
              </a:rPr>
              <a:t>开关特性：</a:t>
            </a:r>
            <a:r>
              <a:rPr lang="en-US" altLang="zh-CN" sz="2800" dirty="0">
                <a:latin typeface="+mn-ea"/>
              </a:rPr>
              <a:t>TTL</a:t>
            </a:r>
            <a:r>
              <a:rPr lang="zh-CN" altLang="en-US" sz="2800" dirty="0">
                <a:latin typeface="+mn-ea"/>
              </a:rPr>
              <a:t>线路为什么有较快的开关速度？</a:t>
            </a:r>
          </a:p>
        </p:txBody>
      </p:sp>
      <p:grpSp>
        <p:nvGrpSpPr>
          <p:cNvPr id="500740" name="Group 4"/>
          <p:cNvGrpSpPr>
            <a:grpSpLocks/>
          </p:cNvGrpSpPr>
          <p:nvPr/>
        </p:nvGrpSpPr>
        <p:grpSpPr bwMode="auto">
          <a:xfrm>
            <a:off x="5257800" y="1676400"/>
            <a:ext cx="3810000" cy="2890838"/>
            <a:chOff x="2784" y="531"/>
            <a:chExt cx="2400" cy="1821"/>
          </a:xfrm>
        </p:grpSpPr>
        <p:grpSp>
          <p:nvGrpSpPr>
            <p:cNvPr id="500741" name="Group 5"/>
            <p:cNvGrpSpPr>
              <a:grpSpLocks/>
            </p:cNvGrpSpPr>
            <p:nvPr/>
          </p:nvGrpSpPr>
          <p:grpSpPr bwMode="auto">
            <a:xfrm>
              <a:off x="2816" y="638"/>
              <a:ext cx="352" cy="349"/>
              <a:chOff x="1008" y="1392"/>
              <a:chExt cx="528" cy="489"/>
            </a:xfrm>
          </p:grpSpPr>
          <p:sp>
            <p:nvSpPr>
              <p:cNvPr id="500742" name="Text Box 6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500743" name="Text Box 7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500744" name="Text Box 8"/>
            <p:cNvSpPr txBox="1">
              <a:spLocks noChangeArrowheads="1"/>
            </p:cNvSpPr>
            <p:nvPr/>
          </p:nvSpPr>
          <p:spPr bwMode="auto">
            <a:xfrm>
              <a:off x="2784" y="1118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00745" name="Text Box 9"/>
            <p:cNvSpPr txBox="1">
              <a:spLocks noChangeArrowheads="1"/>
            </p:cNvSpPr>
            <p:nvPr/>
          </p:nvSpPr>
          <p:spPr bwMode="auto">
            <a:xfrm>
              <a:off x="3264" y="1392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500746" name="Text Box 10"/>
            <p:cNvSpPr txBox="1">
              <a:spLocks noChangeArrowheads="1"/>
            </p:cNvSpPr>
            <p:nvPr/>
          </p:nvSpPr>
          <p:spPr bwMode="auto">
            <a:xfrm>
              <a:off x="3839" y="980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500747" name="Text Box 11"/>
            <p:cNvSpPr txBox="1">
              <a:spLocks noChangeArrowheads="1"/>
            </p:cNvSpPr>
            <p:nvPr/>
          </p:nvSpPr>
          <p:spPr bwMode="auto">
            <a:xfrm>
              <a:off x="4672" y="1186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500748" name="Text Box 12"/>
            <p:cNvSpPr txBox="1">
              <a:spLocks noChangeArrowheads="1"/>
            </p:cNvSpPr>
            <p:nvPr/>
          </p:nvSpPr>
          <p:spPr bwMode="auto">
            <a:xfrm>
              <a:off x="4705" y="1838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500749" name="Group 13"/>
            <p:cNvGrpSpPr>
              <a:grpSpLocks/>
            </p:cNvGrpSpPr>
            <p:nvPr/>
          </p:nvGrpSpPr>
          <p:grpSpPr bwMode="auto">
            <a:xfrm>
              <a:off x="4384" y="638"/>
              <a:ext cx="352" cy="349"/>
              <a:chOff x="3360" y="1440"/>
              <a:chExt cx="528" cy="489"/>
            </a:xfrm>
          </p:grpSpPr>
          <p:sp>
            <p:nvSpPr>
              <p:cNvPr id="500750" name="Text Box 14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500751" name="Text Box 15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00752" name="Group 16"/>
            <p:cNvGrpSpPr>
              <a:grpSpLocks/>
            </p:cNvGrpSpPr>
            <p:nvPr/>
          </p:nvGrpSpPr>
          <p:grpSpPr bwMode="auto">
            <a:xfrm>
              <a:off x="3968" y="1324"/>
              <a:ext cx="352" cy="349"/>
              <a:chOff x="2736" y="2353"/>
              <a:chExt cx="528" cy="489"/>
            </a:xfrm>
          </p:grpSpPr>
          <p:sp>
            <p:nvSpPr>
              <p:cNvPr id="500753" name="Text Box 17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500754" name="Text Box 18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500755" name="Group 19"/>
            <p:cNvGrpSpPr>
              <a:grpSpLocks/>
            </p:cNvGrpSpPr>
            <p:nvPr/>
          </p:nvGrpSpPr>
          <p:grpSpPr bwMode="auto">
            <a:xfrm>
              <a:off x="3360" y="1940"/>
              <a:ext cx="353" cy="351"/>
              <a:chOff x="1824" y="3215"/>
              <a:chExt cx="530" cy="492"/>
            </a:xfrm>
          </p:grpSpPr>
          <p:sp>
            <p:nvSpPr>
              <p:cNvPr id="500756" name="Text Box 20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500757" name="Text Box 21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500758" name="Group 22"/>
            <p:cNvGrpSpPr>
              <a:grpSpLocks/>
            </p:cNvGrpSpPr>
            <p:nvPr/>
          </p:nvGrpSpPr>
          <p:grpSpPr bwMode="auto">
            <a:xfrm>
              <a:off x="2848" y="531"/>
              <a:ext cx="2336" cy="1821"/>
              <a:chOff x="1056" y="1242"/>
              <a:chExt cx="3504" cy="2550"/>
            </a:xfrm>
          </p:grpSpPr>
          <p:sp>
            <p:nvSpPr>
              <p:cNvPr id="500759" name="Rectangle 23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60" name="Line 24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61" name="Rectangle 25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0762" name="Group 26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500763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64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65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66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67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68" name="Line 32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0769" name="Line 33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0770" name="Group 34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500771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72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73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0774" name="Group 38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500775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76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77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0778" name="Group 42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500779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80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81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0782" name="Group 46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500783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84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0785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0786" name="Line 50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87" name="Line 51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88" name="Line 52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89" name="Line 53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0" name="Line 54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1" name="Line 55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2" name="Line 5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3" name="Line 57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4" name="Line 58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5" name="Rectangle 59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6" name="Line 60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7" name="Line 61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8" name="Line 62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799" name="Rectangle 63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0" name="Line 64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1" name="Line 65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2" name="Line 66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3" name="Line 67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4" name="Line 68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5" name="Line 69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6" name="Line 70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7" name="Line 71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08" name="Rectangle 72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0809" name="Group 73"/>
            <p:cNvGrpSpPr>
              <a:grpSpLocks/>
            </p:cNvGrpSpPr>
            <p:nvPr/>
          </p:nvGrpSpPr>
          <p:grpSpPr bwMode="auto">
            <a:xfrm>
              <a:off x="3360" y="638"/>
              <a:ext cx="353" cy="349"/>
              <a:chOff x="1680" y="1392"/>
              <a:chExt cx="530" cy="489"/>
            </a:xfrm>
          </p:grpSpPr>
          <p:sp>
            <p:nvSpPr>
              <p:cNvPr id="500810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500811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sp>
        <p:nvSpPr>
          <p:cNvPr id="500813" name="Rectangle 77"/>
          <p:cNvSpPr>
            <a:spLocks noChangeArrowheads="1"/>
          </p:cNvSpPr>
          <p:nvPr/>
        </p:nvSpPr>
        <p:spPr bwMode="auto">
          <a:xfrm>
            <a:off x="228600" y="2285992"/>
            <a:ext cx="41910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输入由“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跳至“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时，因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射极突跳至“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R1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流入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射极</a:t>
            </a:r>
          </a:p>
        </p:txBody>
      </p:sp>
      <p:sp>
        <p:nvSpPr>
          <p:cNvPr id="500814" name="Rectangle 78"/>
          <p:cNvSpPr>
            <a:spLocks noChangeArrowheads="1"/>
          </p:cNvSpPr>
          <p:nvPr/>
        </p:nvSpPr>
        <p:spPr bwMode="auto">
          <a:xfrm>
            <a:off x="228600" y="3645024"/>
            <a:ext cx="41910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此时尚未脱离饱和，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仍为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1.4V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处于放大状态</a:t>
            </a:r>
          </a:p>
        </p:txBody>
      </p:sp>
      <p:sp>
        <p:nvSpPr>
          <p:cNvPr id="500815" name="Rectangle 79"/>
          <p:cNvSpPr>
            <a:spLocks noChangeArrowheads="1"/>
          </p:cNvSpPr>
          <p:nvPr/>
        </p:nvSpPr>
        <p:spPr bwMode="auto">
          <a:xfrm>
            <a:off x="228600" y="4572000"/>
            <a:ext cx="4847456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于是有很大的电流从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基极流向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，使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基区存储电荷迅速消散</a:t>
            </a:r>
          </a:p>
        </p:txBody>
      </p:sp>
      <p:sp>
        <p:nvSpPr>
          <p:cNvPr id="500816" name="Rectangle 80"/>
          <p:cNvSpPr>
            <a:spLocks noChangeArrowheads="1"/>
          </p:cNvSpPr>
          <p:nvPr/>
        </p:nvSpPr>
        <p:spPr bwMode="auto">
          <a:xfrm>
            <a:off x="228600" y="5410200"/>
            <a:ext cx="505778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加快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退出饱和，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截止，因而加快与非门输出由“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向“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的转换</a:t>
            </a:r>
          </a:p>
        </p:txBody>
      </p:sp>
      <p:grpSp>
        <p:nvGrpSpPr>
          <p:cNvPr id="500835" name="Group 99"/>
          <p:cNvGrpSpPr>
            <a:grpSpLocks/>
          </p:cNvGrpSpPr>
          <p:nvPr/>
        </p:nvGrpSpPr>
        <p:grpSpPr bwMode="auto">
          <a:xfrm>
            <a:off x="4648200" y="2590799"/>
            <a:ext cx="609600" cy="461963"/>
            <a:chOff x="2928" y="1632"/>
            <a:chExt cx="384" cy="291"/>
          </a:xfrm>
        </p:grpSpPr>
        <p:grpSp>
          <p:nvGrpSpPr>
            <p:cNvPr id="500820" name="Group 84"/>
            <p:cNvGrpSpPr>
              <a:grpSpLocks/>
            </p:cNvGrpSpPr>
            <p:nvPr/>
          </p:nvGrpSpPr>
          <p:grpSpPr bwMode="auto">
            <a:xfrm>
              <a:off x="2928" y="1632"/>
              <a:ext cx="336" cy="192"/>
              <a:chOff x="2976" y="1920"/>
              <a:chExt cx="336" cy="192"/>
            </a:xfrm>
          </p:grpSpPr>
          <p:sp>
            <p:nvSpPr>
              <p:cNvPr id="500817" name="Line 81"/>
              <p:cNvSpPr>
                <a:spLocks noChangeShapeType="1"/>
              </p:cNvSpPr>
              <p:nvPr/>
            </p:nvSpPr>
            <p:spPr bwMode="auto">
              <a:xfrm>
                <a:off x="2976" y="192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18" name="Line 82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0819" name="Line 83"/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0821" name="Text Box 85"/>
            <p:cNvSpPr txBox="1">
              <a:spLocks noChangeArrowheads="1"/>
            </p:cNvSpPr>
            <p:nvPr/>
          </p:nvSpPr>
          <p:spPr bwMode="auto">
            <a:xfrm>
              <a:off x="2928" y="1632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500822" name="Text Box 86"/>
            <p:cNvSpPr txBox="1">
              <a:spLocks noChangeArrowheads="1"/>
            </p:cNvSpPr>
            <p:nvPr/>
          </p:nvSpPr>
          <p:spPr bwMode="auto">
            <a:xfrm>
              <a:off x="3120" y="1632"/>
              <a:ext cx="1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500824" name="Line 88"/>
          <p:cNvSpPr>
            <a:spLocks noChangeShapeType="1"/>
          </p:cNvSpPr>
          <p:nvPr/>
        </p:nvSpPr>
        <p:spPr bwMode="auto">
          <a:xfrm>
            <a:off x="4419600" y="3200400"/>
            <a:ext cx="914400" cy="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00829" name="Group 93"/>
          <p:cNvGrpSpPr>
            <a:grpSpLocks/>
          </p:cNvGrpSpPr>
          <p:nvPr/>
        </p:nvGrpSpPr>
        <p:grpSpPr bwMode="auto">
          <a:xfrm>
            <a:off x="4419600" y="3276600"/>
            <a:ext cx="3505200" cy="609600"/>
            <a:chOff x="2784" y="2064"/>
            <a:chExt cx="2208" cy="384"/>
          </a:xfrm>
        </p:grpSpPr>
        <p:sp>
          <p:nvSpPr>
            <p:cNvPr id="500825" name="Line 89"/>
            <p:cNvSpPr>
              <a:spLocks noChangeShapeType="1"/>
            </p:cNvSpPr>
            <p:nvPr/>
          </p:nvSpPr>
          <p:spPr bwMode="auto">
            <a:xfrm flipV="1">
              <a:off x="2784" y="2064"/>
              <a:ext cx="1152" cy="33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0826" name="Line 90"/>
            <p:cNvSpPr>
              <a:spLocks noChangeShapeType="1"/>
            </p:cNvSpPr>
            <p:nvPr/>
          </p:nvSpPr>
          <p:spPr bwMode="auto">
            <a:xfrm>
              <a:off x="2784" y="2400"/>
              <a:ext cx="2208" cy="48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00827" name="Line 91"/>
          <p:cNvSpPr>
            <a:spLocks noChangeShapeType="1"/>
          </p:cNvSpPr>
          <p:nvPr/>
        </p:nvSpPr>
        <p:spPr bwMode="auto">
          <a:xfrm flipV="1">
            <a:off x="4419600" y="3048000"/>
            <a:ext cx="1600200" cy="7620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00832" name="Group 96"/>
          <p:cNvGrpSpPr>
            <a:grpSpLocks/>
          </p:cNvGrpSpPr>
          <p:nvPr/>
        </p:nvGrpSpPr>
        <p:grpSpPr bwMode="auto">
          <a:xfrm>
            <a:off x="5486400" y="1828800"/>
            <a:ext cx="228600" cy="1219200"/>
            <a:chOff x="3456" y="1152"/>
            <a:chExt cx="144" cy="768"/>
          </a:xfrm>
        </p:grpSpPr>
        <p:sp>
          <p:nvSpPr>
            <p:cNvPr id="500830" name="Line 94"/>
            <p:cNvSpPr>
              <a:spLocks noChangeShapeType="1"/>
            </p:cNvSpPr>
            <p:nvPr/>
          </p:nvSpPr>
          <p:spPr bwMode="auto">
            <a:xfrm flipH="1">
              <a:off x="3456" y="1632"/>
              <a:ext cx="144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0831" name="Line 95"/>
            <p:cNvSpPr>
              <a:spLocks noChangeShapeType="1"/>
            </p:cNvSpPr>
            <p:nvPr/>
          </p:nvSpPr>
          <p:spPr bwMode="auto">
            <a:xfrm>
              <a:off x="3600" y="1152"/>
              <a:ext cx="0" cy="48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00833" name="Line 97"/>
          <p:cNvSpPr>
            <a:spLocks noChangeShapeType="1"/>
          </p:cNvSpPr>
          <p:nvPr/>
        </p:nvSpPr>
        <p:spPr bwMode="auto">
          <a:xfrm flipH="1">
            <a:off x="5486400" y="3200400"/>
            <a:ext cx="762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0834" name="Line 98"/>
          <p:cNvSpPr>
            <a:spLocks noChangeShapeType="1"/>
          </p:cNvSpPr>
          <p:nvPr/>
        </p:nvSpPr>
        <p:spPr bwMode="auto">
          <a:xfrm flipV="1">
            <a:off x="4800600" y="3200400"/>
            <a:ext cx="1447800" cy="17526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994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0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0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5008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500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0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0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500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500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0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0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500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500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0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0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813" grpId="0" animBg="1" autoUpdateAnimBg="0"/>
      <p:bldP spid="500814" grpId="0" animBg="1" autoUpdateAnimBg="0"/>
      <p:bldP spid="500815" grpId="0" animBg="1" autoUpdateAnimBg="0"/>
      <p:bldP spid="500816" grpId="0" animBg="1" autoUpdateAnimBg="0"/>
      <p:bldP spid="500824" grpId="0" animBg="1"/>
      <p:bldP spid="500827" grpId="0" animBg="1"/>
      <p:bldP spid="500833" grpId="0" animBg="1"/>
      <p:bldP spid="50083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38</a:t>
            </a:r>
            <a:r>
              <a:rPr lang="zh-CN" altLang="en-US"/>
              <a:t>）</a:t>
            </a:r>
          </a:p>
        </p:txBody>
      </p:sp>
      <p:sp>
        <p:nvSpPr>
          <p:cNvPr id="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D184D-4A9C-4A2F-BAA7-877BE00EB8BF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71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01764" name="Group 4"/>
          <p:cNvGrpSpPr>
            <a:grpSpLocks/>
          </p:cNvGrpSpPr>
          <p:nvPr/>
        </p:nvGrpSpPr>
        <p:grpSpPr bwMode="auto">
          <a:xfrm>
            <a:off x="5257800" y="1676400"/>
            <a:ext cx="3810000" cy="2890838"/>
            <a:chOff x="2784" y="531"/>
            <a:chExt cx="2400" cy="1821"/>
          </a:xfrm>
        </p:grpSpPr>
        <p:grpSp>
          <p:nvGrpSpPr>
            <p:cNvPr id="501765" name="Group 5"/>
            <p:cNvGrpSpPr>
              <a:grpSpLocks/>
            </p:cNvGrpSpPr>
            <p:nvPr/>
          </p:nvGrpSpPr>
          <p:grpSpPr bwMode="auto">
            <a:xfrm>
              <a:off x="2816" y="638"/>
              <a:ext cx="352" cy="349"/>
              <a:chOff x="1008" y="1392"/>
              <a:chExt cx="528" cy="489"/>
            </a:xfrm>
          </p:grpSpPr>
          <p:sp>
            <p:nvSpPr>
              <p:cNvPr id="501766" name="Text Box 6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501767" name="Text Box 7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501768" name="Text Box 8"/>
            <p:cNvSpPr txBox="1">
              <a:spLocks noChangeArrowheads="1"/>
            </p:cNvSpPr>
            <p:nvPr/>
          </p:nvSpPr>
          <p:spPr bwMode="auto">
            <a:xfrm>
              <a:off x="2784" y="1118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01769" name="Text Box 9"/>
            <p:cNvSpPr txBox="1">
              <a:spLocks noChangeArrowheads="1"/>
            </p:cNvSpPr>
            <p:nvPr/>
          </p:nvSpPr>
          <p:spPr bwMode="auto">
            <a:xfrm>
              <a:off x="3264" y="1392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501770" name="Text Box 10"/>
            <p:cNvSpPr txBox="1">
              <a:spLocks noChangeArrowheads="1"/>
            </p:cNvSpPr>
            <p:nvPr/>
          </p:nvSpPr>
          <p:spPr bwMode="auto">
            <a:xfrm>
              <a:off x="3839" y="980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501771" name="Text Box 11"/>
            <p:cNvSpPr txBox="1">
              <a:spLocks noChangeArrowheads="1"/>
            </p:cNvSpPr>
            <p:nvPr/>
          </p:nvSpPr>
          <p:spPr bwMode="auto">
            <a:xfrm>
              <a:off x="4672" y="1186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501772" name="Text Box 12"/>
            <p:cNvSpPr txBox="1">
              <a:spLocks noChangeArrowheads="1"/>
            </p:cNvSpPr>
            <p:nvPr/>
          </p:nvSpPr>
          <p:spPr bwMode="auto">
            <a:xfrm>
              <a:off x="4705" y="1838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501773" name="Group 13"/>
            <p:cNvGrpSpPr>
              <a:grpSpLocks/>
            </p:cNvGrpSpPr>
            <p:nvPr/>
          </p:nvGrpSpPr>
          <p:grpSpPr bwMode="auto">
            <a:xfrm>
              <a:off x="4384" y="638"/>
              <a:ext cx="352" cy="349"/>
              <a:chOff x="3360" y="1440"/>
              <a:chExt cx="528" cy="489"/>
            </a:xfrm>
          </p:grpSpPr>
          <p:sp>
            <p:nvSpPr>
              <p:cNvPr id="501774" name="Text Box 14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501775" name="Text Box 15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01776" name="Group 16"/>
            <p:cNvGrpSpPr>
              <a:grpSpLocks/>
            </p:cNvGrpSpPr>
            <p:nvPr/>
          </p:nvGrpSpPr>
          <p:grpSpPr bwMode="auto">
            <a:xfrm>
              <a:off x="3968" y="1324"/>
              <a:ext cx="352" cy="349"/>
              <a:chOff x="2736" y="2353"/>
              <a:chExt cx="528" cy="489"/>
            </a:xfrm>
          </p:grpSpPr>
          <p:sp>
            <p:nvSpPr>
              <p:cNvPr id="501777" name="Text Box 17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501778" name="Text Box 18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501779" name="Group 19"/>
            <p:cNvGrpSpPr>
              <a:grpSpLocks/>
            </p:cNvGrpSpPr>
            <p:nvPr/>
          </p:nvGrpSpPr>
          <p:grpSpPr bwMode="auto">
            <a:xfrm>
              <a:off x="3360" y="1940"/>
              <a:ext cx="353" cy="351"/>
              <a:chOff x="1824" y="3215"/>
              <a:chExt cx="530" cy="492"/>
            </a:xfrm>
          </p:grpSpPr>
          <p:sp>
            <p:nvSpPr>
              <p:cNvPr id="501780" name="Text Box 20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501781" name="Text Box 21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501782" name="Group 22"/>
            <p:cNvGrpSpPr>
              <a:grpSpLocks/>
            </p:cNvGrpSpPr>
            <p:nvPr/>
          </p:nvGrpSpPr>
          <p:grpSpPr bwMode="auto">
            <a:xfrm>
              <a:off x="2848" y="531"/>
              <a:ext cx="2336" cy="1821"/>
              <a:chOff x="1056" y="1242"/>
              <a:chExt cx="3504" cy="2550"/>
            </a:xfrm>
          </p:grpSpPr>
          <p:sp>
            <p:nvSpPr>
              <p:cNvPr id="501783" name="Rectangle 23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784" name="Line 24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785" name="Rectangle 25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1786" name="Group 26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501787" name="Line 27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8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89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90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9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92" name="Line 32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1793" name="Line 33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1794" name="Group 34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501795" name="Line 35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96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797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1798" name="Group 38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501799" name="Line 39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0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1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1802" name="Group 42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501803" name="Line 43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4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1806" name="Group 46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501807" name="Line 47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8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180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1810" name="Line 50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1" name="Line 51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2" name="Line 52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3" name="Line 53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4" name="Line 54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5" name="Line 55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6" name="Line 56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7" name="Line 57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8" name="Line 58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19" name="Rectangle 59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0" name="Line 60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1" name="Line 61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2" name="Line 62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3" name="Rectangle 63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4" name="Line 64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5" name="Line 65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6" name="Line 66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7" name="Line 67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8" name="Line 68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29" name="Line 69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30" name="Line 70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31" name="Line 71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32" name="Rectangle 72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1833" name="Group 73"/>
            <p:cNvGrpSpPr>
              <a:grpSpLocks/>
            </p:cNvGrpSpPr>
            <p:nvPr/>
          </p:nvGrpSpPr>
          <p:grpSpPr bwMode="auto">
            <a:xfrm>
              <a:off x="3360" y="638"/>
              <a:ext cx="353" cy="349"/>
              <a:chOff x="1680" y="1392"/>
              <a:chExt cx="530" cy="489"/>
            </a:xfrm>
          </p:grpSpPr>
          <p:sp>
            <p:nvSpPr>
              <p:cNvPr id="501834" name="Text Box 74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501835" name="Text Box 75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sp>
        <p:nvSpPr>
          <p:cNvPr id="501836" name="Rectangle 76"/>
          <p:cNvSpPr>
            <a:spLocks noChangeArrowheads="1"/>
          </p:cNvSpPr>
          <p:nvPr/>
        </p:nvSpPr>
        <p:spPr bwMode="auto">
          <a:xfrm>
            <a:off x="609600" y="1447800"/>
            <a:ext cx="4343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开关特性：</a:t>
            </a:r>
            <a:r>
              <a:rPr kumimoji="0" lang="en-US" altLang="zh-CN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TTL</a:t>
            </a: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线路为什么有较快的开关速度？</a:t>
            </a:r>
          </a:p>
        </p:txBody>
      </p:sp>
      <p:sp>
        <p:nvSpPr>
          <p:cNvPr id="501837" name="Rectangle 77"/>
          <p:cNvSpPr>
            <a:spLocks noChangeArrowheads="1"/>
          </p:cNvSpPr>
          <p:nvPr/>
        </p:nvSpPr>
        <p:spPr bwMode="auto">
          <a:xfrm>
            <a:off x="304800" y="2819400"/>
            <a:ext cx="4114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由饱和向截止转换时，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升高，使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同时导通</a:t>
            </a:r>
          </a:p>
        </p:txBody>
      </p:sp>
      <p:grpSp>
        <p:nvGrpSpPr>
          <p:cNvPr id="501838" name="Group 78"/>
          <p:cNvGrpSpPr>
            <a:grpSpLocks/>
          </p:cNvGrpSpPr>
          <p:nvPr/>
        </p:nvGrpSpPr>
        <p:grpSpPr bwMode="auto">
          <a:xfrm>
            <a:off x="4724400" y="2590799"/>
            <a:ext cx="609600" cy="461963"/>
            <a:chOff x="2928" y="1632"/>
            <a:chExt cx="384" cy="291"/>
          </a:xfrm>
        </p:grpSpPr>
        <p:grpSp>
          <p:nvGrpSpPr>
            <p:cNvPr id="501839" name="Group 79"/>
            <p:cNvGrpSpPr>
              <a:grpSpLocks/>
            </p:cNvGrpSpPr>
            <p:nvPr/>
          </p:nvGrpSpPr>
          <p:grpSpPr bwMode="auto">
            <a:xfrm>
              <a:off x="2928" y="1632"/>
              <a:ext cx="336" cy="192"/>
              <a:chOff x="2976" y="1920"/>
              <a:chExt cx="336" cy="192"/>
            </a:xfrm>
          </p:grpSpPr>
          <p:sp>
            <p:nvSpPr>
              <p:cNvPr id="501840" name="Line 80"/>
              <p:cNvSpPr>
                <a:spLocks noChangeShapeType="1"/>
              </p:cNvSpPr>
              <p:nvPr/>
            </p:nvSpPr>
            <p:spPr bwMode="auto">
              <a:xfrm>
                <a:off x="2976" y="192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41" name="Line 81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1842" name="Line 82"/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1843" name="Text Box 83"/>
            <p:cNvSpPr txBox="1">
              <a:spLocks noChangeArrowheads="1"/>
            </p:cNvSpPr>
            <p:nvPr/>
          </p:nvSpPr>
          <p:spPr bwMode="auto">
            <a:xfrm>
              <a:off x="2928" y="1632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501844" name="Text Box 84"/>
            <p:cNvSpPr txBox="1">
              <a:spLocks noChangeArrowheads="1"/>
            </p:cNvSpPr>
            <p:nvPr/>
          </p:nvSpPr>
          <p:spPr bwMode="auto">
            <a:xfrm>
              <a:off x="3120" y="1632"/>
              <a:ext cx="1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501845" name="Line 85"/>
          <p:cNvSpPr>
            <a:spLocks noChangeShapeType="1"/>
          </p:cNvSpPr>
          <p:nvPr/>
        </p:nvSpPr>
        <p:spPr bwMode="auto">
          <a:xfrm flipV="1">
            <a:off x="4419600" y="2743200"/>
            <a:ext cx="2209800" cy="4572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1846" name="Rectangle 86"/>
          <p:cNvSpPr>
            <a:spLocks noChangeArrowheads="1"/>
          </p:cNvSpPr>
          <p:nvPr/>
        </p:nvSpPr>
        <p:spPr bwMode="auto">
          <a:xfrm>
            <a:off x="304800" y="3740839"/>
            <a:ext cx="4910142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“1”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驱动级给尚未脱离饱和的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提供很大集流，使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迅速脱离饱和。</a:t>
            </a:r>
          </a:p>
        </p:txBody>
      </p:sp>
      <p:grpSp>
        <p:nvGrpSpPr>
          <p:cNvPr id="501849" name="Group 89"/>
          <p:cNvGrpSpPr>
            <a:grpSpLocks/>
          </p:cNvGrpSpPr>
          <p:nvPr/>
        </p:nvGrpSpPr>
        <p:grpSpPr bwMode="auto">
          <a:xfrm>
            <a:off x="4495800" y="2819400"/>
            <a:ext cx="3505200" cy="381000"/>
            <a:chOff x="2832" y="1776"/>
            <a:chExt cx="2208" cy="240"/>
          </a:xfrm>
        </p:grpSpPr>
        <p:sp>
          <p:nvSpPr>
            <p:cNvPr id="501847" name="Line 87"/>
            <p:cNvSpPr>
              <a:spLocks noChangeShapeType="1"/>
            </p:cNvSpPr>
            <p:nvPr/>
          </p:nvSpPr>
          <p:spPr bwMode="auto">
            <a:xfrm flipV="1">
              <a:off x="2832" y="1776"/>
              <a:ext cx="1728" cy="24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1848" name="Line 88"/>
            <p:cNvSpPr>
              <a:spLocks noChangeShapeType="1"/>
            </p:cNvSpPr>
            <p:nvPr/>
          </p:nvSpPr>
          <p:spPr bwMode="auto">
            <a:xfrm flipV="1">
              <a:off x="2832" y="1920"/>
              <a:ext cx="2208" cy="9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01850" name="Line 90"/>
          <p:cNvSpPr>
            <a:spLocks noChangeShapeType="1"/>
          </p:cNvSpPr>
          <p:nvPr/>
        </p:nvSpPr>
        <p:spPr bwMode="auto">
          <a:xfrm flipV="1">
            <a:off x="4800600" y="3657600"/>
            <a:ext cx="35052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1851" name="Line 91"/>
          <p:cNvSpPr>
            <a:spLocks noChangeShapeType="1"/>
          </p:cNvSpPr>
          <p:nvPr/>
        </p:nvSpPr>
        <p:spPr bwMode="auto">
          <a:xfrm>
            <a:off x="8458200" y="2209800"/>
            <a:ext cx="0" cy="20574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1852" name="Rectangle 92"/>
          <p:cNvSpPr>
            <a:spLocks noChangeArrowheads="1"/>
          </p:cNvSpPr>
          <p:nvPr/>
        </p:nvSpPr>
        <p:spPr bwMode="auto">
          <a:xfrm>
            <a:off x="304800" y="4643446"/>
            <a:ext cx="4910142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脱离饱和时，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C2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抬高，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R2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减少，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b5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随之减少，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吸收不了由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T3,T4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流来的电流。</a:t>
            </a:r>
          </a:p>
        </p:txBody>
      </p:sp>
      <p:sp>
        <p:nvSpPr>
          <p:cNvPr id="501853" name="Line 93"/>
          <p:cNvSpPr>
            <a:spLocks noChangeShapeType="1"/>
          </p:cNvSpPr>
          <p:nvPr/>
        </p:nvSpPr>
        <p:spPr bwMode="auto">
          <a:xfrm flipV="1">
            <a:off x="4800600" y="2743200"/>
            <a:ext cx="1828800" cy="2057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1854" name="Line 94"/>
          <p:cNvSpPr>
            <a:spLocks noChangeShapeType="1"/>
          </p:cNvSpPr>
          <p:nvPr/>
        </p:nvSpPr>
        <p:spPr bwMode="auto">
          <a:xfrm>
            <a:off x="7086600" y="4114800"/>
            <a:ext cx="914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69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5018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5018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018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0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1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501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5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7" grpId="0" animBg="1" autoUpdateAnimBg="0"/>
      <p:bldP spid="501845" grpId="0" animBg="1"/>
      <p:bldP spid="501846" grpId="0" animBg="1" autoUpdateAnimBg="0"/>
      <p:bldP spid="501850" grpId="0" animBg="1"/>
      <p:bldP spid="501851" grpId="0" animBg="1"/>
      <p:bldP spid="501852" grpId="0" animBg="1" autoUpdateAnimBg="0"/>
      <p:bldP spid="501853" grpId="0" animBg="1"/>
      <p:bldP spid="5018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39</a:t>
            </a:r>
            <a:r>
              <a:rPr lang="zh-CN" altLang="en-US" dirty="0"/>
              <a:t>）</a:t>
            </a:r>
          </a:p>
        </p:txBody>
      </p:sp>
      <p:sp>
        <p:nvSpPr>
          <p:cNvPr id="9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035FD-6B7D-4E61-AC0C-8C6C743B5B31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72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304800" y="2743200"/>
            <a:ext cx="41148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T3,T4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流来的电流，它们大部分流向输出负载电容，使它迅速充电，加快输出电压上升 </a:t>
            </a:r>
          </a:p>
        </p:txBody>
      </p:sp>
      <p:grpSp>
        <p:nvGrpSpPr>
          <p:cNvPr id="503813" name="Group 5"/>
          <p:cNvGrpSpPr>
            <a:grpSpLocks/>
          </p:cNvGrpSpPr>
          <p:nvPr/>
        </p:nvGrpSpPr>
        <p:grpSpPr bwMode="auto">
          <a:xfrm>
            <a:off x="5105400" y="1676400"/>
            <a:ext cx="3810000" cy="2890838"/>
            <a:chOff x="2784" y="531"/>
            <a:chExt cx="2400" cy="1821"/>
          </a:xfrm>
        </p:grpSpPr>
        <p:grpSp>
          <p:nvGrpSpPr>
            <p:cNvPr id="503814" name="Group 6"/>
            <p:cNvGrpSpPr>
              <a:grpSpLocks/>
            </p:cNvGrpSpPr>
            <p:nvPr/>
          </p:nvGrpSpPr>
          <p:grpSpPr bwMode="auto">
            <a:xfrm>
              <a:off x="2816" y="638"/>
              <a:ext cx="352" cy="349"/>
              <a:chOff x="1008" y="1392"/>
              <a:chExt cx="528" cy="489"/>
            </a:xfrm>
          </p:grpSpPr>
          <p:sp>
            <p:nvSpPr>
              <p:cNvPr id="503815" name="Text Box 7"/>
              <p:cNvSpPr txBox="1">
                <a:spLocks noChangeArrowheads="1"/>
              </p:cNvSpPr>
              <p:nvPr/>
            </p:nvSpPr>
            <p:spPr bwMode="auto">
              <a:xfrm>
                <a:off x="1055" y="1392"/>
                <a:ext cx="4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R1</a:t>
                </a:r>
              </a:p>
            </p:txBody>
          </p:sp>
          <p:sp>
            <p:nvSpPr>
              <p:cNvPr id="503816" name="Text Box 8"/>
              <p:cNvSpPr txBox="1">
                <a:spLocks noChangeArrowheads="1"/>
              </p:cNvSpPr>
              <p:nvPr/>
            </p:nvSpPr>
            <p:spPr bwMode="auto">
              <a:xfrm>
                <a:off x="1008" y="1584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sp>
          <p:nvSpPr>
            <p:cNvPr id="503817" name="Text Box 9"/>
            <p:cNvSpPr txBox="1">
              <a:spLocks noChangeArrowheads="1"/>
            </p:cNvSpPr>
            <p:nvPr/>
          </p:nvSpPr>
          <p:spPr bwMode="auto">
            <a:xfrm>
              <a:off x="2784" y="1118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03818" name="Text Box 10"/>
            <p:cNvSpPr txBox="1">
              <a:spLocks noChangeArrowheads="1"/>
            </p:cNvSpPr>
            <p:nvPr/>
          </p:nvSpPr>
          <p:spPr bwMode="auto">
            <a:xfrm>
              <a:off x="3264" y="1392"/>
              <a:ext cx="2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503819" name="Text Box 11"/>
            <p:cNvSpPr txBox="1">
              <a:spLocks noChangeArrowheads="1"/>
            </p:cNvSpPr>
            <p:nvPr/>
          </p:nvSpPr>
          <p:spPr bwMode="auto">
            <a:xfrm>
              <a:off x="3839" y="980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503820" name="Text Box 12"/>
            <p:cNvSpPr txBox="1">
              <a:spLocks noChangeArrowheads="1"/>
            </p:cNvSpPr>
            <p:nvPr/>
          </p:nvSpPr>
          <p:spPr bwMode="auto">
            <a:xfrm>
              <a:off x="4672" y="1186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4705" y="1838"/>
              <a:ext cx="28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>
                  <a:latin typeface="+mn-ea"/>
                  <a:ea typeface="+mn-ea"/>
                </a:rPr>
                <a:t>T5</a:t>
              </a:r>
            </a:p>
          </p:txBody>
        </p:sp>
        <p:grpSp>
          <p:nvGrpSpPr>
            <p:cNvPr id="503822" name="Group 14"/>
            <p:cNvGrpSpPr>
              <a:grpSpLocks/>
            </p:cNvGrpSpPr>
            <p:nvPr/>
          </p:nvGrpSpPr>
          <p:grpSpPr bwMode="auto">
            <a:xfrm>
              <a:off x="4384" y="638"/>
              <a:ext cx="352" cy="349"/>
              <a:chOff x="3360" y="1440"/>
              <a:chExt cx="528" cy="489"/>
            </a:xfrm>
          </p:grpSpPr>
          <p:sp>
            <p:nvSpPr>
              <p:cNvPr id="503823" name="Text Box 15"/>
              <p:cNvSpPr txBox="1">
                <a:spLocks noChangeArrowheads="1"/>
              </p:cNvSpPr>
              <p:nvPr/>
            </p:nvSpPr>
            <p:spPr bwMode="auto">
              <a:xfrm>
                <a:off x="3456" y="1440"/>
                <a:ext cx="432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R5</a:t>
                </a:r>
              </a:p>
            </p:txBody>
          </p:sp>
          <p:sp>
            <p:nvSpPr>
              <p:cNvPr id="503824" name="Text Box 16"/>
              <p:cNvSpPr txBox="1">
                <a:spLocks noChangeArrowheads="1"/>
              </p:cNvSpPr>
              <p:nvPr/>
            </p:nvSpPr>
            <p:spPr bwMode="auto">
              <a:xfrm>
                <a:off x="3360" y="1632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100</a:t>
                </a:r>
              </a:p>
            </p:txBody>
          </p:sp>
        </p:grpSp>
        <p:grpSp>
          <p:nvGrpSpPr>
            <p:cNvPr id="503825" name="Group 17"/>
            <p:cNvGrpSpPr>
              <a:grpSpLocks/>
            </p:cNvGrpSpPr>
            <p:nvPr/>
          </p:nvGrpSpPr>
          <p:grpSpPr bwMode="auto">
            <a:xfrm>
              <a:off x="3968" y="1324"/>
              <a:ext cx="352" cy="349"/>
              <a:chOff x="2736" y="2353"/>
              <a:chExt cx="528" cy="489"/>
            </a:xfrm>
          </p:grpSpPr>
          <p:sp>
            <p:nvSpPr>
              <p:cNvPr id="503826" name="Text Box 18"/>
              <p:cNvSpPr txBox="1">
                <a:spLocks noChangeArrowheads="1"/>
              </p:cNvSpPr>
              <p:nvPr/>
            </p:nvSpPr>
            <p:spPr bwMode="auto">
              <a:xfrm>
                <a:off x="2783" y="2353"/>
                <a:ext cx="433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R4</a:t>
                </a:r>
              </a:p>
            </p:txBody>
          </p:sp>
          <p:sp>
            <p:nvSpPr>
              <p:cNvPr id="503827" name="Text Box 19"/>
              <p:cNvSpPr txBox="1">
                <a:spLocks noChangeArrowheads="1"/>
              </p:cNvSpPr>
              <p:nvPr/>
            </p:nvSpPr>
            <p:spPr bwMode="auto">
              <a:xfrm>
                <a:off x="2736" y="2545"/>
                <a:ext cx="528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3K</a:t>
                </a:r>
              </a:p>
            </p:txBody>
          </p:sp>
        </p:grpSp>
        <p:grpSp>
          <p:nvGrpSpPr>
            <p:cNvPr id="503828" name="Group 20"/>
            <p:cNvGrpSpPr>
              <a:grpSpLocks/>
            </p:cNvGrpSpPr>
            <p:nvPr/>
          </p:nvGrpSpPr>
          <p:grpSpPr bwMode="auto">
            <a:xfrm>
              <a:off x="3360" y="1940"/>
              <a:ext cx="353" cy="351"/>
              <a:chOff x="1824" y="3215"/>
              <a:chExt cx="530" cy="492"/>
            </a:xfrm>
          </p:grpSpPr>
          <p:sp>
            <p:nvSpPr>
              <p:cNvPr id="503829" name="Text Box 21"/>
              <p:cNvSpPr txBox="1">
                <a:spLocks noChangeArrowheads="1"/>
              </p:cNvSpPr>
              <p:nvPr/>
            </p:nvSpPr>
            <p:spPr bwMode="auto">
              <a:xfrm>
                <a:off x="1919" y="3215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R3</a:t>
                </a:r>
              </a:p>
            </p:txBody>
          </p:sp>
          <p:sp>
            <p:nvSpPr>
              <p:cNvPr id="503830" name="Text Box 22"/>
              <p:cNvSpPr txBox="1">
                <a:spLocks noChangeArrowheads="1"/>
              </p:cNvSpPr>
              <p:nvPr/>
            </p:nvSpPr>
            <p:spPr bwMode="auto">
              <a:xfrm>
                <a:off x="1824" y="3410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360</a:t>
                </a:r>
              </a:p>
            </p:txBody>
          </p:sp>
        </p:grpSp>
        <p:grpSp>
          <p:nvGrpSpPr>
            <p:cNvPr id="503831" name="Group 23"/>
            <p:cNvGrpSpPr>
              <a:grpSpLocks/>
            </p:cNvGrpSpPr>
            <p:nvPr/>
          </p:nvGrpSpPr>
          <p:grpSpPr bwMode="auto">
            <a:xfrm>
              <a:off x="2848" y="531"/>
              <a:ext cx="2336" cy="1821"/>
              <a:chOff x="1056" y="1242"/>
              <a:chExt cx="3504" cy="2550"/>
            </a:xfrm>
          </p:grpSpPr>
          <p:sp>
            <p:nvSpPr>
              <p:cNvPr id="503832" name="Rectangle 24"/>
              <p:cNvSpPr>
                <a:spLocks noChangeArrowheads="1"/>
              </p:cNvSpPr>
              <p:nvPr/>
            </p:nvSpPr>
            <p:spPr bwMode="auto">
              <a:xfrm>
                <a:off x="3792" y="153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33" name="Line 25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6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34" name="Rectangle 26"/>
              <p:cNvSpPr>
                <a:spLocks noChangeArrowheads="1"/>
              </p:cNvSpPr>
              <p:nvPr/>
            </p:nvSpPr>
            <p:spPr bwMode="auto">
              <a:xfrm>
                <a:off x="1488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3835" name="Group 27"/>
              <p:cNvGrpSpPr>
                <a:grpSpLocks/>
              </p:cNvGrpSpPr>
              <p:nvPr/>
            </p:nvGrpSpPr>
            <p:grpSpPr bwMode="auto">
              <a:xfrm>
                <a:off x="1056" y="2202"/>
                <a:ext cx="672" cy="480"/>
                <a:chOff x="1056" y="2208"/>
                <a:chExt cx="672" cy="480"/>
              </a:xfrm>
            </p:grpSpPr>
            <p:sp>
              <p:nvSpPr>
                <p:cNvPr id="503836" name="Line 28"/>
                <p:cNvSpPr>
                  <a:spLocks noChangeShapeType="1"/>
                </p:cNvSpPr>
                <p:nvPr/>
              </p:nvSpPr>
              <p:spPr bwMode="auto">
                <a:xfrm>
                  <a:off x="1296" y="2208"/>
                  <a:ext cx="38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3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96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3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296" y="2208"/>
                  <a:ext cx="192" cy="4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3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056" y="244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4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056" y="26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41" name="Line 33"/>
                <p:cNvSpPr>
                  <a:spLocks noChangeShapeType="1"/>
                </p:cNvSpPr>
                <p:nvPr/>
              </p:nvSpPr>
              <p:spPr bwMode="auto">
                <a:xfrm>
                  <a:off x="1584" y="2208"/>
                  <a:ext cx="144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3842" name="Line 34"/>
              <p:cNvSpPr>
                <a:spLocks noChangeShapeType="1"/>
              </p:cNvSpPr>
              <p:nvPr/>
            </p:nvSpPr>
            <p:spPr bwMode="auto">
              <a:xfrm>
                <a:off x="1728" y="24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503843" name="Group 35"/>
              <p:cNvGrpSpPr>
                <a:grpSpLocks/>
              </p:cNvGrpSpPr>
              <p:nvPr/>
            </p:nvGrpSpPr>
            <p:grpSpPr bwMode="auto">
              <a:xfrm>
                <a:off x="2064" y="2250"/>
                <a:ext cx="240" cy="432"/>
                <a:chOff x="2064" y="2256"/>
                <a:chExt cx="240" cy="432"/>
              </a:xfrm>
            </p:grpSpPr>
            <p:sp>
              <p:nvSpPr>
                <p:cNvPr id="503844" name="Line 36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45" name="Line 37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46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3847" name="Group 39"/>
              <p:cNvGrpSpPr>
                <a:grpSpLocks/>
              </p:cNvGrpSpPr>
              <p:nvPr/>
            </p:nvGrpSpPr>
            <p:grpSpPr bwMode="auto">
              <a:xfrm>
                <a:off x="3600" y="3024"/>
                <a:ext cx="240" cy="432"/>
                <a:chOff x="2064" y="2256"/>
                <a:chExt cx="240" cy="432"/>
              </a:xfrm>
            </p:grpSpPr>
            <p:sp>
              <p:nvSpPr>
                <p:cNvPr id="503848" name="Line 40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49" name="Line 41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50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3851" name="Group 43"/>
              <p:cNvGrpSpPr>
                <a:grpSpLocks/>
              </p:cNvGrpSpPr>
              <p:nvPr/>
            </p:nvGrpSpPr>
            <p:grpSpPr bwMode="auto">
              <a:xfrm>
                <a:off x="2928" y="1920"/>
                <a:ext cx="240" cy="432"/>
                <a:chOff x="2064" y="2256"/>
                <a:chExt cx="240" cy="432"/>
              </a:xfrm>
            </p:grpSpPr>
            <p:sp>
              <p:nvSpPr>
                <p:cNvPr id="503852" name="Line 44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53" name="Line 45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5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3855" name="Group 47"/>
              <p:cNvGrpSpPr>
                <a:grpSpLocks/>
              </p:cNvGrpSpPr>
              <p:nvPr/>
            </p:nvGrpSpPr>
            <p:grpSpPr bwMode="auto">
              <a:xfrm>
                <a:off x="3600" y="2112"/>
                <a:ext cx="240" cy="432"/>
                <a:chOff x="2064" y="2256"/>
                <a:chExt cx="240" cy="432"/>
              </a:xfrm>
            </p:grpSpPr>
            <p:sp>
              <p:nvSpPr>
                <p:cNvPr id="503856" name="Line 48"/>
                <p:cNvSpPr>
                  <a:spLocks noChangeShapeType="1"/>
                </p:cNvSpPr>
                <p:nvPr/>
              </p:nvSpPr>
              <p:spPr bwMode="auto">
                <a:xfrm>
                  <a:off x="2064" y="230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57" name="Line 49"/>
                <p:cNvSpPr>
                  <a:spLocks noChangeShapeType="1"/>
                </p:cNvSpPr>
                <p:nvPr/>
              </p:nvSpPr>
              <p:spPr bwMode="auto">
                <a:xfrm>
                  <a:off x="2064" y="2496"/>
                  <a:ext cx="24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503858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2064" y="2256"/>
                  <a:ext cx="24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503859" name="Line 51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30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0" name="Line 52"/>
              <p:cNvSpPr>
                <a:spLocks noChangeShapeType="1"/>
              </p:cNvSpPr>
              <p:nvPr/>
            </p:nvSpPr>
            <p:spPr bwMode="auto">
              <a:xfrm>
                <a:off x="1536" y="177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1" name="Line 53"/>
              <p:cNvSpPr>
                <a:spLocks noChangeShapeType="1"/>
              </p:cNvSpPr>
              <p:nvPr/>
            </p:nvSpPr>
            <p:spPr bwMode="auto">
              <a:xfrm>
                <a:off x="1536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2" name="Line 54"/>
              <p:cNvSpPr>
                <a:spLocks noChangeShapeType="1"/>
              </p:cNvSpPr>
              <p:nvPr/>
            </p:nvSpPr>
            <p:spPr bwMode="auto">
              <a:xfrm flipH="1">
                <a:off x="2304" y="2160"/>
                <a:ext cx="62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3" name="Line 55"/>
              <p:cNvSpPr>
                <a:spLocks noChangeShapeType="1"/>
              </p:cNvSpPr>
              <p:nvPr/>
            </p:nvSpPr>
            <p:spPr bwMode="auto">
              <a:xfrm>
                <a:off x="2304" y="177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4" name="Line 56"/>
              <p:cNvSpPr>
                <a:spLocks noChangeShapeType="1"/>
              </p:cNvSpPr>
              <p:nvPr/>
            </p:nvSpPr>
            <p:spPr bwMode="auto">
              <a:xfrm>
                <a:off x="2304" y="1242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5" name="Line 57"/>
              <p:cNvSpPr>
                <a:spLocks noChangeShapeType="1"/>
              </p:cNvSpPr>
              <p:nvPr/>
            </p:nvSpPr>
            <p:spPr bwMode="auto">
              <a:xfrm>
                <a:off x="3840" y="12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6" name="Line 58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7" name="Line 59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8" name="Rectangle 60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69" name="Line 61"/>
              <p:cNvSpPr>
                <a:spLocks noChangeShapeType="1"/>
              </p:cNvSpPr>
              <p:nvPr/>
            </p:nvSpPr>
            <p:spPr bwMode="auto">
              <a:xfrm>
                <a:off x="3168" y="235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0" name="Line 62"/>
              <p:cNvSpPr>
                <a:spLocks noChangeShapeType="1"/>
              </p:cNvSpPr>
              <p:nvPr/>
            </p:nvSpPr>
            <p:spPr bwMode="auto">
              <a:xfrm>
                <a:off x="3168" y="273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1" name="Line 63"/>
              <p:cNvSpPr>
                <a:spLocks noChangeShapeType="1"/>
              </p:cNvSpPr>
              <p:nvPr/>
            </p:nvSpPr>
            <p:spPr bwMode="auto">
              <a:xfrm flipH="1">
                <a:off x="3072" y="283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2" name="Rectangle 64"/>
              <p:cNvSpPr>
                <a:spLocks noChangeArrowheads="1"/>
              </p:cNvSpPr>
              <p:nvPr/>
            </p:nvSpPr>
            <p:spPr bwMode="auto">
              <a:xfrm>
                <a:off x="2256" y="336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3" name="Line 65"/>
              <p:cNvSpPr>
                <a:spLocks noChangeShapeType="1"/>
              </p:cNvSpPr>
              <p:nvPr/>
            </p:nvSpPr>
            <p:spPr bwMode="auto">
              <a:xfrm>
                <a:off x="2304" y="268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4" name="Line 66"/>
              <p:cNvSpPr>
                <a:spLocks noChangeShapeType="1"/>
              </p:cNvSpPr>
              <p:nvPr/>
            </p:nvSpPr>
            <p:spPr bwMode="auto">
              <a:xfrm flipH="1">
                <a:off x="2304" y="3264"/>
                <a:ext cx="12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5" name="Line 67"/>
              <p:cNvSpPr>
                <a:spLocks noChangeShapeType="1"/>
              </p:cNvSpPr>
              <p:nvPr/>
            </p:nvSpPr>
            <p:spPr bwMode="auto">
              <a:xfrm>
                <a:off x="3840" y="2544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6" name="Line 68"/>
              <p:cNvSpPr>
                <a:spLocks noChangeShapeType="1"/>
              </p:cNvSpPr>
              <p:nvPr/>
            </p:nvSpPr>
            <p:spPr bwMode="auto">
              <a:xfrm>
                <a:off x="3840" y="345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7" name="Line 69"/>
              <p:cNvSpPr>
                <a:spLocks noChangeShapeType="1"/>
              </p:cNvSpPr>
              <p:nvPr/>
            </p:nvSpPr>
            <p:spPr bwMode="auto">
              <a:xfrm flipH="1">
                <a:off x="3744" y="3792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8" name="Line 70"/>
              <p:cNvSpPr>
                <a:spLocks noChangeShapeType="1"/>
              </p:cNvSpPr>
              <p:nvPr/>
            </p:nvSpPr>
            <p:spPr bwMode="auto">
              <a:xfrm>
                <a:off x="2304" y="3600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79" name="Line 71"/>
              <p:cNvSpPr>
                <a:spLocks noChangeShapeType="1"/>
              </p:cNvSpPr>
              <p:nvPr/>
            </p:nvSpPr>
            <p:spPr bwMode="auto">
              <a:xfrm>
                <a:off x="2304" y="3744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80" name="Line 72"/>
              <p:cNvSpPr>
                <a:spLocks noChangeShapeType="1"/>
              </p:cNvSpPr>
              <p:nvPr/>
            </p:nvSpPr>
            <p:spPr bwMode="auto">
              <a:xfrm>
                <a:off x="3840" y="27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81" name="Rectangle 73"/>
              <p:cNvSpPr>
                <a:spLocks noChangeArrowheads="1"/>
              </p:cNvSpPr>
              <p:nvPr/>
            </p:nvSpPr>
            <p:spPr bwMode="auto">
              <a:xfrm>
                <a:off x="2256" y="1530"/>
                <a:ext cx="96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3882" name="Group 74"/>
            <p:cNvGrpSpPr>
              <a:grpSpLocks/>
            </p:cNvGrpSpPr>
            <p:nvPr/>
          </p:nvGrpSpPr>
          <p:grpSpPr bwMode="auto">
            <a:xfrm>
              <a:off x="3360" y="638"/>
              <a:ext cx="353" cy="349"/>
              <a:chOff x="1680" y="1392"/>
              <a:chExt cx="530" cy="489"/>
            </a:xfrm>
          </p:grpSpPr>
          <p:sp>
            <p:nvSpPr>
              <p:cNvPr id="503883" name="Text Box 75"/>
              <p:cNvSpPr txBox="1">
                <a:spLocks noChangeArrowheads="1"/>
              </p:cNvSpPr>
              <p:nvPr/>
            </p:nvSpPr>
            <p:spPr bwMode="auto">
              <a:xfrm>
                <a:off x="1775" y="1392"/>
                <a:ext cx="4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R2</a:t>
                </a:r>
              </a:p>
            </p:txBody>
          </p:sp>
          <p:sp>
            <p:nvSpPr>
              <p:cNvPr id="503884" name="Text Box 76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530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>
                    <a:latin typeface="+mn-ea"/>
                    <a:ea typeface="+mn-ea"/>
                  </a:rPr>
                  <a:t>500</a:t>
                </a:r>
              </a:p>
            </p:txBody>
          </p:sp>
        </p:grpSp>
      </p:grpSp>
      <p:sp>
        <p:nvSpPr>
          <p:cNvPr id="503885" name="Rectangle 77"/>
          <p:cNvSpPr>
            <a:spLocks noChangeArrowheads="1"/>
          </p:cNvSpPr>
          <p:nvPr/>
        </p:nvSpPr>
        <p:spPr bwMode="auto">
          <a:xfrm>
            <a:off x="609600" y="1447800"/>
            <a:ext cx="4343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0" indent="-3429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开关特性：</a:t>
            </a:r>
            <a:r>
              <a:rPr kumimoji="0" lang="en-US" altLang="zh-CN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TTL</a:t>
            </a: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线路为什么有较快的开关速度？</a:t>
            </a:r>
          </a:p>
        </p:txBody>
      </p:sp>
      <p:grpSp>
        <p:nvGrpSpPr>
          <p:cNvPr id="503889" name="Group 81"/>
          <p:cNvGrpSpPr>
            <a:grpSpLocks/>
          </p:cNvGrpSpPr>
          <p:nvPr/>
        </p:nvGrpSpPr>
        <p:grpSpPr bwMode="auto">
          <a:xfrm>
            <a:off x="8458200" y="1752600"/>
            <a:ext cx="533400" cy="2438400"/>
            <a:chOff x="5424" y="1104"/>
            <a:chExt cx="336" cy="1536"/>
          </a:xfrm>
        </p:grpSpPr>
        <p:sp>
          <p:nvSpPr>
            <p:cNvPr id="503886" name="Line 78"/>
            <p:cNvSpPr>
              <a:spLocks noChangeShapeType="1"/>
            </p:cNvSpPr>
            <p:nvPr/>
          </p:nvSpPr>
          <p:spPr bwMode="auto">
            <a:xfrm>
              <a:off x="5424" y="1104"/>
              <a:ext cx="0" cy="864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3887" name="Line 79"/>
            <p:cNvSpPr>
              <a:spLocks noChangeShapeType="1"/>
            </p:cNvSpPr>
            <p:nvPr/>
          </p:nvSpPr>
          <p:spPr bwMode="auto">
            <a:xfrm>
              <a:off x="5424" y="1968"/>
              <a:ext cx="0" cy="6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3888" name="Line 80"/>
            <p:cNvSpPr>
              <a:spLocks noChangeShapeType="1"/>
            </p:cNvSpPr>
            <p:nvPr/>
          </p:nvSpPr>
          <p:spPr bwMode="auto">
            <a:xfrm>
              <a:off x="5424" y="1968"/>
              <a:ext cx="336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03890" name="Group 82"/>
          <p:cNvGrpSpPr>
            <a:grpSpLocks/>
          </p:cNvGrpSpPr>
          <p:nvPr/>
        </p:nvGrpSpPr>
        <p:grpSpPr bwMode="auto">
          <a:xfrm>
            <a:off x="4495800" y="2514599"/>
            <a:ext cx="609600" cy="461963"/>
            <a:chOff x="2928" y="1632"/>
            <a:chExt cx="384" cy="291"/>
          </a:xfrm>
        </p:grpSpPr>
        <p:grpSp>
          <p:nvGrpSpPr>
            <p:cNvPr id="503891" name="Group 83"/>
            <p:cNvGrpSpPr>
              <a:grpSpLocks/>
            </p:cNvGrpSpPr>
            <p:nvPr/>
          </p:nvGrpSpPr>
          <p:grpSpPr bwMode="auto">
            <a:xfrm>
              <a:off x="2928" y="1632"/>
              <a:ext cx="336" cy="192"/>
              <a:chOff x="2976" y="1920"/>
              <a:chExt cx="336" cy="192"/>
            </a:xfrm>
          </p:grpSpPr>
          <p:sp>
            <p:nvSpPr>
              <p:cNvPr id="503892" name="Line 84"/>
              <p:cNvSpPr>
                <a:spLocks noChangeShapeType="1"/>
              </p:cNvSpPr>
              <p:nvPr/>
            </p:nvSpPr>
            <p:spPr bwMode="auto">
              <a:xfrm>
                <a:off x="2976" y="192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93" name="Line 85"/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3894" name="Line 86"/>
              <p:cNvSpPr>
                <a:spLocks noChangeShapeType="1"/>
              </p:cNvSpPr>
              <p:nvPr/>
            </p:nvSpPr>
            <p:spPr bwMode="auto">
              <a:xfrm>
                <a:off x="3168" y="2112"/>
                <a:ext cx="144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3895" name="Text Box 87"/>
            <p:cNvSpPr txBox="1">
              <a:spLocks noChangeArrowheads="1"/>
            </p:cNvSpPr>
            <p:nvPr/>
          </p:nvSpPr>
          <p:spPr bwMode="auto">
            <a:xfrm>
              <a:off x="2928" y="1632"/>
              <a:ext cx="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503896" name="Text Box 88"/>
            <p:cNvSpPr txBox="1">
              <a:spLocks noChangeArrowheads="1"/>
            </p:cNvSpPr>
            <p:nvPr/>
          </p:nvSpPr>
          <p:spPr bwMode="auto">
            <a:xfrm>
              <a:off x="3120" y="1632"/>
              <a:ext cx="1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0</a:t>
              </a:r>
            </a:p>
          </p:txBody>
        </p:sp>
      </p:grpSp>
      <p:sp>
        <p:nvSpPr>
          <p:cNvPr id="503897" name="Line 89"/>
          <p:cNvSpPr>
            <a:spLocks noChangeShapeType="1"/>
          </p:cNvSpPr>
          <p:nvPr/>
        </p:nvSpPr>
        <p:spPr bwMode="auto">
          <a:xfrm flipV="1">
            <a:off x="4419600" y="2667000"/>
            <a:ext cx="3886200" cy="5334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3898" name="Rectangle 90"/>
          <p:cNvSpPr>
            <a:spLocks noChangeArrowheads="1"/>
          </p:cNvSpPr>
          <p:nvPr/>
        </p:nvSpPr>
        <p:spPr bwMode="auto">
          <a:xfrm>
            <a:off x="304800" y="4038600"/>
            <a:ext cx="4114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基区电荷的逸散提供了通路，使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截止过程加快 </a:t>
            </a:r>
          </a:p>
        </p:txBody>
      </p:sp>
      <p:sp>
        <p:nvSpPr>
          <p:cNvPr id="503899" name="Line 91"/>
          <p:cNvSpPr>
            <a:spLocks noChangeShapeType="1"/>
          </p:cNvSpPr>
          <p:nvPr/>
        </p:nvSpPr>
        <p:spPr bwMode="auto">
          <a:xfrm flipV="1">
            <a:off x="4419600" y="4191000"/>
            <a:ext cx="1676400" cy="1524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3900" name="Line 92"/>
          <p:cNvSpPr>
            <a:spLocks noChangeShapeType="1"/>
          </p:cNvSpPr>
          <p:nvPr/>
        </p:nvSpPr>
        <p:spPr bwMode="auto">
          <a:xfrm flipH="1">
            <a:off x="6781800" y="4114800"/>
            <a:ext cx="9906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03905" name="Group 97"/>
          <p:cNvGrpSpPr>
            <a:grpSpLocks/>
          </p:cNvGrpSpPr>
          <p:nvPr/>
        </p:nvGrpSpPr>
        <p:grpSpPr bwMode="auto">
          <a:xfrm>
            <a:off x="6781800" y="4114800"/>
            <a:ext cx="1219200" cy="533400"/>
            <a:chOff x="4272" y="2592"/>
            <a:chExt cx="768" cy="336"/>
          </a:xfrm>
        </p:grpSpPr>
        <p:sp>
          <p:nvSpPr>
            <p:cNvPr id="503902" name="Line 94"/>
            <p:cNvSpPr>
              <a:spLocks noChangeShapeType="1"/>
            </p:cNvSpPr>
            <p:nvPr/>
          </p:nvSpPr>
          <p:spPr bwMode="auto">
            <a:xfrm>
              <a:off x="4272" y="2592"/>
              <a:ext cx="0" cy="14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3903" name="Line 95"/>
            <p:cNvSpPr>
              <a:spLocks noChangeShapeType="1"/>
            </p:cNvSpPr>
            <p:nvPr/>
          </p:nvSpPr>
          <p:spPr bwMode="auto">
            <a:xfrm>
              <a:off x="4272" y="2736"/>
              <a:ext cx="76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3904" name="Line 96"/>
            <p:cNvSpPr>
              <a:spLocks noChangeShapeType="1"/>
            </p:cNvSpPr>
            <p:nvPr/>
          </p:nvSpPr>
          <p:spPr bwMode="auto">
            <a:xfrm>
              <a:off x="5040" y="2736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13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50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50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3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3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50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0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50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 autoUpdateAnimBg="0"/>
      <p:bldP spid="503897" grpId="0" animBg="1"/>
      <p:bldP spid="503898" grpId="0" animBg="1" autoUpdateAnimBg="0"/>
      <p:bldP spid="503899" grpId="0" animBg="1"/>
      <p:bldP spid="50390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3BF01-E38B-4FFE-9505-69D089239113}" type="slidenum">
              <a:rPr lang="en-US" altLang="zh-CN" smtClean="0"/>
              <a:pPr/>
              <a:t>73</a:t>
            </a:fld>
            <a:endParaRPr lang="en-US" altLang="zh-CN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j-cs"/>
              </a:defRPr>
            </a:lvl1pPr>
          </a:lstStyle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39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013176"/>
            <a:ext cx="6912768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注：门延时不但与</a:t>
            </a:r>
            <a:r>
              <a:rPr lang="en-US" altLang="zh-CN" sz="2000" i="1" dirty="0">
                <a:latin typeface="华文新魏" pitchFamily="2" charset="-122"/>
                <a:ea typeface="华文新魏" pitchFamily="2" charset="-122"/>
              </a:rPr>
              <a:t>TTL</a:t>
            </a:r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sz="2000" i="1" dirty="0">
                <a:latin typeface="华文新魏" pitchFamily="2" charset="-122"/>
                <a:ea typeface="华文新魏" pitchFamily="2" charset="-122"/>
              </a:rPr>
              <a:t>MOS</a:t>
            </a:r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技术方案选择有关，也与门电路的尺寸、工艺有着直接关系。分立器件的体积较大、延迟也高，而</a:t>
            </a:r>
            <a:r>
              <a:rPr lang="en-US" altLang="zh-CN" sz="2000" i="1" dirty="0">
                <a:latin typeface="华文新魏" pitchFamily="2" charset="-122"/>
                <a:ea typeface="华文新魏" pitchFamily="2" charset="-122"/>
              </a:rPr>
              <a:t>28nm</a:t>
            </a:r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en-US" altLang="zh-CN" sz="2000" i="1" dirty="0">
                <a:latin typeface="华文新魏" pitchFamily="2" charset="-122"/>
                <a:ea typeface="华文新魏" pitchFamily="2" charset="-122"/>
              </a:rPr>
              <a:t>MOSFET</a:t>
            </a:r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非门延迟在</a:t>
            </a:r>
            <a:r>
              <a:rPr lang="en-US" altLang="zh-CN" sz="2000" i="1" dirty="0" err="1">
                <a:latin typeface="华文新魏" pitchFamily="2" charset="-122"/>
                <a:ea typeface="华文新魏" pitchFamily="2" charset="-122"/>
              </a:rPr>
              <a:t>ps</a:t>
            </a:r>
            <a:r>
              <a:rPr lang="zh-CN" altLang="en-US" sz="2000" i="1" dirty="0">
                <a:latin typeface="华文新魏" pitchFamily="2" charset="-122"/>
                <a:ea typeface="华文新魏" pitchFamily="2" charset="-122"/>
              </a:rPr>
              <a:t>（皮秒）量级，远小于分立器件的延时。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85850"/>
              </p:ext>
            </p:extLst>
          </p:nvPr>
        </p:nvGraphicFramePr>
        <p:xfrm>
          <a:off x="755576" y="1949440"/>
          <a:ext cx="7632848" cy="2554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581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TTL</a:t>
                      </a:r>
                      <a:r>
                        <a:rPr lang="zh-CN" altLang="en-US" dirty="0"/>
                        <a:t>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MOS</a:t>
                      </a:r>
                      <a:r>
                        <a:rPr lang="zh-CN" altLang="en-US" dirty="0"/>
                        <a:t>管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177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标准</a:t>
                      </a:r>
                      <a:r>
                        <a:rPr lang="en-US" altLang="zh-CN" dirty="0"/>
                        <a:t>74</a:t>
                      </a:r>
                      <a:r>
                        <a:rPr lang="zh-CN" altLang="en-US" dirty="0"/>
                        <a:t>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快速</a:t>
                      </a:r>
                      <a:r>
                        <a:rPr lang="en-US" altLang="zh-CN" dirty="0"/>
                        <a:t>74H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高速</a:t>
                      </a:r>
                      <a:r>
                        <a:rPr lang="en-US" altLang="zh-CN" dirty="0"/>
                        <a:t>74F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先进肖特基</a:t>
                      </a:r>
                      <a:r>
                        <a:rPr lang="en-US" altLang="zh-CN" dirty="0"/>
                        <a:t>74AS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4000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HC/HCT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低压</a:t>
                      </a:r>
                      <a:r>
                        <a:rPr lang="en-US" altLang="zh-CN" dirty="0"/>
                        <a:t>LVC</a:t>
                      </a:r>
                      <a:r>
                        <a:rPr lang="zh-CN" altLang="en-US" dirty="0"/>
                        <a:t>系列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75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延时</a:t>
                      </a:r>
                      <a:r>
                        <a:rPr lang="en-US" altLang="zh-CN" dirty="0" err="1"/>
                        <a:t>t</a:t>
                      </a:r>
                      <a:r>
                        <a:rPr lang="en-US" altLang="zh-CN" baseline="-25000" dirty="0" err="1"/>
                        <a:t>pd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ns</a:t>
                      </a:r>
                      <a:r>
                        <a:rPr lang="zh-CN" altLang="en-US" sz="1400" dirty="0"/>
                        <a:t>纳秒）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77"/>
          <p:cNvSpPr>
            <a:spLocks noChangeArrowheads="1"/>
          </p:cNvSpPr>
          <p:nvPr/>
        </p:nvSpPr>
        <p:spPr bwMode="auto">
          <a:xfrm>
            <a:off x="755576" y="1225104"/>
            <a:ext cx="583264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lvl="0" indent="-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kumimoji="0" lang="en-US" altLang="zh-CN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TTL</a:t>
            </a: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与</a:t>
            </a:r>
            <a:r>
              <a:rPr kumimoji="0" lang="en-US" altLang="zh-CN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MOS</a:t>
            </a:r>
            <a:r>
              <a:rPr kumimoji="0" lang="zh-CN" altLang="en-US" sz="2800" dirty="0">
                <a:solidFill>
                  <a:prstClr val="black"/>
                </a:solidFill>
                <a:latin typeface="华文新魏" pitchFamily="2" charset="-122"/>
                <a:ea typeface="华文新魏" pitchFamily="2" charset="-122"/>
              </a:rPr>
              <a:t>管与非门的延迟对比</a:t>
            </a:r>
          </a:p>
        </p:txBody>
      </p:sp>
    </p:spTree>
    <p:extLst>
      <p:ext uri="{BB962C8B-B14F-4D97-AF65-F5344CB8AC3E}">
        <p14:creationId xmlns:p14="http://schemas.microsoft.com/office/powerpoint/2010/main" val="4279214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8DDBD-F3D3-4C8C-9A88-80B8B702E372}" type="slidenum">
              <a:rPr lang="en-US" altLang="zh-CN">
                <a:latin typeface="+mn-ea"/>
                <a:ea typeface="+mn-ea"/>
              </a:rPr>
              <a:pPr/>
              <a:t>74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98691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b="1" dirty="0">
                <a:effectLst/>
              </a:rPr>
              <a:t>3.2  </a:t>
            </a:r>
            <a:r>
              <a:rPr lang="zh-CN" altLang="en-US" b="1" dirty="0">
                <a:effectLst/>
              </a:rPr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en-US" altLang="zh-CN" dirty="0"/>
              <a:t>TTL</a:t>
            </a:r>
            <a:r>
              <a:rPr lang="zh-CN" altLang="en-US" dirty="0"/>
              <a:t>典型与非门电路结构</a:t>
            </a:r>
          </a:p>
          <a:p>
            <a:pPr lvl="1"/>
            <a:r>
              <a:rPr lang="en-US" altLang="zh-CN" dirty="0">
                <a:solidFill>
                  <a:srgbClr val="00B0F0"/>
                </a:solidFill>
              </a:rPr>
              <a:t>TTL</a:t>
            </a:r>
            <a:r>
              <a:rPr lang="zh-CN" altLang="en-US" dirty="0">
                <a:solidFill>
                  <a:srgbClr val="00B0F0"/>
                </a:solidFill>
              </a:rPr>
              <a:t>与非门电路的外部特性与级连</a:t>
            </a:r>
          </a:p>
          <a:p>
            <a:pPr lvl="1"/>
            <a:r>
              <a:rPr lang="zh-CN" altLang="en-US" dirty="0"/>
              <a:t>集电极开路（</a:t>
            </a:r>
            <a:r>
              <a:rPr lang="en-US" altLang="zh-CN" dirty="0"/>
              <a:t>OC</a:t>
            </a:r>
            <a:r>
              <a:rPr lang="zh-CN" altLang="en-US" dirty="0"/>
              <a:t>）与非门</a:t>
            </a:r>
          </a:p>
          <a:p>
            <a:pPr lvl="1"/>
            <a:r>
              <a:rPr lang="zh-CN" altLang="en-US" dirty="0"/>
              <a:t>三态门</a:t>
            </a:r>
          </a:p>
        </p:txBody>
      </p:sp>
      <p:sp>
        <p:nvSpPr>
          <p:cNvPr id="498692" name="Rectangle 1028"/>
          <p:cNvSpPr>
            <a:spLocks noChangeArrowheads="1"/>
          </p:cNvSpPr>
          <p:nvPr/>
        </p:nvSpPr>
        <p:spPr bwMode="auto">
          <a:xfrm>
            <a:off x="384175" y="3147690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+mn-ea"/>
                <a:ea typeface="+mn-ea"/>
                <a:sym typeface="Wingdings 3" pitchFamily="18" charset="2"/>
              </a:rPr>
              <a:t></a:t>
            </a:r>
            <a:endParaRPr lang="en-US" altLang="zh-CN" sz="3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87A6E-7D72-4359-9448-DCD57E254E02}" type="slidenum">
              <a:rPr lang="en-US" altLang="zh-CN">
                <a:latin typeface="+mn-ea"/>
                <a:ea typeface="+mn-ea"/>
              </a:rPr>
              <a:pPr/>
              <a:t>75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9766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与非门电路的外部特性</a:t>
            </a:r>
          </a:p>
          <a:p>
            <a:pPr lvl="1"/>
            <a:r>
              <a:rPr lang="zh-CN" altLang="en-US" dirty="0"/>
              <a:t>开关特性</a:t>
            </a:r>
          </a:p>
          <a:p>
            <a:pPr lvl="1"/>
            <a:r>
              <a:rPr lang="zh-CN" altLang="en-US" dirty="0"/>
              <a:t>转移特性</a:t>
            </a:r>
          </a:p>
          <a:p>
            <a:pPr lvl="1"/>
            <a:r>
              <a:rPr lang="zh-CN" altLang="en-US" dirty="0"/>
              <a:t>直流参数</a:t>
            </a:r>
          </a:p>
          <a:p>
            <a:r>
              <a:rPr lang="zh-CN" altLang="en-US" dirty="0"/>
              <a:t>与非门电路的级联</a:t>
            </a:r>
          </a:p>
          <a:p>
            <a:pPr lvl="1"/>
            <a:r>
              <a:rPr lang="zh-CN" altLang="en-US" dirty="0"/>
              <a:t>负载计算</a:t>
            </a:r>
          </a:p>
          <a:p>
            <a:pPr lvl="1"/>
            <a:r>
              <a:rPr lang="zh-CN" altLang="en-US" dirty="0"/>
              <a:t>非正常状态分析</a:t>
            </a:r>
          </a:p>
        </p:txBody>
      </p:sp>
      <p:sp>
        <p:nvSpPr>
          <p:cNvPr id="497668" name="Rectangle 1028"/>
          <p:cNvSpPr>
            <a:spLocks noChangeArrowheads="1"/>
          </p:cNvSpPr>
          <p:nvPr/>
        </p:nvSpPr>
        <p:spPr bwMode="auto">
          <a:xfrm>
            <a:off x="0" y="1447800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+mn-ea"/>
                <a:ea typeface="+mn-ea"/>
                <a:sym typeface="Wingdings 3" pitchFamily="18" charset="2"/>
              </a:rPr>
              <a:t></a:t>
            </a:r>
            <a:endParaRPr lang="en-US" altLang="zh-CN" sz="3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1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8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技术参数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E9564-761D-4966-8127-D9D67726B1AC}" type="slidenum">
              <a:rPr lang="zh-CN" altLang="en-US"/>
              <a:pPr/>
              <a:t>76</a:t>
            </a:fld>
            <a:endParaRPr lang="en-US" altLang="zh-CN"/>
          </a:p>
        </p:txBody>
      </p:sp>
      <p:sp>
        <p:nvSpPr>
          <p:cNvPr id="4638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14375" y="1480840"/>
            <a:ext cx="8170863" cy="4756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cs typeface="Times New Roman" pitchFamily="18" charset="0"/>
              </a:rPr>
              <a:t>主要有下列参数</a:t>
            </a:r>
            <a:r>
              <a:rPr lang="en-US" altLang="zh-CN" dirty="0">
                <a:cs typeface="Times New Roman" pitchFamily="18" charset="0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cs typeface="Times New Roman" pitchFamily="18" charset="0"/>
              </a:rPr>
              <a:t>扇入（</a:t>
            </a:r>
            <a:r>
              <a:rPr lang="en-US" altLang="zh-CN" dirty="0">
                <a:cs typeface="Times New Roman" pitchFamily="18" charset="0"/>
              </a:rPr>
              <a:t>Fan-in</a:t>
            </a:r>
            <a:r>
              <a:rPr lang="zh-CN" altLang="en-US" dirty="0">
                <a:cs typeface="Times New Roman" pitchFamily="18" charset="0"/>
              </a:rPr>
              <a:t>）</a:t>
            </a:r>
            <a:r>
              <a:rPr lang="zh-CN" altLang="en-US" b="0" dirty="0">
                <a:cs typeface="Times New Roman" pitchFamily="18" charset="0"/>
              </a:rPr>
              <a:t>  </a:t>
            </a:r>
            <a:r>
              <a:rPr lang="en-US" altLang="zh-CN" b="0" dirty="0">
                <a:cs typeface="Times New Roman" pitchFamily="18" charset="0"/>
              </a:rPr>
              <a:t> </a:t>
            </a:r>
            <a:r>
              <a:rPr lang="zh-CN" altLang="en-US" b="0" dirty="0">
                <a:cs typeface="Times New Roman" pitchFamily="18" charset="0"/>
              </a:rPr>
              <a:t>一个门的可用输入数目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cs typeface="Times New Roman" pitchFamily="18" charset="0"/>
              </a:rPr>
              <a:t>扇出（</a:t>
            </a:r>
            <a:r>
              <a:rPr lang="en-US" altLang="zh-CN" dirty="0">
                <a:cs typeface="Times New Roman" pitchFamily="18" charset="0"/>
              </a:rPr>
              <a:t>Fan-out</a:t>
            </a:r>
            <a:r>
              <a:rPr lang="zh-CN" altLang="en-US" dirty="0">
                <a:cs typeface="Times New Roman" pitchFamily="18" charset="0"/>
              </a:rPr>
              <a:t>）</a:t>
            </a:r>
            <a:r>
              <a:rPr lang="zh-CN" altLang="en-US" b="0" dirty="0">
                <a:cs typeface="Times New Roman" pitchFamily="18" charset="0"/>
              </a:rPr>
              <a:t>一个门的输出可以驱动的标准门个数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cs typeface="Times New Roman" pitchFamily="18" charset="0"/>
              </a:rPr>
              <a:t>传输延迟（</a:t>
            </a:r>
            <a:r>
              <a:rPr lang="en-US" altLang="zh-CN" dirty="0">
                <a:cs typeface="Times New Roman" pitchFamily="18" charset="0"/>
              </a:rPr>
              <a:t>Propagation Delay</a:t>
            </a:r>
            <a:r>
              <a:rPr lang="zh-CN" altLang="en-US" dirty="0">
                <a:cs typeface="Times New Roman" pitchFamily="18" charset="0"/>
              </a:rPr>
              <a:t>）</a:t>
            </a:r>
            <a:r>
              <a:rPr lang="zh-CN" altLang="en-US" b="0" dirty="0">
                <a:cs typeface="Times New Roman" pitchFamily="18" charset="0"/>
              </a:rPr>
              <a:t>             从输入传输到输出所需要的时间。电路的处理速度与电路门的最大传输延迟成反比例关系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cs typeface="Times New Roman" pitchFamily="18" charset="0"/>
              </a:rPr>
              <a:t>功耗（</a:t>
            </a:r>
            <a:r>
              <a:rPr lang="en-US" altLang="zh-CN" dirty="0">
                <a:cs typeface="Times New Roman" pitchFamily="18" charset="0"/>
              </a:rPr>
              <a:t>Power Dissipation</a:t>
            </a:r>
            <a:r>
              <a:rPr lang="zh-CN" altLang="en-US" dirty="0">
                <a:cs typeface="Times New Roman" pitchFamily="18" charset="0"/>
              </a:rPr>
              <a:t>）</a:t>
            </a:r>
            <a:r>
              <a:rPr lang="zh-CN" altLang="en-US" b="0" dirty="0">
                <a:cs typeface="Times New Roman" pitchFamily="18" charset="0"/>
              </a:rPr>
              <a:t>                       逻辑门消耗的能量，以热的形式散发</a:t>
            </a:r>
          </a:p>
        </p:txBody>
      </p:sp>
    </p:spTree>
    <p:extLst>
      <p:ext uri="{BB962C8B-B14F-4D97-AF65-F5344CB8AC3E}">
        <p14:creationId xmlns:p14="http://schemas.microsoft.com/office/powerpoint/2010/main" val="142747129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Times New Roman" pitchFamily="18" charset="0"/>
              </a:rPr>
              <a:t>传输延迟</a:t>
            </a:r>
            <a:endParaRPr lang="en-US" altLang="zh-CN"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2B56E-CD2D-4501-A195-3759265F17F4}" type="slidenum">
              <a:rPr lang="zh-CN" altLang="en-US"/>
              <a:pPr/>
              <a:t>77</a:t>
            </a:fld>
            <a:endParaRPr lang="en-US" altLang="zh-CN"/>
          </a:p>
        </p:txBody>
      </p:sp>
      <p:sp>
        <p:nvSpPr>
          <p:cNvPr id="434181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719138" y="1285875"/>
            <a:ext cx="8064500" cy="5259388"/>
          </a:xfrm>
        </p:spPr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传输延迟</a:t>
            </a:r>
          </a:p>
          <a:p>
            <a:pPr lvl="1"/>
            <a:r>
              <a:rPr lang="zh-CN" altLang="en-US" sz="2400" dirty="0">
                <a:cs typeface="Times New Roman" pitchFamily="18" charset="0"/>
              </a:rPr>
              <a:t>是信号变化时从输入</a:t>
            </a:r>
            <a:r>
              <a:rPr lang="zh-CN" altLang="en-US" sz="2400" dirty="0">
                <a:solidFill>
                  <a:srgbClr val="FF3300"/>
                </a:solidFill>
                <a:cs typeface="Times New Roman" pitchFamily="18" charset="0"/>
              </a:rPr>
              <a:t>传输</a:t>
            </a:r>
            <a:r>
              <a:rPr lang="zh-CN" altLang="en-US" sz="2400" dirty="0">
                <a:cs typeface="Times New Roman" pitchFamily="18" charset="0"/>
              </a:rPr>
              <a:t>到输出所需要的时间</a:t>
            </a:r>
          </a:p>
          <a:p>
            <a:pPr lvl="1"/>
            <a:r>
              <a:rPr lang="zh-CN" altLang="en-US" sz="2400" dirty="0">
                <a:cs typeface="Times New Roman" pitchFamily="18" charset="0"/>
              </a:rPr>
              <a:t>最大和最小值的中间</a:t>
            </a:r>
            <a:r>
              <a:rPr lang="en-US" altLang="zh-CN" sz="2400" dirty="0">
                <a:cs typeface="Times New Roman" pitchFamily="18" charset="0"/>
              </a:rPr>
              <a:t>50</a:t>
            </a:r>
            <a:r>
              <a:rPr lang="zh-CN" altLang="en-US" sz="2400" dirty="0">
                <a:cs typeface="Times New Roman" pitchFamily="18" charset="0"/>
              </a:rPr>
              <a:t>％点作为时间参考点</a:t>
            </a:r>
            <a:r>
              <a:rPr lang="en-US" altLang="zh-CN" sz="2400" dirty="0">
                <a:cs typeface="Times New Roman" pitchFamily="18" charset="0"/>
              </a:rPr>
              <a:t>.</a:t>
            </a:r>
          </a:p>
          <a:p>
            <a:pPr lvl="1"/>
            <a:r>
              <a:rPr lang="zh-CN" altLang="en-US" sz="2400" dirty="0">
                <a:cs typeface="Times New Roman" pitchFamily="18" charset="0"/>
              </a:rPr>
              <a:t>高到低 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400" baseline="-25000" dirty="0" err="1">
                <a:cs typeface="Times New Roman" pitchFamily="18" charset="0"/>
              </a:rPr>
              <a:t>PHL</a:t>
            </a:r>
            <a:r>
              <a:rPr lang="en-US" altLang="zh-CN" sz="2400" dirty="0">
                <a:cs typeface="Times New Roman" pitchFamily="18" charset="0"/>
              </a:rPr>
              <a:t>) </a:t>
            </a:r>
            <a:r>
              <a:rPr lang="zh-CN" altLang="en-US" sz="2400" dirty="0">
                <a:cs typeface="Times New Roman" pitchFamily="18" charset="0"/>
              </a:rPr>
              <a:t>或低到高</a:t>
            </a:r>
            <a:r>
              <a:rPr lang="en-US" altLang="zh-CN" sz="2400" dirty="0">
                <a:cs typeface="Times New Roman" pitchFamily="18" charset="0"/>
              </a:rPr>
              <a:t>(</a:t>
            </a: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400" baseline="-25000" dirty="0" err="1">
                <a:cs typeface="Times New Roman" pitchFamily="18" charset="0"/>
              </a:rPr>
              <a:t>PLH</a:t>
            </a:r>
            <a:r>
              <a:rPr lang="en-US" altLang="zh-CN" sz="2400" dirty="0">
                <a:cs typeface="Times New Roman" pitchFamily="18" charset="0"/>
              </a:rPr>
              <a:t>) </a:t>
            </a:r>
            <a:r>
              <a:rPr lang="zh-CN" altLang="en-US" sz="2400" dirty="0">
                <a:cs typeface="Times New Roman" pitchFamily="18" charset="0"/>
              </a:rPr>
              <a:t>输出信号改变可能有不同的传输延迟</a:t>
            </a:r>
            <a:endParaRPr lang="en-US" altLang="zh-CN" sz="2400" dirty="0">
              <a:cs typeface="Times New Roman" pitchFamily="18" charset="0"/>
            </a:endParaRPr>
          </a:p>
          <a:p>
            <a:pPr lvl="1"/>
            <a:r>
              <a:rPr lang="zh-CN" altLang="en-US" sz="2400" dirty="0">
                <a:cs typeface="Times New Roman" pitchFamily="18" charset="0"/>
              </a:rPr>
              <a:t>高到低 </a:t>
            </a:r>
            <a:r>
              <a:rPr lang="en-US" altLang="zh-CN" sz="2400" dirty="0">
                <a:cs typeface="Times New Roman" pitchFamily="18" charset="0"/>
              </a:rPr>
              <a:t>(HL) </a:t>
            </a:r>
            <a:r>
              <a:rPr lang="zh-CN" altLang="en-US" sz="2400" dirty="0">
                <a:cs typeface="Times New Roman" pitchFamily="18" charset="0"/>
              </a:rPr>
              <a:t>或 低到高 </a:t>
            </a:r>
            <a:r>
              <a:rPr lang="en-US" altLang="zh-CN" sz="2400" dirty="0">
                <a:cs typeface="Times New Roman" pitchFamily="18" charset="0"/>
              </a:rPr>
              <a:t>(LH)</a:t>
            </a:r>
            <a:r>
              <a:rPr lang="zh-CN" altLang="en-US" sz="2400" dirty="0">
                <a:cs typeface="Times New Roman" pitchFamily="18" charset="0"/>
              </a:rPr>
              <a:t>跃迁是</a:t>
            </a:r>
            <a:r>
              <a:rPr lang="zh-CN" altLang="en-US" sz="2400" dirty="0">
                <a:solidFill>
                  <a:srgbClr val="FF0000"/>
                </a:solidFill>
                <a:cs typeface="Times New Roman" pitchFamily="18" charset="0"/>
              </a:rPr>
              <a:t>根据输出关系定义</a:t>
            </a:r>
          </a:p>
          <a:p>
            <a:pPr lvl="2"/>
            <a:r>
              <a:rPr lang="zh-CN" altLang="en-US" dirty="0">
                <a:cs typeface="Times New Roman" pitchFamily="18" charset="0"/>
              </a:rPr>
              <a:t>不是输入关系</a:t>
            </a:r>
            <a:endParaRPr lang="en-US" altLang="zh-CN" dirty="0">
              <a:cs typeface="Times New Roman" pitchFamily="18" charset="0"/>
            </a:endParaRPr>
          </a:p>
          <a:p>
            <a:pPr lvl="2"/>
            <a:r>
              <a:rPr lang="zh-CN" altLang="en-US" dirty="0">
                <a:cs typeface="Times New Roman" pitchFamily="18" charset="0"/>
              </a:rPr>
              <a:t>一个高到低（</a:t>
            </a:r>
            <a:r>
              <a:rPr lang="en-US" altLang="zh-CN" dirty="0">
                <a:cs typeface="Times New Roman" pitchFamily="18" charset="0"/>
              </a:rPr>
              <a:t>HL</a:t>
            </a:r>
            <a:r>
              <a:rPr lang="zh-CN" altLang="en-US" dirty="0">
                <a:cs typeface="Times New Roman" pitchFamily="18" charset="0"/>
              </a:rPr>
              <a:t>） 输入跃迁导致</a:t>
            </a:r>
            <a:r>
              <a:rPr lang="en-US" altLang="zh-CN" dirty="0">
                <a:cs typeface="Times New Roman" pitchFamily="18" charset="0"/>
              </a:rPr>
              <a:t>:</a:t>
            </a:r>
          </a:p>
          <a:p>
            <a:pPr lvl="3"/>
            <a:r>
              <a:rPr lang="zh-CN" altLang="en-US" dirty="0">
                <a:cs typeface="Times New Roman" pitchFamily="18" charset="0"/>
              </a:rPr>
              <a:t>如果是非门，则得到一个低到高的输出跃迁</a:t>
            </a:r>
          </a:p>
          <a:p>
            <a:pPr lvl="3"/>
            <a:r>
              <a:rPr lang="zh-CN" altLang="en-US" dirty="0">
                <a:cs typeface="Times New Roman" pitchFamily="18" charset="0"/>
              </a:rPr>
              <a:t>如果是同相门，则得到一个高到低的输出跃迁</a:t>
            </a:r>
          </a:p>
        </p:txBody>
      </p:sp>
    </p:spTree>
    <p:extLst>
      <p:ext uri="{BB962C8B-B14F-4D97-AF65-F5344CB8AC3E}">
        <p14:creationId xmlns:p14="http://schemas.microsoft.com/office/powerpoint/2010/main" val="219649857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93" name="Rectangle 325"/>
          <p:cNvSpPr>
            <a:spLocks noGrp="1" noChangeArrowheads="1"/>
          </p:cNvSpPr>
          <p:nvPr>
            <p:ph type="title"/>
          </p:nvPr>
        </p:nvSpPr>
        <p:spPr>
          <a:xfrm>
            <a:off x="914400" y="332656"/>
            <a:ext cx="7772400" cy="868958"/>
          </a:xfrm>
        </p:spPr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非门传输延迟</a:t>
            </a:r>
            <a:endParaRPr lang="en-US" altLang="zh-CN" dirty="0">
              <a:cs typeface="Times New Roman" pitchFamily="18" charset="0"/>
            </a:endParaRPr>
          </a:p>
        </p:txBody>
      </p:sp>
      <p:sp>
        <p:nvSpPr>
          <p:cNvPr id="22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79512" y="6210300"/>
            <a:ext cx="457200" cy="457200"/>
          </a:xfrm>
        </p:spPr>
        <p:txBody>
          <a:bodyPr/>
          <a:lstStyle/>
          <a:p>
            <a:fld id="{6ACF5AAA-2341-41FA-94FB-2AA068C037D9}" type="slidenum">
              <a:rPr lang="zh-CN" altLang="en-US"/>
              <a:pPr/>
              <a:t>78</a:t>
            </a:fld>
            <a:endParaRPr lang="en-US" altLang="zh-CN"/>
          </a:p>
        </p:txBody>
      </p:sp>
      <p:sp>
        <p:nvSpPr>
          <p:cNvPr id="519494" name="Rectangle 326"/>
          <p:cNvSpPr>
            <a:spLocks noGrp="1" noChangeArrowheads="1"/>
          </p:cNvSpPr>
          <p:nvPr>
            <p:ph sz="quarter" idx="1"/>
          </p:nvPr>
        </p:nvSpPr>
        <p:spPr>
          <a:xfrm>
            <a:off x="719138" y="1171575"/>
            <a:ext cx="7772400" cy="1119188"/>
          </a:xfrm>
        </p:spPr>
        <p:txBody>
          <a:bodyPr>
            <a:normAutofit/>
          </a:bodyPr>
          <a:lstStyle/>
          <a:p>
            <a:pPr>
              <a:buSzPct val="115000"/>
            </a:pPr>
            <a:r>
              <a:rPr lang="zh-CN" altLang="en-US" sz="2800" dirty="0">
                <a:cs typeface="Times New Roman" pitchFamily="18" charset="0"/>
              </a:rPr>
              <a:t>传输延迟以高低的中间点为参考点</a:t>
            </a:r>
          </a:p>
          <a:p>
            <a:pPr lvl="1">
              <a:buSzPct val="115000"/>
            </a:pP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400" baseline="-20000" dirty="0" err="1">
                <a:cs typeface="Times New Roman" pitchFamily="18" charset="0"/>
              </a:rPr>
              <a:t>PHL</a:t>
            </a:r>
            <a:r>
              <a:rPr lang="en-US" altLang="zh-CN" sz="2400" dirty="0">
                <a:cs typeface="Times New Roman" pitchFamily="18" charset="0"/>
              </a:rPr>
              <a:t>=1.3ns   </a:t>
            </a: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400" baseline="-20000" dirty="0" err="1">
                <a:cs typeface="Times New Roman" pitchFamily="18" charset="0"/>
              </a:rPr>
              <a:t>PLH</a:t>
            </a:r>
            <a:r>
              <a:rPr lang="en-US" altLang="zh-CN" sz="2400" dirty="0">
                <a:cs typeface="Times New Roman" pitchFamily="18" charset="0"/>
              </a:rPr>
              <a:t> =1.2ns    </a:t>
            </a: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400" baseline="-20000" dirty="0" err="1">
                <a:cs typeface="Times New Roman" pitchFamily="18" charset="0"/>
              </a:rPr>
              <a:t>pd</a:t>
            </a:r>
            <a:r>
              <a:rPr lang="en-US" altLang="zh-CN" sz="2400" dirty="0">
                <a:cs typeface="Times New Roman" pitchFamily="18" charset="0"/>
              </a:rPr>
              <a:t>=avg(</a:t>
            </a:r>
            <a:r>
              <a:rPr lang="en-US" altLang="zh-CN" sz="2400" dirty="0" err="1">
                <a:cs typeface="Times New Roman" pitchFamily="18" charset="0"/>
              </a:rPr>
              <a:t>t</a:t>
            </a:r>
            <a:r>
              <a:rPr lang="en-US" altLang="zh-CN" sz="2000" i="1" baseline="-20000" dirty="0" err="1">
                <a:cs typeface="Arial Unicode MS" pitchFamily="34" charset="-122"/>
              </a:rPr>
              <a:t>PHL</a:t>
            </a:r>
            <a:r>
              <a:rPr lang="en-US" altLang="zh-CN" sz="2400" dirty="0" err="1">
                <a:cs typeface="Arial Unicode MS" pitchFamily="34" charset="-122"/>
              </a:rPr>
              <a:t>,t</a:t>
            </a:r>
            <a:r>
              <a:rPr lang="en-US" altLang="zh-CN" sz="2000" i="1" baseline="-20000" dirty="0" err="1">
                <a:cs typeface="Arial Unicode MS" pitchFamily="34" charset="-122"/>
              </a:rPr>
              <a:t>PLH</a:t>
            </a:r>
            <a:r>
              <a:rPr lang="en-US" altLang="zh-CN" sz="2400" dirty="0">
                <a:cs typeface="Arial Unicode MS" pitchFamily="34" charset="-122"/>
              </a:rPr>
              <a:t>)=1.25ns</a:t>
            </a:r>
          </a:p>
          <a:p>
            <a:endParaRPr lang="en-US" altLang="zh-CN" sz="2800" dirty="0">
              <a:cs typeface="Arial Unicode MS" pitchFamily="34" charset="-122"/>
            </a:endParaRPr>
          </a:p>
          <a:p>
            <a:endParaRPr lang="en-US" altLang="zh-CN" dirty="0">
              <a:cs typeface="Arial Unicode MS" pitchFamily="34" charset="-122"/>
            </a:endParaRPr>
          </a:p>
          <a:p>
            <a:endParaRPr lang="en-US" altLang="zh-CN" dirty="0">
              <a:cs typeface="Arial Unicode MS" pitchFamily="34" charset="-122"/>
            </a:endParaRPr>
          </a:p>
          <a:p>
            <a:endParaRPr lang="zh-CN" altLang="en-US" dirty="0">
              <a:cs typeface="Arial Unicode MS" pitchFamily="34" charset="-122"/>
            </a:endParaRPr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8638356" y="6065838"/>
            <a:ext cx="3810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1200">
                <a:solidFill>
                  <a:srgbClr val="000000"/>
                </a:solidFill>
                <a:ea typeface="宋体" pitchFamily="2" charset="-122"/>
              </a:rPr>
              <a:t> </a:t>
            </a:r>
            <a:endParaRPr lang="zh-CN" altLang="en-US" sz="2400">
              <a:ea typeface="宋体" pitchFamily="2" charset="-122"/>
            </a:endParaRPr>
          </a:p>
        </p:txBody>
      </p:sp>
      <p:graphicFrame>
        <p:nvGraphicFramePr>
          <p:cNvPr id="519501" name="Group 3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692832"/>
              </p:ext>
            </p:extLst>
          </p:nvPr>
        </p:nvGraphicFramePr>
        <p:xfrm>
          <a:off x="1321568" y="2441575"/>
          <a:ext cx="6096000" cy="4083052"/>
        </p:xfrm>
        <a:graphic>
          <a:graphicData uri="http://schemas.openxmlformats.org/drawingml/2006/table">
            <a:tbl>
              <a:tblPr/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1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19288" name="Line 120"/>
          <p:cNvSpPr>
            <a:spLocks noChangeShapeType="1"/>
          </p:cNvSpPr>
          <p:nvPr/>
        </p:nvSpPr>
        <p:spPr bwMode="auto">
          <a:xfrm flipV="1">
            <a:off x="1321568" y="1963738"/>
            <a:ext cx="0" cy="4586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289" name="Line 121"/>
          <p:cNvSpPr>
            <a:spLocks noChangeShapeType="1"/>
          </p:cNvSpPr>
          <p:nvPr/>
        </p:nvSpPr>
        <p:spPr bwMode="auto">
          <a:xfrm flipV="1">
            <a:off x="1288231" y="4303713"/>
            <a:ext cx="6545262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476" name="Line 308"/>
          <p:cNvSpPr>
            <a:spLocks noChangeShapeType="1"/>
          </p:cNvSpPr>
          <p:nvPr/>
        </p:nvSpPr>
        <p:spPr bwMode="auto">
          <a:xfrm flipV="1">
            <a:off x="1310456" y="6535738"/>
            <a:ext cx="6545262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481" name="Text Box 313"/>
          <p:cNvSpPr txBox="1">
            <a:spLocks noChangeArrowheads="1"/>
          </p:cNvSpPr>
          <p:nvPr/>
        </p:nvSpPr>
        <p:spPr bwMode="auto">
          <a:xfrm rot="-5400000">
            <a:off x="180949" y="3051970"/>
            <a:ext cx="15970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>
                <a:ea typeface="宋体" pitchFamily="2" charset="-122"/>
              </a:rPr>
              <a:t>IN</a:t>
            </a:r>
            <a:r>
              <a:rPr lang="en-US" altLang="zh-CN" sz="2800" dirty="0">
                <a:ea typeface="宋体" pitchFamily="2" charset="-122"/>
              </a:rPr>
              <a:t> (volts)</a:t>
            </a:r>
          </a:p>
        </p:txBody>
      </p:sp>
      <p:sp>
        <p:nvSpPr>
          <p:cNvPr id="519482" name="Text Box 314"/>
          <p:cNvSpPr txBox="1">
            <a:spLocks noChangeArrowheads="1"/>
          </p:cNvSpPr>
          <p:nvPr/>
        </p:nvSpPr>
        <p:spPr bwMode="auto">
          <a:xfrm rot="-5400000">
            <a:off x="-14313" y="5188744"/>
            <a:ext cx="1971675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dirty="0">
                <a:ea typeface="宋体" pitchFamily="2" charset="-122"/>
              </a:rPr>
              <a:t>OUT</a:t>
            </a:r>
            <a:r>
              <a:rPr lang="en-US" altLang="zh-CN" sz="2800" dirty="0">
                <a:ea typeface="宋体" pitchFamily="2" charset="-122"/>
              </a:rPr>
              <a:t> (volts)</a:t>
            </a:r>
          </a:p>
        </p:txBody>
      </p:sp>
      <p:grpSp>
        <p:nvGrpSpPr>
          <p:cNvPr id="2" name="Group 318"/>
          <p:cNvGrpSpPr>
            <a:grpSpLocks/>
          </p:cNvGrpSpPr>
          <p:nvPr/>
        </p:nvGrpSpPr>
        <p:grpSpPr bwMode="auto">
          <a:xfrm>
            <a:off x="1321568" y="2776538"/>
            <a:ext cx="6075363" cy="1333500"/>
            <a:chOff x="960" y="1400"/>
            <a:chExt cx="3827" cy="840"/>
          </a:xfrm>
        </p:grpSpPr>
        <p:sp>
          <p:nvSpPr>
            <p:cNvPr id="519479" name="Line 311"/>
            <p:cNvSpPr>
              <a:spLocks noChangeShapeType="1"/>
            </p:cNvSpPr>
            <p:nvPr/>
          </p:nvSpPr>
          <p:spPr bwMode="auto">
            <a:xfrm>
              <a:off x="960" y="2231"/>
              <a:ext cx="76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80" name="Line 312"/>
            <p:cNvSpPr>
              <a:spLocks noChangeShapeType="1"/>
            </p:cNvSpPr>
            <p:nvPr/>
          </p:nvSpPr>
          <p:spPr bwMode="auto">
            <a:xfrm flipV="1">
              <a:off x="1719" y="1400"/>
              <a:ext cx="530" cy="8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83" name="Line 315"/>
            <p:cNvSpPr>
              <a:spLocks noChangeShapeType="1"/>
            </p:cNvSpPr>
            <p:nvPr/>
          </p:nvSpPr>
          <p:spPr bwMode="auto">
            <a:xfrm>
              <a:off x="2249" y="1408"/>
              <a:ext cx="1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84" name="Line 316"/>
            <p:cNvSpPr>
              <a:spLocks noChangeShapeType="1"/>
            </p:cNvSpPr>
            <p:nvPr/>
          </p:nvSpPr>
          <p:spPr bwMode="auto">
            <a:xfrm>
              <a:off x="3557" y="1417"/>
              <a:ext cx="128" cy="82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85" name="Line 317"/>
            <p:cNvSpPr>
              <a:spLocks noChangeShapeType="1"/>
            </p:cNvSpPr>
            <p:nvPr/>
          </p:nvSpPr>
          <p:spPr bwMode="auto">
            <a:xfrm>
              <a:off x="3671" y="2235"/>
              <a:ext cx="11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9491" name="Line 323"/>
          <p:cNvSpPr>
            <a:spLocks noChangeShapeType="1"/>
          </p:cNvSpPr>
          <p:nvPr/>
        </p:nvSpPr>
        <p:spPr bwMode="auto">
          <a:xfrm flipH="1" flipV="1">
            <a:off x="3409131" y="5014913"/>
            <a:ext cx="203200" cy="13065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34"/>
          <p:cNvGrpSpPr>
            <a:grpSpLocks/>
          </p:cNvGrpSpPr>
          <p:nvPr/>
        </p:nvGrpSpPr>
        <p:grpSpPr bwMode="auto">
          <a:xfrm>
            <a:off x="1312043" y="5022850"/>
            <a:ext cx="6118225" cy="1325563"/>
            <a:chOff x="954" y="2941"/>
            <a:chExt cx="3854" cy="835"/>
          </a:xfrm>
        </p:grpSpPr>
        <p:sp>
          <p:nvSpPr>
            <p:cNvPr id="519488" name="Line 320"/>
            <p:cNvSpPr>
              <a:spLocks noChangeShapeType="1"/>
            </p:cNvSpPr>
            <p:nvPr/>
          </p:nvSpPr>
          <p:spPr bwMode="auto">
            <a:xfrm flipH="1" flipV="1">
              <a:off x="4086" y="2945"/>
              <a:ext cx="72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89" name="Line 321"/>
            <p:cNvSpPr>
              <a:spLocks noChangeShapeType="1"/>
            </p:cNvSpPr>
            <p:nvPr/>
          </p:nvSpPr>
          <p:spPr bwMode="auto">
            <a:xfrm flipH="1">
              <a:off x="3711" y="2944"/>
              <a:ext cx="375" cy="83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90" name="Line 322"/>
            <p:cNvSpPr>
              <a:spLocks noChangeShapeType="1"/>
            </p:cNvSpPr>
            <p:nvPr/>
          </p:nvSpPr>
          <p:spPr bwMode="auto">
            <a:xfrm flipH="1" flipV="1">
              <a:off x="2385" y="3768"/>
              <a:ext cx="132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92" name="Line 324"/>
            <p:cNvSpPr>
              <a:spLocks noChangeShapeType="1"/>
            </p:cNvSpPr>
            <p:nvPr/>
          </p:nvSpPr>
          <p:spPr bwMode="auto">
            <a:xfrm flipH="1" flipV="1">
              <a:off x="954" y="2941"/>
              <a:ext cx="133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9496" name="Text Box 328"/>
          <p:cNvSpPr txBox="1">
            <a:spLocks noChangeArrowheads="1"/>
          </p:cNvSpPr>
          <p:nvPr/>
        </p:nvSpPr>
        <p:spPr bwMode="auto">
          <a:xfrm>
            <a:off x="7787456" y="6254750"/>
            <a:ext cx="857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t </a:t>
            </a:r>
            <a:r>
              <a:rPr lang="en-US" altLang="zh-CN" sz="2400">
                <a:ea typeface="宋体" pitchFamily="2" charset="-122"/>
              </a:rPr>
              <a:t>(ns)</a:t>
            </a:r>
          </a:p>
        </p:txBody>
      </p:sp>
      <p:sp>
        <p:nvSpPr>
          <p:cNvPr id="519497" name="Text Box 329"/>
          <p:cNvSpPr txBox="1">
            <a:spLocks noChangeArrowheads="1"/>
          </p:cNvSpPr>
          <p:nvPr/>
        </p:nvSpPr>
        <p:spPr bwMode="auto">
          <a:xfrm>
            <a:off x="3529781" y="6461125"/>
            <a:ext cx="2205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a typeface="宋体" pitchFamily="2" charset="-122"/>
              </a:rPr>
              <a:t>1.0 ns per division</a:t>
            </a:r>
          </a:p>
        </p:txBody>
      </p:sp>
      <p:sp>
        <p:nvSpPr>
          <p:cNvPr id="519503" name="Line 335"/>
          <p:cNvSpPr>
            <a:spLocks noChangeShapeType="1"/>
          </p:cNvSpPr>
          <p:nvPr/>
        </p:nvSpPr>
        <p:spPr bwMode="auto">
          <a:xfrm flipV="1">
            <a:off x="2328043" y="3419475"/>
            <a:ext cx="3538538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04" name="Line 336"/>
          <p:cNvSpPr>
            <a:spLocks noChangeShapeType="1"/>
          </p:cNvSpPr>
          <p:nvPr/>
        </p:nvSpPr>
        <p:spPr bwMode="auto">
          <a:xfrm flipV="1">
            <a:off x="3069406" y="5619750"/>
            <a:ext cx="3538537" cy="0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05" name="Line 337"/>
          <p:cNvSpPr>
            <a:spLocks noChangeShapeType="1"/>
          </p:cNvSpPr>
          <p:nvPr/>
        </p:nvSpPr>
        <p:spPr bwMode="auto">
          <a:xfrm>
            <a:off x="3523431" y="3344863"/>
            <a:ext cx="0" cy="292893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06" name="Rectangle 338"/>
          <p:cNvSpPr>
            <a:spLocks noChangeArrowheads="1"/>
          </p:cNvSpPr>
          <p:nvPr/>
        </p:nvSpPr>
        <p:spPr bwMode="auto">
          <a:xfrm>
            <a:off x="2771800" y="4346575"/>
            <a:ext cx="715962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ea typeface="宋体" pitchFamily="2" charset="-122"/>
              </a:rPr>
              <a:t>1.3</a:t>
            </a:r>
          </a:p>
        </p:txBody>
      </p:sp>
      <p:sp>
        <p:nvSpPr>
          <p:cNvPr id="519507" name="Line 339"/>
          <p:cNvSpPr>
            <a:spLocks noChangeShapeType="1"/>
          </p:cNvSpPr>
          <p:nvPr/>
        </p:nvSpPr>
        <p:spPr bwMode="auto">
          <a:xfrm>
            <a:off x="5537968" y="3397250"/>
            <a:ext cx="14288" cy="2532063"/>
          </a:xfrm>
          <a:prstGeom prst="line">
            <a:avLst/>
          </a:prstGeom>
          <a:noFill/>
          <a:ln w="38100">
            <a:solidFill>
              <a:srgbClr val="CC00CC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08" name="Line 340"/>
          <p:cNvSpPr>
            <a:spLocks noChangeShapeType="1"/>
          </p:cNvSpPr>
          <p:nvPr/>
        </p:nvSpPr>
        <p:spPr bwMode="auto">
          <a:xfrm>
            <a:off x="6003106" y="3382963"/>
            <a:ext cx="14287" cy="2532062"/>
          </a:xfrm>
          <a:prstGeom prst="line">
            <a:avLst/>
          </a:prstGeom>
          <a:noFill/>
          <a:ln w="38100">
            <a:solidFill>
              <a:srgbClr val="CC00CC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09" name="Line 341"/>
          <p:cNvSpPr>
            <a:spLocks noChangeShapeType="1"/>
          </p:cNvSpPr>
          <p:nvPr/>
        </p:nvSpPr>
        <p:spPr bwMode="auto">
          <a:xfrm>
            <a:off x="5537968" y="4852988"/>
            <a:ext cx="4794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10" name="Line 342"/>
          <p:cNvSpPr>
            <a:spLocks noChangeShapeType="1"/>
          </p:cNvSpPr>
          <p:nvPr/>
        </p:nvSpPr>
        <p:spPr bwMode="auto">
          <a:xfrm flipV="1">
            <a:off x="2947168" y="4809331"/>
            <a:ext cx="53657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19511" name="Rectangle 343"/>
          <p:cNvSpPr>
            <a:spLocks noChangeArrowheads="1"/>
          </p:cNvSpPr>
          <p:nvPr/>
        </p:nvSpPr>
        <p:spPr bwMode="auto">
          <a:xfrm>
            <a:off x="5574010" y="4306888"/>
            <a:ext cx="43815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>
                <a:solidFill>
                  <a:srgbClr val="00B0F0"/>
                </a:solidFill>
                <a:ea typeface="宋体" pitchFamily="2" charset="-122"/>
              </a:rPr>
              <a:t>1.2</a:t>
            </a:r>
          </a:p>
        </p:txBody>
      </p:sp>
      <p:pic>
        <p:nvPicPr>
          <p:cNvPr id="519512" name="Picture 3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0" y="816770"/>
            <a:ext cx="1514797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9513" name="Text Box 345"/>
          <p:cNvSpPr txBox="1">
            <a:spLocks noChangeArrowheads="1"/>
          </p:cNvSpPr>
          <p:nvPr/>
        </p:nvSpPr>
        <p:spPr bwMode="auto">
          <a:xfrm>
            <a:off x="7776343" y="4057650"/>
            <a:ext cx="857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ea typeface="宋体" pitchFamily="2" charset="-122"/>
              </a:rPr>
              <a:t>t </a:t>
            </a:r>
            <a:r>
              <a:rPr lang="en-US" altLang="zh-CN" sz="2400">
                <a:ea typeface="宋体" pitchFamily="2" charset="-122"/>
              </a:rPr>
              <a:t>(ns)</a:t>
            </a:r>
          </a:p>
        </p:txBody>
      </p:sp>
      <p:sp>
        <p:nvSpPr>
          <p:cNvPr id="37" name="Line 337">
            <a:extLst>
              <a:ext uri="{FF2B5EF4-FFF2-40B4-BE49-F238E27FC236}">
                <a16:creationId xmlns:a16="http://schemas.microsoft.com/office/drawing/2014/main" id="{648B8774-5C92-49B9-B2F3-CEA5A3A5C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8086" y="3308375"/>
            <a:ext cx="0" cy="2928937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3592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2D0AB-BF6E-4BE0-85BF-D4430B89A161}" type="slidenum">
              <a:rPr lang="en-US" altLang="zh-CN" smtClean="0"/>
              <a:pPr/>
              <a:t>79</a:t>
            </a:fld>
            <a:endParaRPr lang="en-US" altLang="zh-CN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49466" y="2852737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4609829" y="3068637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4033566" y="2997199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>
            <a:off x="4033566" y="32861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4033566" y="299719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Line 28"/>
          <p:cNvSpPr>
            <a:spLocks noChangeShapeType="1"/>
          </p:cNvSpPr>
          <p:nvPr/>
        </p:nvSpPr>
        <p:spPr bwMode="auto">
          <a:xfrm>
            <a:off x="4752704" y="3141662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1" name="Line 32"/>
          <p:cNvSpPr>
            <a:spLocks noChangeShapeType="1"/>
          </p:cNvSpPr>
          <p:nvPr/>
        </p:nvSpPr>
        <p:spPr bwMode="auto">
          <a:xfrm flipH="1" flipV="1">
            <a:off x="3635896" y="3140074"/>
            <a:ext cx="39608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40</a:t>
            </a:r>
            <a:r>
              <a:rPr lang="zh-CN" altLang="en-US" dirty="0"/>
              <a:t>）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838200" y="1676400"/>
            <a:ext cx="4106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延迟时间的测量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549202" y="2852936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1909565" y="3068836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>
            <a:off x="838200" y="2997398"/>
            <a:ext cx="7110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 flipV="1">
            <a:off x="838200" y="3286124"/>
            <a:ext cx="711002" cy="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>
            <a:off x="2052440" y="3141861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699792" y="2925861"/>
            <a:ext cx="672257" cy="43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483919" y="2924944"/>
            <a:ext cx="672257" cy="43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6804248" y="2852737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7164611" y="3068637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>
            <a:off x="7307486" y="3141662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9" name="Line 32"/>
          <p:cNvSpPr>
            <a:spLocks noChangeShapeType="1"/>
          </p:cNvSpPr>
          <p:nvPr/>
        </p:nvSpPr>
        <p:spPr bwMode="auto">
          <a:xfrm flipH="1" flipV="1">
            <a:off x="6408338" y="3140074"/>
            <a:ext cx="39608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5678" y="33569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</a:rPr>
              <a:t>等价于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51021" y="33569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</a:rPr>
              <a:t>等价于</a:t>
            </a: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4238850" y="4725144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dirty="0">
                <a:latin typeface="+mn-ea"/>
                <a:ea typeface="+mn-ea"/>
              </a:rPr>
              <a:t>+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4599213" y="4941044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 flipH="1">
            <a:off x="4022950" y="4869606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 flipH="1">
            <a:off x="4022950" y="5158532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4022950" y="48696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>
            <a:off x="4742088" y="5014069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8" name="Line 32"/>
          <p:cNvSpPr>
            <a:spLocks noChangeShapeType="1"/>
          </p:cNvSpPr>
          <p:nvPr/>
        </p:nvSpPr>
        <p:spPr bwMode="auto">
          <a:xfrm flipH="1" flipV="1">
            <a:off x="3625280" y="5012481"/>
            <a:ext cx="39608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1538586" y="4725343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dirty="0">
                <a:latin typeface="+mn-ea"/>
                <a:ea typeface="+mn-ea"/>
              </a:rPr>
              <a:t>+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1898949" y="4941243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 flipH="1">
            <a:off x="827584" y="4869805"/>
            <a:ext cx="71100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H="1" flipV="1">
            <a:off x="827584" y="5158531"/>
            <a:ext cx="711002" cy="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2041824" y="5014268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" name="右箭头 43"/>
          <p:cNvSpPr/>
          <p:nvPr/>
        </p:nvSpPr>
        <p:spPr>
          <a:xfrm>
            <a:off x="2689176" y="4798268"/>
            <a:ext cx="672257" cy="43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5473303" y="4797351"/>
            <a:ext cx="672257" cy="432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793632" y="4725144"/>
            <a:ext cx="360363" cy="576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dirty="0">
                <a:latin typeface="+mn-ea"/>
                <a:ea typeface="+mn-ea"/>
              </a:rPr>
              <a:t>+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7153995" y="4941044"/>
            <a:ext cx="142875" cy="1428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8" name="Line 28"/>
          <p:cNvSpPr>
            <a:spLocks noChangeShapeType="1"/>
          </p:cNvSpPr>
          <p:nvPr/>
        </p:nvSpPr>
        <p:spPr bwMode="auto">
          <a:xfrm>
            <a:off x="7296870" y="5014069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 flipV="1">
            <a:off x="6397722" y="5012481"/>
            <a:ext cx="39608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45062" y="52293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</a:rPr>
              <a:t>等价于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40405" y="52293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accent1"/>
                </a:solidFill>
              </a:rPr>
              <a:t>等价于</a:t>
            </a:r>
          </a:p>
        </p:txBody>
      </p:sp>
    </p:spTree>
    <p:extLst>
      <p:ext uri="{BB962C8B-B14F-4D97-AF65-F5344CB8AC3E}">
        <p14:creationId xmlns:p14="http://schemas.microsoft.com/office/powerpoint/2010/main" val="157579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5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90B4C-95F8-4DBE-B910-55C2FE24FC4A}" type="slidenum">
              <a:rPr lang="en-US" altLang="zh-CN">
                <a:latin typeface="+mn-ea"/>
                <a:ea typeface="+mn-ea"/>
              </a:rPr>
              <a:pPr/>
              <a:t>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3338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组合逻辑电路的特点：</a:t>
            </a:r>
          </a:p>
          <a:p>
            <a:pPr lvl="1"/>
            <a:r>
              <a:rPr lang="zh-CN" altLang="en-US" dirty="0"/>
              <a:t>电路的输出只是和输入的当前状态有关，</a:t>
            </a:r>
            <a:r>
              <a:rPr lang="zh-CN" altLang="en-US" dirty="0">
                <a:solidFill>
                  <a:srgbClr val="FF0000"/>
                </a:solidFill>
              </a:rPr>
              <a:t>和过去的状态无关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区别于时序电路：</a:t>
            </a:r>
            <a:r>
              <a:rPr lang="zh-CN" altLang="en-US" dirty="0">
                <a:solidFill>
                  <a:srgbClr val="FF0000"/>
                </a:solidFill>
              </a:rPr>
              <a:t>和过去的状态有关</a:t>
            </a:r>
            <a:r>
              <a:rPr lang="zh-CN" altLang="en-US" dirty="0"/>
              <a:t>。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66516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40</a:t>
            </a:r>
            <a:r>
              <a:rPr lang="zh-CN" altLang="en-US" dirty="0"/>
              <a:t>）</a:t>
            </a:r>
          </a:p>
        </p:txBody>
      </p:sp>
      <p:sp>
        <p:nvSpPr>
          <p:cNvPr id="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A52FD-D0F8-4A79-8ABB-1487B4A5B054}" type="slidenum">
              <a:rPr lang="en-US" altLang="zh-CN">
                <a:latin typeface="+mn-ea"/>
                <a:ea typeface="+mn-ea"/>
              </a:rPr>
              <a:pPr/>
              <a:t>80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14723" name="Group 3"/>
          <p:cNvGrpSpPr>
            <a:grpSpLocks/>
          </p:cNvGrpSpPr>
          <p:nvPr/>
        </p:nvGrpSpPr>
        <p:grpSpPr bwMode="auto">
          <a:xfrm>
            <a:off x="620713" y="2349501"/>
            <a:ext cx="7489826" cy="1703389"/>
            <a:chOff x="339" y="1242"/>
            <a:chExt cx="4718" cy="1073"/>
          </a:xfrm>
        </p:grpSpPr>
        <p:grpSp>
          <p:nvGrpSpPr>
            <p:cNvPr id="414724" name="Group 4"/>
            <p:cNvGrpSpPr>
              <a:grpSpLocks/>
            </p:cNvGrpSpPr>
            <p:nvPr/>
          </p:nvGrpSpPr>
          <p:grpSpPr bwMode="auto">
            <a:xfrm>
              <a:off x="1384" y="1842"/>
              <a:ext cx="317" cy="363"/>
              <a:chOff x="1020" y="1706"/>
              <a:chExt cx="317" cy="363"/>
            </a:xfrm>
          </p:grpSpPr>
          <p:sp>
            <p:nvSpPr>
              <p:cNvPr id="414725" name="Rectangle 5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26" name="Oval 6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4727" name="Line 7"/>
            <p:cNvSpPr>
              <a:spLocks noChangeShapeType="1"/>
            </p:cNvSpPr>
            <p:nvPr/>
          </p:nvSpPr>
          <p:spPr bwMode="auto">
            <a:xfrm flipH="1">
              <a:off x="1248" y="1933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28" name="Line 8"/>
            <p:cNvSpPr>
              <a:spLocks noChangeShapeType="1"/>
            </p:cNvSpPr>
            <p:nvPr/>
          </p:nvSpPr>
          <p:spPr bwMode="auto">
            <a:xfrm flipH="1">
              <a:off x="1248" y="2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29" name="Line 9"/>
            <p:cNvSpPr>
              <a:spLocks noChangeShapeType="1"/>
            </p:cNvSpPr>
            <p:nvPr/>
          </p:nvSpPr>
          <p:spPr bwMode="auto">
            <a:xfrm>
              <a:off x="1248" y="193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14730" name="Group 10"/>
            <p:cNvGrpSpPr>
              <a:grpSpLocks/>
            </p:cNvGrpSpPr>
            <p:nvPr/>
          </p:nvGrpSpPr>
          <p:grpSpPr bwMode="auto">
            <a:xfrm>
              <a:off x="2155" y="1842"/>
              <a:ext cx="317" cy="363"/>
              <a:chOff x="1020" y="1706"/>
              <a:chExt cx="317" cy="363"/>
            </a:xfrm>
          </p:grpSpPr>
          <p:sp>
            <p:nvSpPr>
              <p:cNvPr id="414731" name="Rectangle 11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32" name="Oval 12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4733" name="Line 13"/>
            <p:cNvSpPr>
              <a:spLocks noChangeShapeType="1"/>
            </p:cNvSpPr>
            <p:nvPr/>
          </p:nvSpPr>
          <p:spPr bwMode="auto">
            <a:xfrm flipH="1">
              <a:off x="2019" y="1933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34" name="Line 14"/>
            <p:cNvSpPr>
              <a:spLocks noChangeShapeType="1"/>
            </p:cNvSpPr>
            <p:nvPr/>
          </p:nvSpPr>
          <p:spPr bwMode="auto">
            <a:xfrm flipH="1">
              <a:off x="2019" y="2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35" name="Line 15"/>
            <p:cNvSpPr>
              <a:spLocks noChangeShapeType="1"/>
            </p:cNvSpPr>
            <p:nvPr/>
          </p:nvSpPr>
          <p:spPr bwMode="auto">
            <a:xfrm>
              <a:off x="2019" y="193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14736" name="Group 16"/>
            <p:cNvGrpSpPr>
              <a:grpSpLocks/>
            </p:cNvGrpSpPr>
            <p:nvPr/>
          </p:nvGrpSpPr>
          <p:grpSpPr bwMode="auto">
            <a:xfrm>
              <a:off x="2925" y="1842"/>
              <a:ext cx="317" cy="363"/>
              <a:chOff x="1020" y="1706"/>
              <a:chExt cx="317" cy="363"/>
            </a:xfrm>
          </p:grpSpPr>
          <p:sp>
            <p:nvSpPr>
              <p:cNvPr id="414737" name="Rectangle 17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38" name="Oval 18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4739" name="Line 19"/>
            <p:cNvSpPr>
              <a:spLocks noChangeShapeType="1"/>
            </p:cNvSpPr>
            <p:nvPr/>
          </p:nvSpPr>
          <p:spPr bwMode="auto">
            <a:xfrm flipH="1">
              <a:off x="2789" y="1933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0" name="Line 20"/>
            <p:cNvSpPr>
              <a:spLocks noChangeShapeType="1"/>
            </p:cNvSpPr>
            <p:nvPr/>
          </p:nvSpPr>
          <p:spPr bwMode="auto">
            <a:xfrm flipH="1">
              <a:off x="2789" y="2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1" name="Line 21"/>
            <p:cNvSpPr>
              <a:spLocks noChangeShapeType="1"/>
            </p:cNvSpPr>
            <p:nvPr/>
          </p:nvSpPr>
          <p:spPr bwMode="auto">
            <a:xfrm>
              <a:off x="2789" y="193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14742" name="Group 22"/>
            <p:cNvGrpSpPr>
              <a:grpSpLocks/>
            </p:cNvGrpSpPr>
            <p:nvPr/>
          </p:nvGrpSpPr>
          <p:grpSpPr bwMode="auto">
            <a:xfrm>
              <a:off x="3697" y="1842"/>
              <a:ext cx="317" cy="363"/>
              <a:chOff x="1020" y="1706"/>
              <a:chExt cx="317" cy="363"/>
            </a:xfrm>
          </p:grpSpPr>
          <p:sp>
            <p:nvSpPr>
              <p:cNvPr id="414743" name="Rectangle 23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44" name="Oval 24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4745" name="Line 25"/>
            <p:cNvSpPr>
              <a:spLocks noChangeShapeType="1"/>
            </p:cNvSpPr>
            <p:nvPr/>
          </p:nvSpPr>
          <p:spPr bwMode="auto">
            <a:xfrm flipH="1">
              <a:off x="3561" y="1933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6" name="Line 26"/>
            <p:cNvSpPr>
              <a:spLocks noChangeShapeType="1"/>
            </p:cNvSpPr>
            <p:nvPr/>
          </p:nvSpPr>
          <p:spPr bwMode="auto">
            <a:xfrm flipH="1">
              <a:off x="3561" y="2115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7" name="Line 27"/>
            <p:cNvSpPr>
              <a:spLocks noChangeShapeType="1"/>
            </p:cNvSpPr>
            <p:nvPr/>
          </p:nvSpPr>
          <p:spPr bwMode="auto">
            <a:xfrm>
              <a:off x="3561" y="1933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8" name="Line 28"/>
            <p:cNvSpPr>
              <a:spLocks noChangeShapeType="1"/>
            </p:cNvSpPr>
            <p:nvPr/>
          </p:nvSpPr>
          <p:spPr bwMode="auto">
            <a:xfrm>
              <a:off x="1701" y="2024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49" name="Line 29"/>
            <p:cNvSpPr>
              <a:spLocks noChangeShapeType="1"/>
            </p:cNvSpPr>
            <p:nvPr/>
          </p:nvSpPr>
          <p:spPr bwMode="auto">
            <a:xfrm>
              <a:off x="2472" y="2024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0" name="Line 30"/>
            <p:cNvSpPr>
              <a:spLocks noChangeShapeType="1"/>
            </p:cNvSpPr>
            <p:nvPr/>
          </p:nvSpPr>
          <p:spPr bwMode="auto">
            <a:xfrm>
              <a:off x="3243" y="2024"/>
              <a:ext cx="3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1" name="Line 31"/>
            <p:cNvSpPr>
              <a:spLocks noChangeShapeType="1"/>
            </p:cNvSpPr>
            <p:nvPr/>
          </p:nvSpPr>
          <p:spPr bwMode="auto">
            <a:xfrm>
              <a:off x="4014" y="2024"/>
              <a:ext cx="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2" name="Line 32"/>
            <p:cNvSpPr>
              <a:spLocks noChangeShapeType="1"/>
            </p:cNvSpPr>
            <p:nvPr/>
          </p:nvSpPr>
          <p:spPr bwMode="auto">
            <a:xfrm flipH="1">
              <a:off x="748" y="2024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3" name="Line 33"/>
            <p:cNvSpPr>
              <a:spLocks noChangeShapeType="1"/>
            </p:cNvSpPr>
            <p:nvPr/>
          </p:nvSpPr>
          <p:spPr bwMode="auto">
            <a:xfrm flipV="1">
              <a:off x="1020" y="1797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4" name="Line 34"/>
            <p:cNvSpPr>
              <a:spLocks noChangeShapeType="1"/>
            </p:cNvSpPr>
            <p:nvPr/>
          </p:nvSpPr>
          <p:spPr bwMode="auto">
            <a:xfrm flipV="1">
              <a:off x="4377" y="175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7" name="Line 37"/>
            <p:cNvSpPr>
              <a:spLocks noChangeShapeType="1"/>
            </p:cNvSpPr>
            <p:nvPr/>
          </p:nvSpPr>
          <p:spPr bwMode="auto">
            <a:xfrm flipV="1">
              <a:off x="1020" y="143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8" name="Line 38"/>
            <p:cNvSpPr>
              <a:spLocks noChangeShapeType="1"/>
            </p:cNvSpPr>
            <p:nvPr/>
          </p:nvSpPr>
          <p:spPr bwMode="auto">
            <a:xfrm flipV="1">
              <a:off x="4377" y="1389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4759" name="Text Box 39"/>
            <p:cNvSpPr txBox="1">
              <a:spLocks noChangeArrowheads="1"/>
            </p:cNvSpPr>
            <p:nvPr/>
          </p:nvSpPr>
          <p:spPr bwMode="auto">
            <a:xfrm>
              <a:off x="1014" y="1242"/>
              <a:ext cx="5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+mn-ea"/>
                  <a:ea typeface="+mn-ea"/>
                </a:rPr>
                <a:t>CH1</a:t>
              </a:r>
            </a:p>
          </p:txBody>
        </p:sp>
        <p:sp>
          <p:nvSpPr>
            <p:cNvPr id="414760" name="Text Box 40"/>
            <p:cNvSpPr txBox="1">
              <a:spLocks noChangeArrowheads="1"/>
            </p:cNvSpPr>
            <p:nvPr/>
          </p:nvSpPr>
          <p:spPr bwMode="auto">
            <a:xfrm>
              <a:off x="4370" y="1242"/>
              <a:ext cx="5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CH2</a:t>
              </a:r>
            </a:p>
          </p:txBody>
        </p:sp>
        <p:sp>
          <p:nvSpPr>
            <p:cNvPr id="414761" name="Text Box 41"/>
            <p:cNvSpPr txBox="1">
              <a:spLocks noChangeArrowheads="1"/>
            </p:cNvSpPr>
            <p:nvPr/>
          </p:nvSpPr>
          <p:spPr bwMode="auto">
            <a:xfrm>
              <a:off x="339" y="2024"/>
              <a:ext cx="7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dirty="0">
                  <a:latin typeface="+mn-ea"/>
                  <a:ea typeface="+mn-ea"/>
                </a:rPr>
                <a:t>CP</a:t>
              </a:r>
              <a:r>
                <a:rPr lang="zh-CN" altLang="en-US" b="1" dirty="0">
                  <a:latin typeface="+mn-ea"/>
                  <a:ea typeface="+mn-ea"/>
                </a:rPr>
                <a:t>脉冲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sp>
          <p:nvSpPr>
            <p:cNvPr id="414762" name="Text Box 42"/>
            <p:cNvSpPr txBox="1">
              <a:spLocks noChangeArrowheads="1"/>
            </p:cNvSpPr>
            <p:nvPr/>
          </p:nvSpPr>
          <p:spPr bwMode="auto">
            <a:xfrm>
              <a:off x="4467" y="2024"/>
              <a:ext cx="5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>
                  <a:latin typeface="+mn-ea"/>
                  <a:ea typeface="+mn-ea"/>
                </a:rPr>
                <a:t>OUT</a:t>
              </a:r>
            </a:p>
          </p:txBody>
        </p:sp>
      </p:grpSp>
      <p:sp>
        <p:nvSpPr>
          <p:cNvPr id="414781" name="Text Box 61"/>
          <p:cNvSpPr txBox="1">
            <a:spLocks noChangeArrowheads="1"/>
          </p:cNvSpPr>
          <p:nvPr/>
        </p:nvSpPr>
        <p:spPr bwMode="auto">
          <a:xfrm>
            <a:off x="6019800" y="4572000"/>
            <a:ext cx="3048000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1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红色波形为输入</a:t>
            </a:r>
          </a:p>
          <a:p>
            <a:pPr algn="l">
              <a:spcBef>
                <a:spcPct val="10000"/>
              </a:spcBef>
            </a:pP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黑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色波形是延迟后的</a:t>
            </a:r>
          </a:p>
        </p:txBody>
      </p:sp>
      <p:grpSp>
        <p:nvGrpSpPr>
          <p:cNvPr id="414788" name="Group 68"/>
          <p:cNvGrpSpPr>
            <a:grpSpLocks/>
          </p:cNvGrpSpPr>
          <p:nvPr/>
        </p:nvGrpSpPr>
        <p:grpSpPr bwMode="auto">
          <a:xfrm>
            <a:off x="1331913" y="4076700"/>
            <a:ext cx="4679950" cy="1800225"/>
            <a:chOff x="839" y="2568"/>
            <a:chExt cx="2948" cy="1134"/>
          </a:xfrm>
        </p:grpSpPr>
        <p:grpSp>
          <p:nvGrpSpPr>
            <p:cNvPr id="414763" name="Group 43"/>
            <p:cNvGrpSpPr>
              <a:grpSpLocks/>
            </p:cNvGrpSpPr>
            <p:nvPr/>
          </p:nvGrpSpPr>
          <p:grpSpPr bwMode="auto">
            <a:xfrm>
              <a:off x="839" y="2568"/>
              <a:ext cx="2948" cy="1134"/>
              <a:chOff x="839" y="2568"/>
              <a:chExt cx="2948" cy="1134"/>
            </a:xfrm>
          </p:grpSpPr>
          <p:sp>
            <p:nvSpPr>
              <p:cNvPr id="414764" name="Line 44"/>
              <p:cNvSpPr>
                <a:spLocks noChangeShapeType="1"/>
              </p:cNvSpPr>
              <p:nvPr/>
            </p:nvSpPr>
            <p:spPr bwMode="auto">
              <a:xfrm>
                <a:off x="839" y="3385"/>
                <a:ext cx="63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65" name="Freeform 45"/>
              <p:cNvSpPr>
                <a:spLocks/>
              </p:cNvSpPr>
              <p:nvPr/>
            </p:nvSpPr>
            <p:spPr bwMode="auto">
              <a:xfrm>
                <a:off x="1474" y="2931"/>
                <a:ext cx="226" cy="454"/>
              </a:xfrm>
              <a:custGeom>
                <a:avLst/>
                <a:gdLst>
                  <a:gd name="T0" fmla="*/ 0 w 226"/>
                  <a:gd name="T1" fmla="*/ 454 h 454"/>
                  <a:gd name="T2" fmla="*/ 226 w 226"/>
                  <a:gd name="T3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6" h="454">
                    <a:moveTo>
                      <a:pt x="0" y="454"/>
                    </a:moveTo>
                    <a:cubicBezTo>
                      <a:pt x="71" y="249"/>
                      <a:pt x="143" y="45"/>
                      <a:pt x="226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66" name="Freeform 46"/>
              <p:cNvSpPr>
                <a:spLocks/>
              </p:cNvSpPr>
              <p:nvPr/>
            </p:nvSpPr>
            <p:spPr bwMode="auto">
              <a:xfrm>
                <a:off x="1701" y="2931"/>
                <a:ext cx="226" cy="454"/>
              </a:xfrm>
              <a:custGeom>
                <a:avLst/>
                <a:gdLst>
                  <a:gd name="T0" fmla="*/ 0 w 226"/>
                  <a:gd name="T1" fmla="*/ 454 h 454"/>
                  <a:gd name="T2" fmla="*/ 226 w 226"/>
                  <a:gd name="T3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6" h="454">
                    <a:moveTo>
                      <a:pt x="0" y="454"/>
                    </a:moveTo>
                    <a:cubicBezTo>
                      <a:pt x="71" y="249"/>
                      <a:pt x="143" y="45"/>
                      <a:pt x="226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67" name="Line 47"/>
              <p:cNvSpPr>
                <a:spLocks noChangeShapeType="1"/>
              </p:cNvSpPr>
              <p:nvPr/>
            </p:nvSpPr>
            <p:spPr bwMode="auto">
              <a:xfrm>
                <a:off x="1474" y="3385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68" name="Line 48"/>
              <p:cNvSpPr>
                <a:spLocks noChangeShapeType="1"/>
              </p:cNvSpPr>
              <p:nvPr/>
            </p:nvSpPr>
            <p:spPr bwMode="auto">
              <a:xfrm>
                <a:off x="1701" y="2931"/>
                <a:ext cx="122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69" name="Freeform 49"/>
              <p:cNvSpPr>
                <a:spLocks/>
              </p:cNvSpPr>
              <p:nvPr/>
            </p:nvSpPr>
            <p:spPr bwMode="auto">
              <a:xfrm rot="7190948">
                <a:off x="2722" y="2931"/>
                <a:ext cx="226" cy="454"/>
              </a:xfrm>
              <a:custGeom>
                <a:avLst/>
                <a:gdLst>
                  <a:gd name="T0" fmla="*/ 0 w 226"/>
                  <a:gd name="T1" fmla="*/ 454 h 454"/>
                  <a:gd name="T2" fmla="*/ 226 w 226"/>
                  <a:gd name="T3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6" h="454">
                    <a:moveTo>
                      <a:pt x="0" y="454"/>
                    </a:moveTo>
                    <a:cubicBezTo>
                      <a:pt x="71" y="249"/>
                      <a:pt x="143" y="45"/>
                      <a:pt x="226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0" name="Freeform 50"/>
              <p:cNvSpPr>
                <a:spLocks/>
              </p:cNvSpPr>
              <p:nvPr/>
            </p:nvSpPr>
            <p:spPr bwMode="auto">
              <a:xfrm rot="7190948">
                <a:off x="2949" y="2931"/>
                <a:ext cx="226" cy="454"/>
              </a:xfrm>
              <a:custGeom>
                <a:avLst/>
                <a:gdLst>
                  <a:gd name="T0" fmla="*/ 0 w 226"/>
                  <a:gd name="T1" fmla="*/ 454 h 454"/>
                  <a:gd name="T2" fmla="*/ 226 w 226"/>
                  <a:gd name="T3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26" h="454">
                    <a:moveTo>
                      <a:pt x="0" y="454"/>
                    </a:moveTo>
                    <a:cubicBezTo>
                      <a:pt x="71" y="249"/>
                      <a:pt x="143" y="45"/>
                      <a:pt x="226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1" name="Line 51"/>
              <p:cNvSpPr>
                <a:spLocks noChangeShapeType="1"/>
              </p:cNvSpPr>
              <p:nvPr/>
            </p:nvSpPr>
            <p:spPr bwMode="auto">
              <a:xfrm>
                <a:off x="2971" y="3385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2" name="Line 52"/>
              <p:cNvSpPr>
                <a:spLocks noChangeShapeType="1"/>
              </p:cNvSpPr>
              <p:nvPr/>
            </p:nvSpPr>
            <p:spPr bwMode="auto">
              <a:xfrm>
                <a:off x="2699" y="2931"/>
                <a:ext cx="226" cy="0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3" name="Line 53"/>
              <p:cNvSpPr>
                <a:spLocks noChangeShapeType="1"/>
              </p:cNvSpPr>
              <p:nvPr/>
            </p:nvSpPr>
            <p:spPr bwMode="auto">
              <a:xfrm>
                <a:off x="2971" y="3385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4" name="Line 54"/>
              <p:cNvSpPr>
                <a:spLocks noChangeShapeType="1"/>
              </p:cNvSpPr>
              <p:nvPr/>
            </p:nvSpPr>
            <p:spPr bwMode="auto">
              <a:xfrm flipH="1">
                <a:off x="839" y="3385"/>
                <a:ext cx="635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5" name="Line 55"/>
              <p:cNvSpPr>
                <a:spLocks noChangeShapeType="1"/>
              </p:cNvSpPr>
              <p:nvPr/>
            </p:nvSpPr>
            <p:spPr bwMode="auto">
              <a:xfrm>
                <a:off x="1565" y="2568"/>
                <a:ext cx="0" cy="1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6" name="Line 56"/>
              <p:cNvSpPr>
                <a:spLocks noChangeShapeType="1"/>
              </p:cNvSpPr>
              <p:nvPr/>
            </p:nvSpPr>
            <p:spPr bwMode="auto">
              <a:xfrm>
                <a:off x="1791" y="2568"/>
                <a:ext cx="0" cy="1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7" name="Line 57"/>
              <p:cNvSpPr>
                <a:spLocks noChangeShapeType="1"/>
              </p:cNvSpPr>
              <p:nvPr/>
            </p:nvSpPr>
            <p:spPr bwMode="auto">
              <a:xfrm>
                <a:off x="2881" y="2568"/>
                <a:ext cx="0" cy="1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78" name="Line 58"/>
              <p:cNvSpPr>
                <a:spLocks noChangeShapeType="1"/>
              </p:cNvSpPr>
              <p:nvPr/>
            </p:nvSpPr>
            <p:spPr bwMode="auto">
              <a:xfrm>
                <a:off x="3107" y="2568"/>
                <a:ext cx="0" cy="1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4782" name="Line 62"/>
            <p:cNvSpPr>
              <a:spLocks noChangeShapeType="1"/>
            </p:cNvSpPr>
            <p:nvPr/>
          </p:nvSpPr>
          <p:spPr bwMode="auto">
            <a:xfrm>
              <a:off x="1020" y="3113"/>
              <a:ext cx="2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4783" name="Rectangle 63"/>
          <p:cNvSpPr>
            <a:spLocks noChangeArrowheads="1"/>
          </p:cNvSpPr>
          <p:nvPr/>
        </p:nvSpPr>
        <p:spPr bwMode="auto">
          <a:xfrm>
            <a:off x="838200" y="1676400"/>
            <a:ext cx="4106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延迟时间的测量</a:t>
            </a:r>
          </a:p>
        </p:txBody>
      </p:sp>
      <p:sp>
        <p:nvSpPr>
          <p:cNvPr id="414785" name="Line 65"/>
          <p:cNvSpPr>
            <a:spLocks noChangeShapeType="1"/>
          </p:cNvSpPr>
          <p:nvPr/>
        </p:nvSpPr>
        <p:spPr bwMode="auto">
          <a:xfrm>
            <a:off x="1676400" y="3581400"/>
            <a:ext cx="838200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4786" name="Line 66"/>
          <p:cNvSpPr>
            <a:spLocks noChangeShapeType="1"/>
          </p:cNvSpPr>
          <p:nvPr/>
        </p:nvSpPr>
        <p:spPr bwMode="auto">
          <a:xfrm flipH="1">
            <a:off x="4724400" y="3581400"/>
            <a:ext cx="2286000" cy="1143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4787" name="Text Box 67"/>
          <p:cNvSpPr txBox="1">
            <a:spLocks noChangeArrowheads="1"/>
          </p:cNvSpPr>
          <p:nvPr/>
        </p:nvSpPr>
        <p:spPr bwMode="auto">
          <a:xfrm>
            <a:off x="5724526" y="5801890"/>
            <a:ext cx="341947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spcBef>
                <a:spcPct val="10000"/>
              </a:spcBef>
            </a:pPr>
            <a:r>
              <a:rPr lang="en-US" altLang="zh-CN" sz="3200" dirty="0" err="1">
                <a:latin typeface="+mn-ea"/>
                <a:ea typeface="+mn-ea"/>
              </a:rPr>
              <a:t>t</a:t>
            </a:r>
            <a:r>
              <a:rPr lang="en-US" altLang="zh-CN" sz="3200" i="1" baseline="-25000" dirty="0" err="1">
                <a:latin typeface="+mn-ea"/>
                <a:ea typeface="+mn-ea"/>
              </a:rPr>
              <a:t>pd</a:t>
            </a:r>
            <a:r>
              <a:rPr lang="en-US" altLang="zh-CN" sz="3200" dirty="0">
                <a:latin typeface="+mn-ea"/>
                <a:ea typeface="+mn-ea"/>
              </a:rPr>
              <a:t>=(t</a:t>
            </a:r>
            <a:r>
              <a:rPr lang="en-US" altLang="zh-CN" sz="3200" i="1" baseline="-25000" dirty="0">
                <a:latin typeface="+mn-ea"/>
                <a:ea typeface="+mn-ea"/>
              </a:rPr>
              <a:t>pd1</a:t>
            </a:r>
            <a:r>
              <a:rPr lang="en-US" altLang="zh-CN" sz="3200" dirty="0">
                <a:latin typeface="+mn-ea"/>
                <a:ea typeface="+mn-ea"/>
              </a:rPr>
              <a:t> + t</a:t>
            </a:r>
            <a:r>
              <a:rPr lang="en-US" altLang="zh-CN" sz="3200" i="1" baseline="-25000" dirty="0">
                <a:latin typeface="+mn-ea"/>
                <a:ea typeface="+mn-ea"/>
              </a:rPr>
              <a:t>pd2</a:t>
            </a:r>
            <a:r>
              <a:rPr lang="en-US" altLang="zh-CN" sz="3200" dirty="0">
                <a:latin typeface="+mn-ea"/>
                <a:ea typeface="+mn-ea"/>
              </a:rPr>
              <a:t>)/8</a:t>
            </a:r>
          </a:p>
        </p:txBody>
      </p:sp>
      <p:sp>
        <p:nvSpPr>
          <p:cNvPr id="69" name="矩形 68"/>
          <p:cNvSpPr/>
          <p:nvPr/>
        </p:nvSpPr>
        <p:spPr>
          <a:xfrm>
            <a:off x="2428860" y="5896293"/>
            <a:ext cx="7858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+mn-ea"/>
              </a:rPr>
              <a:t>t</a:t>
            </a:r>
            <a:r>
              <a:rPr lang="en-US" altLang="zh-CN" sz="2800" i="1" baseline="-25000" dirty="0">
                <a:latin typeface="+mn-ea"/>
              </a:rPr>
              <a:t>pd1</a:t>
            </a:r>
            <a:endParaRPr lang="zh-CN" altLang="en-US" sz="2800" dirty="0"/>
          </a:p>
        </p:txBody>
      </p:sp>
      <p:sp>
        <p:nvSpPr>
          <p:cNvPr id="71" name="矩形 70"/>
          <p:cNvSpPr/>
          <p:nvPr/>
        </p:nvSpPr>
        <p:spPr>
          <a:xfrm>
            <a:off x="4500562" y="5896293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+mn-ea"/>
              </a:rPr>
              <a:t>t</a:t>
            </a:r>
            <a:r>
              <a:rPr lang="en-US" altLang="zh-CN" sz="2800" i="1" baseline="-25000" dirty="0">
                <a:latin typeface="+mn-ea"/>
              </a:rPr>
              <a:t>pd2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654676" y="1076235"/>
            <a:ext cx="3038474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如果没有输入，什么情况下能形成自激震荡？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8CA0BBD0-E818-4432-AB27-E4436776C37C}"/>
              </a:ext>
            </a:extLst>
          </p:cNvPr>
          <p:cNvSpPr/>
          <p:nvPr/>
        </p:nvSpPr>
        <p:spPr>
          <a:xfrm flipV="1">
            <a:off x="1625130" y="2795586"/>
            <a:ext cx="144448" cy="5349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>
            <a:extLst>
              <a:ext uri="{FF2B5EF4-FFF2-40B4-BE49-F238E27FC236}">
                <a16:creationId xmlns:a16="http://schemas.microsoft.com/office/drawing/2014/main" id="{0935F241-7213-4B76-90F9-68787B4F6D70}"/>
              </a:ext>
            </a:extLst>
          </p:cNvPr>
          <p:cNvSpPr/>
          <p:nvPr/>
        </p:nvSpPr>
        <p:spPr>
          <a:xfrm flipV="1">
            <a:off x="6958815" y="2795586"/>
            <a:ext cx="144448" cy="5349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0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14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1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81" grpId="0" autoUpdateAnimBg="0"/>
      <p:bldP spid="414785" grpId="0" animBg="1"/>
      <p:bldP spid="414786" grpId="0" animBg="1"/>
      <p:bldP spid="414787" grpId="0" autoUpdateAnimBg="0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 </a:t>
            </a:r>
            <a:r>
              <a:rPr lang="zh-CN" altLang="en-US" dirty="0"/>
              <a:t>门电路（</a:t>
            </a:r>
            <a:r>
              <a:rPr lang="en-US" altLang="zh-CN" dirty="0"/>
              <a:t>40</a:t>
            </a:r>
            <a:r>
              <a:rPr lang="zh-CN" altLang="en-US" dirty="0"/>
              <a:t>）</a:t>
            </a:r>
          </a:p>
        </p:txBody>
      </p:sp>
      <p:sp>
        <p:nvSpPr>
          <p:cNvPr id="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A52FD-D0F8-4A79-8ABB-1487B4A5B054}" type="slidenum">
              <a:rPr lang="en-US" altLang="zh-CN">
                <a:latin typeface="+mn-ea"/>
                <a:ea typeface="+mn-ea"/>
              </a:rPr>
              <a:pPr/>
              <a:t>81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14783" name="Rectangle 63"/>
          <p:cNvSpPr>
            <a:spLocks noChangeArrowheads="1"/>
          </p:cNvSpPr>
          <p:nvPr/>
        </p:nvSpPr>
        <p:spPr bwMode="auto">
          <a:xfrm>
            <a:off x="838200" y="1676400"/>
            <a:ext cx="41068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自激震荡电路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30324" y="2349501"/>
            <a:ext cx="6311900" cy="2015603"/>
            <a:chOff x="1330324" y="2349501"/>
            <a:chExt cx="6311900" cy="2015603"/>
          </a:xfrm>
        </p:grpSpPr>
        <p:grpSp>
          <p:nvGrpSpPr>
            <p:cNvPr id="414723" name="Group 3"/>
            <p:cNvGrpSpPr>
              <a:grpSpLocks/>
            </p:cNvGrpSpPr>
            <p:nvPr/>
          </p:nvGrpSpPr>
          <p:grpSpPr bwMode="auto">
            <a:xfrm>
              <a:off x="1330324" y="2349501"/>
              <a:ext cx="6311900" cy="1558926"/>
              <a:chOff x="786" y="1242"/>
              <a:chExt cx="3976" cy="982"/>
            </a:xfrm>
          </p:grpSpPr>
          <p:grpSp>
            <p:nvGrpSpPr>
              <p:cNvPr id="414724" name="Group 4"/>
              <p:cNvGrpSpPr>
                <a:grpSpLocks/>
              </p:cNvGrpSpPr>
              <p:nvPr/>
            </p:nvGrpSpPr>
            <p:grpSpPr bwMode="auto">
              <a:xfrm>
                <a:off x="1384" y="1842"/>
                <a:ext cx="317" cy="363"/>
                <a:chOff x="1020" y="1706"/>
                <a:chExt cx="317" cy="363"/>
              </a:xfrm>
            </p:grpSpPr>
            <p:sp>
              <p:nvSpPr>
                <p:cNvPr id="414725" name="Rectangle 5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4726" name="Oval 6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4727" name="Line 7"/>
              <p:cNvSpPr>
                <a:spLocks noChangeShapeType="1"/>
              </p:cNvSpPr>
              <p:nvPr/>
            </p:nvSpPr>
            <p:spPr bwMode="auto">
              <a:xfrm flipH="1">
                <a:off x="1248" y="1933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28" name="Line 8"/>
              <p:cNvSpPr>
                <a:spLocks noChangeShapeType="1"/>
              </p:cNvSpPr>
              <p:nvPr/>
            </p:nvSpPr>
            <p:spPr bwMode="auto">
              <a:xfrm flipH="1">
                <a:off x="1248" y="211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29" name="Line 9"/>
              <p:cNvSpPr>
                <a:spLocks noChangeShapeType="1"/>
              </p:cNvSpPr>
              <p:nvPr/>
            </p:nvSpPr>
            <p:spPr bwMode="auto">
              <a:xfrm>
                <a:off x="1248" y="1933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14730" name="Group 10"/>
              <p:cNvGrpSpPr>
                <a:grpSpLocks/>
              </p:cNvGrpSpPr>
              <p:nvPr/>
            </p:nvGrpSpPr>
            <p:grpSpPr bwMode="auto">
              <a:xfrm>
                <a:off x="2155" y="1842"/>
                <a:ext cx="317" cy="363"/>
                <a:chOff x="1020" y="1706"/>
                <a:chExt cx="317" cy="363"/>
              </a:xfrm>
            </p:grpSpPr>
            <p:sp>
              <p:nvSpPr>
                <p:cNvPr id="414731" name="Rectangle 11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4732" name="Oval 12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4733" name="Line 13"/>
              <p:cNvSpPr>
                <a:spLocks noChangeShapeType="1"/>
              </p:cNvSpPr>
              <p:nvPr/>
            </p:nvSpPr>
            <p:spPr bwMode="auto">
              <a:xfrm flipH="1">
                <a:off x="2019" y="1933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34" name="Line 14"/>
              <p:cNvSpPr>
                <a:spLocks noChangeShapeType="1"/>
              </p:cNvSpPr>
              <p:nvPr/>
            </p:nvSpPr>
            <p:spPr bwMode="auto">
              <a:xfrm flipH="1">
                <a:off x="2019" y="211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35" name="Line 15"/>
              <p:cNvSpPr>
                <a:spLocks noChangeShapeType="1"/>
              </p:cNvSpPr>
              <p:nvPr/>
            </p:nvSpPr>
            <p:spPr bwMode="auto">
              <a:xfrm>
                <a:off x="2019" y="1933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pSp>
            <p:nvGrpSpPr>
              <p:cNvPr id="414736" name="Group 16"/>
              <p:cNvGrpSpPr>
                <a:grpSpLocks/>
              </p:cNvGrpSpPr>
              <p:nvPr/>
            </p:nvGrpSpPr>
            <p:grpSpPr bwMode="auto">
              <a:xfrm>
                <a:off x="2925" y="1842"/>
                <a:ext cx="317" cy="363"/>
                <a:chOff x="1020" y="1706"/>
                <a:chExt cx="317" cy="363"/>
              </a:xfrm>
            </p:grpSpPr>
            <p:sp>
              <p:nvSpPr>
                <p:cNvPr id="414737" name="Rectangle 17"/>
                <p:cNvSpPr>
                  <a:spLocks noChangeArrowheads="1"/>
                </p:cNvSpPr>
                <p:nvPr/>
              </p:nvSpPr>
              <p:spPr bwMode="auto">
                <a:xfrm>
                  <a:off x="1020" y="1706"/>
                  <a:ext cx="227" cy="3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4738" name="Oval 18"/>
                <p:cNvSpPr>
                  <a:spLocks noChangeArrowheads="1"/>
                </p:cNvSpPr>
                <p:nvPr/>
              </p:nvSpPr>
              <p:spPr bwMode="auto">
                <a:xfrm>
                  <a:off x="1247" y="1842"/>
                  <a:ext cx="90" cy="90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4739" name="Line 19"/>
              <p:cNvSpPr>
                <a:spLocks noChangeShapeType="1"/>
              </p:cNvSpPr>
              <p:nvPr/>
            </p:nvSpPr>
            <p:spPr bwMode="auto">
              <a:xfrm flipH="1">
                <a:off x="2789" y="1933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40" name="Line 20"/>
              <p:cNvSpPr>
                <a:spLocks noChangeShapeType="1"/>
              </p:cNvSpPr>
              <p:nvPr/>
            </p:nvSpPr>
            <p:spPr bwMode="auto">
              <a:xfrm flipH="1">
                <a:off x="2789" y="211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41" name="Line 21"/>
              <p:cNvSpPr>
                <a:spLocks noChangeShapeType="1"/>
              </p:cNvSpPr>
              <p:nvPr/>
            </p:nvSpPr>
            <p:spPr bwMode="auto">
              <a:xfrm>
                <a:off x="2789" y="1933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48" name="Line 28"/>
              <p:cNvSpPr>
                <a:spLocks noChangeShapeType="1"/>
              </p:cNvSpPr>
              <p:nvPr/>
            </p:nvSpPr>
            <p:spPr bwMode="auto">
              <a:xfrm>
                <a:off x="1701" y="2024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49" name="Line 29"/>
              <p:cNvSpPr>
                <a:spLocks noChangeShapeType="1"/>
              </p:cNvSpPr>
              <p:nvPr/>
            </p:nvSpPr>
            <p:spPr bwMode="auto">
              <a:xfrm>
                <a:off x="2472" y="2024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0" name="Line 30"/>
              <p:cNvSpPr>
                <a:spLocks noChangeShapeType="1"/>
              </p:cNvSpPr>
              <p:nvPr/>
            </p:nvSpPr>
            <p:spPr bwMode="auto">
              <a:xfrm>
                <a:off x="3243" y="2024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1" name="Line 31"/>
              <p:cNvSpPr>
                <a:spLocks noChangeShapeType="1"/>
              </p:cNvSpPr>
              <p:nvPr/>
            </p:nvSpPr>
            <p:spPr bwMode="auto">
              <a:xfrm>
                <a:off x="3327" y="2024"/>
                <a:ext cx="7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2" name="Line 32"/>
              <p:cNvSpPr>
                <a:spLocks noChangeShapeType="1"/>
              </p:cNvSpPr>
              <p:nvPr/>
            </p:nvSpPr>
            <p:spPr bwMode="auto">
              <a:xfrm flipH="1" flipV="1">
                <a:off x="787" y="2023"/>
                <a:ext cx="46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3" name="Line 33"/>
              <p:cNvSpPr>
                <a:spLocks noChangeShapeType="1"/>
              </p:cNvSpPr>
              <p:nvPr/>
            </p:nvSpPr>
            <p:spPr bwMode="auto">
              <a:xfrm flipH="1" flipV="1">
                <a:off x="787" y="1797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4" name="Line 34"/>
              <p:cNvSpPr>
                <a:spLocks noChangeShapeType="1"/>
              </p:cNvSpPr>
              <p:nvPr/>
            </p:nvSpPr>
            <p:spPr bwMode="auto">
              <a:xfrm flipV="1">
                <a:off x="3691" y="175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7" name="Line 37"/>
              <p:cNvSpPr>
                <a:spLocks noChangeShapeType="1"/>
              </p:cNvSpPr>
              <p:nvPr/>
            </p:nvSpPr>
            <p:spPr bwMode="auto">
              <a:xfrm flipV="1">
                <a:off x="787" y="143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8" name="Line 38"/>
              <p:cNvSpPr>
                <a:spLocks noChangeShapeType="1"/>
              </p:cNvSpPr>
              <p:nvPr/>
            </p:nvSpPr>
            <p:spPr bwMode="auto">
              <a:xfrm flipV="1">
                <a:off x="3690" y="1389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4759" name="Text Box 39"/>
              <p:cNvSpPr txBox="1">
                <a:spLocks noChangeArrowheads="1"/>
              </p:cNvSpPr>
              <p:nvPr/>
            </p:nvSpPr>
            <p:spPr bwMode="auto">
              <a:xfrm>
                <a:off x="786" y="1242"/>
                <a:ext cx="5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+mn-ea"/>
                    <a:ea typeface="+mn-ea"/>
                  </a:rPr>
                  <a:t>CH1</a:t>
                </a:r>
              </a:p>
            </p:txBody>
          </p:sp>
          <p:sp>
            <p:nvSpPr>
              <p:cNvPr id="414760" name="Text Box 40"/>
              <p:cNvSpPr txBox="1">
                <a:spLocks noChangeArrowheads="1"/>
              </p:cNvSpPr>
              <p:nvPr/>
            </p:nvSpPr>
            <p:spPr bwMode="auto">
              <a:xfrm>
                <a:off x="3684" y="1242"/>
                <a:ext cx="5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+mn-ea"/>
                    <a:ea typeface="+mn-ea"/>
                  </a:rPr>
                  <a:t>CH2</a:t>
                </a:r>
              </a:p>
            </p:txBody>
          </p:sp>
          <p:sp>
            <p:nvSpPr>
              <p:cNvPr id="414762" name="Text Box 42"/>
              <p:cNvSpPr txBox="1">
                <a:spLocks noChangeArrowheads="1"/>
              </p:cNvSpPr>
              <p:nvPr/>
            </p:nvSpPr>
            <p:spPr bwMode="auto">
              <a:xfrm>
                <a:off x="4172" y="1933"/>
                <a:ext cx="59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b="1" dirty="0">
                    <a:latin typeface="+mn-ea"/>
                    <a:ea typeface="+mn-ea"/>
                  </a:rPr>
                  <a:t>OUT</a:t>
                </a:r>
              </a:p>
            </p:txBody>
          </p:sp>
        </p:grpSp>
        <p:sp>
          <p:nvSpPr>
            <p:cNvPr id="72" name="Line 32"/>
            <p:cNvSpPr>
              <a:spLocks noChangeShapeType="1"/>
            </p:cNvSpPr>
            <p:nvPr/>
          </p:nvSpPr>
          <p:spPr bwMode="auto">
            <a:xfrm flipH="1" flipV="1">
              <a:off x="1332434" y="4365102"/>
              <a:ext cx="4609578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3" name="Line 33"/>
            <p:cNvSpPr>
              <a:spLocks noChangeShapeType="1"/>
            </p:cNvSpPr>
            <p:nvPr/>
          </p:nvSpPr>
          <p:spPr bwMode="auto">
            <a:xfrm flipV="1">
              <a:off x="1331640" y="3589338"/>
              <a:ext cx="794" cy="7757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4" name="Line 33"/>
            <p:cNvSpPr>
              <a:spLocks noChangeShapeType="1"/>
            </p:cNvSpPr>
            <p:nvPr/>
          </p:nvSpPr>
          <p:spPr bwMode="auto">
            <a:xfrm flipV="1">
              <a:off x="5939876" y="3589337"/>
              <a:ext cx="794" cy="7757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02177" y="3800658"/>
            <a:ext cx="403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0             1               0              1</a:t>
            </a:r>
            <a:endParaRPr lang="zh-CN" altLang="en-US" dirty="0"/>
          </a:p>
        </p:txBody>
      </p:sp>
      <p:sp>
        <p:nvSpPr>
          <p:cNvPr id="86" name="Text Box 39"/>
          <p:cNvSpPr txBox="1">
            <a:spLocks noChangeArrowheads="1"/>
          </p:cNvSpPr>
          <p:nvPr/>
        </p:nvSpPr>
        <p:spPr bwMode="auto">
          <a:xfrm>
            <a:off x="1670797" y="5028194"/>
            <a:ext cx="936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+mn-ea"/>
                <a:ea typeface="+mn-ea"/>
              </a:rPr>
              <a:t>CH1</a:t>
            </a:r>
          </a:p>
        </p:txBody>
      </p:sp>
      <p:sp>
        <p:nvSpPr>
          <p:cNvPr id="133" name="Text Box 39"/>
          <p:cNvSpPr txBox="1">
            <a:spLocks noChangeArrowheads="1"/>
          </p:cNvSpPr>
          <p:nvPr/>
        </p:nvSpPr>
        <p:spPr bwMode="auto">
          <a:xfrm>
            <a:off x="1670797" y="5820282"/>
            <a:ext cx="936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+mn-ea"/>
                <a:ea typeface="+mn-ea"/>
              </a:rPr>
              <a:t>CH2</a:t>
            </a:r>
          </a:p>
        </p:txBody>
      </p:sp>
      <p:pic>
        <p:nvPicPr>
          <p:cNvPr id="467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7" y="4869160"/>
            <a:ext cx="41529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" name="右箭头 155"/>
          <p:cNvSpPr/>
          <p:nvPr/>
        </p:nvSpPr>
        <p:spPr>
          <a:xfrm>
            <a:off x="2123728" y="3933056"/>
            <a:ext cx="672257" cy="216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右箭头 156"/>
          <p:cNvSpPr/>
          <p:nvPr/>
        </p:nvSpPr>
        <p:spPr>
          <a:xfrm>
            <a:off x="4669998" y="3923490"/>
            <a:ext cx="672257" cy="216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右箭头 157"/>
          <p:cNvSpPr/>
          <p:nvPr/>
        </p:nvSpPr>
        <p:spPr>
          <a:xfrm>
            <a:off x="3347664" y="3933056"/>
            <a:ext cx="672257" cy="216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6948264" y="5074658"/>
            <a:ext cx="151923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这是永动机吗？</a:t>
            </a: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E299C11B-451F-4BC2-912D-1D8339C4876B}"/>
              </a:ext>
            </a:extLst>
          </p:cNvPr>
          <p:cNvSpPr/>
          <p:nvPr/>
        </p:nvSpPr>
        <p:spPr>
          <a:xfrm flipV="1">
            <a:off x="1261025" y="2811464"/>
            <a:ext cx="144448" cy="5349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>
            <a:extLst>
              <a:ext uri="{FF2B5EF4-FFF2-40B4-BE49-F238E27FC236}">
                <a16:creationId xmlns:a16="http://schemas.microsoft.com/office/drawing/2014/main" id="{75DB5D9C-D7F5-4FF0-9781-89577BE9D33D}"/>
              </a:ext>
            </a:extLst>
          </p:cNvPr>
          <p:cNvSpPr/>
          <p:nvPr/>
        </p:nvSpPr>
        <p:spPr>
          <a:xfrm flipV="1">
            <a:off x="5876138" y="2801266"/>
            <a:ext cx="144448" cy="53498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0"/>
                                        <p:tgtEl>
                                          <p:spTgt spid="467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41</a:t>
            </a:r>
            <a:r>
              <a:rPr lang="zh-CN" altLang="en-US"/>
              <a:t>）</a:t>
            </a: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0736F-6E00-4081-9108-CB95FA27E5BA}" type="slidenum">
              <a:rPr lang="en-US" altLang="zh-CN">
                <a:latin typeface="+mn-ea"/>
                <a:ea typeface="+mn-ea"/>
              </a:rPr>
              <a:pPr/>
              <a:t>82</a:t>
            </a:fld>
            <a:endParaRPr lang="en-US" altLang="zh-CN">
              <a:latin typeface="+mn-ea"/>
              <a:ea typeface="+mn-ea"/>
            </a:endParaRPr>
          </a:p>
        </p:txBody>
      </p:sp>
      <p:graphicFrame>
        <p:nvGraphicFramePr>
          <p:cNvPr id="415748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19798646"/>
              </p:ext>
            </p:extLst>
          </p:nvPr>
        </p:nvGraphicFramePr>
        <p:xfrm>
          <a:off x="4383360" y="2846198"/>
          <a:ext cx="34290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7" name="位图图像" r:id="rId3" imgW="3428571" imgH="2285714" progId="PBrush">
                  <p:embed/>
                </p:oleObj>
              </mc:Choice>
              <mc:Fallback>
                <p:oleObj name="位图图像" r:id="rId3" imgW="3428571" imgH="2285714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360" y="2846198"/>
                        <a:ext cx="3429000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47" name="Rectangle 3"/>
          <p:cNvSpPr>
            <a:spLocks noChangeArrowheads="1"/>
          </p:cNvSpPr>
          <p:nvPr/>
        </p:nvSpPr>
        <p:spPr bwMode="auto">
          <a:xfrm>
            <a:off x="1602060" y="5036983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在曲线上，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</a:rPr>
              <a:t>OUT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急剧下降时的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</a:rPr>
              <a:t>IN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称：阈值电压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2400" baseline="-30000" dirty="0">
                <a:latin typeface="华文新魏" pitchFamily="2" charset="-122"/>
                <a:ea typeface="华文新魏" pitchFamily="2" charset="-122"/>
              </a:rPr>
              <a:t>T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，或称门槛电压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 </a:t>
            </a:r>
          </a:p>
        </p:txBody>
      </p:sp>
      <p:sp>
        <p:nvSpPr>
          <p:cNvPr id="415749" name="Rectangle 5"/>
          <p:cNvSpPr>
            <a:spLocks noChangeArrowheads="1"/>
          </p:cNvSpPr>
          <p:nvPr/>
        </p:nvSpPr>
        <p:spPr bwMode="auto">
          <a:xfrm>
            <a:off x="0" y="211787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15761" name="Group 17"/>
          <p:cNvGrpSpPr>
            <a:grpSpLocks/>
          </p:cNvGrpSpPr>
          <p:nvPr/>
        </p:nvGrpSpPr>
        <p:grpSpPr bwMode="auto">
          <a:xfrm>
            <a:off x="1983060" y="3455798"/>
            <a:ext cx="2590800" cy="936625"/>
            <a:chOff x="480" y="2688"/>
            <a:chExt cx="1632" cy="590"/>
          </a:xfrm>
        </p:grpSpPr>
        <p:grpSp>
          <p:nvGrpSpPr>
            <p:cNvPr id="415751" name="Group 7"/>
            <p:cNvGrpSpPr>
              <a:grpSpLocks/>
            </p:cNvGrpSpPr>
            <p:nvPr/>
          </p:nvGrpSpPr>
          <p:grpSpPr bwMode="auto">
            <a:xfrm>
              <a:off x="1200" y="2688"/>
              <a:ext cx="339" cy="498"/>
              <a:chOff x="1020" y="1706"/>
              <a:chExt cx="317" cy="363"/>
            </a:xfrm>
          </p:grpSpPr>
          <p:sp>
            <p:nvSpPr>
              <p:cNvPr id="415752" name="Rectangle 8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5753" name="Oval 9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5754" name="Line 10"/>
            <p:cNvSpPr>
              <a:spLocks noChangeShapeType="1"/>
            </p:cNvSpPr>
            <p:nvPr/>
          </p:nvSpPr>
          <p:spPr bwMode="auto">
            <a:xfrm flipH="1">
              <a:off x="1008" y="28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5755" name="Line 11"/>
            <p:cNvSpPr>
              <a:spLocks noChangeShapeType="1"/>
            </p:cNvSpPr>
            <p:nvPr/>
          </p:nvSpPr>
          <p:spPr bwMode="auto">
            <a:xfrm>
              <a:off x="1539" y="2937"/>
              <a:ext cx="1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5756" name="Line 12"/>
            <p:cNvSpPr>
              <a:spLocks noChangeShapeType="1"/>
            </p:cNvSpPr>
            <p:nvPr/>
          </p:nvSpPr>
          <p:spPr bwMode="auto">
            <a:xfrm flipH="1">
              <a:off x="1008" y="302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5757" name="Line 13"/>
            <p:cNvSpPr>
              <a:spLocks noChangeShapeType="1"/>
            </p:cNvSpPr>
            <p:nvPr/>
          </p:nvSpPr>
          <p:spPr bwMode="auto">
            <a:xfrm flipH="1">
              <a:off x="816" y="292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5758" name="Line 14"/>
            <p:cNvSpPr>
              <a:spLocks noChangeShapeType="1"/>
            </p:cNvSpPr>
            <p:nvPr/>
          </p:nvSpPr>
          <p:spPr bwMode="auto">
            <a:xfrm>
              <a:off x="1008" y="283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5759" name="Text Box 15"/>
            <p:cNvSpPr txBox="1">
              <a:spLocks noChangeArrowheads="1"/>
            </p:cNvSpPr>
            <p:nvPr/>
          </p:nvSpPr>
          <p:spPr bwMode="auto">
            <a:xfrm>
              <a:off x="480" y="2832"/>
              <a:ext cx="3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n-ea"/>
                  <a:ea typeface="+mn-ea"/>
                </a:rPr>
                <a:t>V</a:t>
              </a:r>
              <a:r>
                <a:rPr lang="en-US" altLang="zh-CN" baseline="-25000" dirty="0">
                  <a:latin typeface="+mn-ea"/>
                  <a:ea typeface="+mn-ea"/>
                </a:rPr>
                <a:t>IN</a:t>
              </a:r>
            </a:p>
          </p:txBody>
        </p:sp>
        <p:sp>
          <p:nvSpPr>
            <p:cNvPr id="415760" name="Text Box 16"/>
            <p:cNvSpPr txBox="1">
              <a:spLocks noChangeArrowheads="1"/>
            </p:cNvSpPr>
            <p:nvPr/>
          </p:nvSpPr>
          <p:spPr bwMode="auto">
            <a:xfrm>
              <a:off x="1680" y="2832"/>
              <a:ext cx="432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V</a:t>
              </a:r>
              <a:r>
                <a:rPr lang="en-US" altLang="zh-CN" baseline="-25000">
                  <a:latin typeface="+mn-ea"/>
                  <a:ea typeface="+mn-ea"/>
                </a:rPr>
                <a:t>OUT</a:t>
              </a:r>
            </a:p>
          </p:txBody>
        </p:sp>
      </p:grpSp>
      <p:sp>
        <p:nvSpPr>
          <p:cNvPr id="415762" name="Rectangle 18"/>
          <p:cNvSpPr>
            <a:spLocks noChangeArrowheads="1"/>
          </p:cNvSpPr>
          <p:nvPr/>
        </p:nvSpPr>
        <p:spPr bwMode="auto">
          <a:xfrm>
            <a:off x="762000" y="1752600"/>
            <a:ext cx="8001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转移特性：门电路中输出电压随输入电压的变化特性。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V</a:t>
            </a:r>
            <a:r>
              <a:rPr lang="en-US" altLang="zh-CN" sz="3200" baseline="-25000" dirty="0">
                <a:latin typeface="华文新魏" pitchFamily="2" charset="-122"/>
                <a:ea typeface="华文新魏" pitchFamily="2" charset="-122"/>
              </a:rPr>
              <a:t>IN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-V</a:t>
            </a:r>
            <a:r>
              <a:rPr lang="en-US" altLang="zh-CN" sz="3200" baseline="-25000" dirty="0">
                <a:latin typeface="华文新魏" pitchFamily="2" charset="-122"/>
                <a:ea typeface="华文新魏" pitchFamily="2" charset="-122"/>
              </a:rPr>
              <a:t>OUT</a:t>
            </a:r>
            <a:r>
              <a:rPr lang="zh-CN" altLang="en-US" sz="3200" dirty="0">
                <a:latin typeface="华文新魏" pitchFamily="2" charset="-122"/>
                <a:ea typeface="华文新魏" pitchFamily="2" charset="-122"/>
              </a:rPr>
              <a:t>关系曲线</a:t>
            </a:r>
            <a:r>
              <a:rPr lang="en-US" altLang="zh-CN" sz="3200" dirty="0">
                <a:latin typeface="华文新魏" pitchFamily="2" charset="-122"/>
                <a:ea typeface="华文新魏" pitchFamily="2" charset="-122"/>
              </a:rPr>
              <a:t>)</a:t>
            </a:r>
          </a:p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zh-CN" sz="3200" dirty="0"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750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285728"/>
            <a:ext cx="8229600" cy="1143000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42</a:t>
            </a:r>
            <a:r>
              <a:rPr lang="zh-CN" altLang="en-US"/>
              <a:t>）</a:t>
            </a:r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496-C058-499D-AE34-F77A284FD3F4}" type="slidenum">
              <a:rPr lang="en-US" altLang="zh-CN">
                <a:latin typeface="+mn-ea"/>
                <a:ea typeface="+mn-ea"/>
              </a:rPr>
              <a:pPr/>
              <a:t>83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10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85720" y="1617681"/>
            <a:ext cx="6500858" cy="4525963"/>
          </a:xfrm>
        </p:spPr>
        <p:txBody>
          <a:bodyPr>
            <a:normAutofit/>
          </a:bodyPr>
          <a:lstStyle/>
          <a:p>
            <a:r>
              <a:rPr lang="zh-CN" altLang="en-US" dirty="0"/>
              <a:t>直流参数</a:t>
            </a:r>
          </a:p>
          <a:p>
            <a:pPr lvl="1"/>
            <a:r>
              <a:rPr lang="zh-CN" altLang="en-US" sz="2600" b="0" dirty="0"/>
              <a:t>“</a:t>
            </a:r>
            <a:r>
              <a:rPr lang="en-US" altLang="zh-CN" sz="2600" b="0" dirty="0"/>
              <a:t>0”</a:t>
            </a:r>
            <a:r>
              <a:rPr lang="zh-CN" altLang="en-US" sz="2600" b="0" dirty="0"/>
              <a:t>输入电流 </a:t>
            </a:r>
            <a:r>
              <a:rPr lang="en-US" altLang="zh-CN" sz="2600" b="0" dirty="0"/>
              <a:t>I</a:t>
            </a:r>
            <a:r>
              <a:rPr lang="en-US" altLang="zh-CN" sz="2600" b="0" baseline="-30000" dirty="0"/>
              <a:t>IL</a:t>
            </a:r>
            <a:r>
              <a:rPr lang="en-US" altLang="zh-CN" sz="2600" b="0" dirty="0"/>
              <a:t>&lt;=1.6 </a:t>
            </a:r>
            <a:r>
              <a:rPr lang="en-US" altLang="zh-CN" sz="2600" b="0" dirty="0" err="1"/>
              <a:t>mA</a:t>
            </a:r>
            <a:r>
              <a:rPr lang="en-US" altLang="zh-CN" sz="2600" b="0" dirty="0"/>
              <a:t> </a:t>
            </a:r>
          </a:p>
          <a:p>
            <a:pPr lvl="1"/>
            <a:r>
              <a:rPr lang="en-US" altLang="zh-CN" sz="2600" b="0" dirty="0"/>
              <a:t>“1”</a:t>
            </a:r>
            <a:r>
              <a:rPr lang="zh-CN" altLang="en-US" sz="2600" b="0" dirty="0"/>
              <a:t>输出电流 </a:t>
            </a:r>
            <a:r>
              <a:rPr lang="en-US" altLang="zh-CN" sz="2600" b="0" dirty="0"/>
              <a:t>I</a:t>
            </a:r>
            <a:r>
              <a:rPr lang="en-US" altLang="zh-CN" sz="2600" b="0" baseline="-30000" dirty="0"/>
              <a:t>0H </a:t>
            </a:r>
            <a:r>
              <a:rPr lang="en-US" altLang="zh-CN" sz="2600" b="0" dirty="0"/>
              <a:t>&lt;=0.4 </a:t>
            </a:r>
            <a:r>
              <a:rPr lang="en-US" altLang="zh-CN" sz="2600" b="0" dirty="0" err="1"/>
              <a:t>mA</a:t>
            </a:r>
            <a:r>
              <a:rPr lang="zh-CN" altLang="en-US" sz="2600" b="0" dirty="0"/>
              <a:t>＝</a:t>
            </a:r>
            <a:r>
              <a:rPr lang="en-US" altLang="zh-CN" sz="2600" b="0" dirty="0"/>
              <a:t>400 </a:t>
            </a:r>
            <a:r>
              <a:rPr lang="en-US" altLang="zh-CN" sz="2600" b="0" dirty="0" err="1"/>
              <a:t>uA</a:t>
            </a:r>
            <a:endParaRPr lang="en-US" altLang="zh-CN" sz="2600" b="0" dirty="0"/>
          </a:p>
          <a:p>
            <a:pPr lvl="1"/>
            <a:r>
              <a:rPr lang="en-US" altLang="zh-CN" sz="2600" b="0" dirty="0"/>
              <a:t>“1”</a:t>
            </a:r>
            <a:r>
              <a:rPr lang="zh-CN" altLang="en-US" sz="2600" b="0" dirty="0"/>
              <a:t>输出电压 </a:t>
            </a:r>
            <a:r>
              <a:rPr lang="en-US" altLang="zh-CN" sz="2600" b="0" dirty="0" err="1"/>
              <a:t>V</a:t>
            </a:r>
            <a:r>
              <a:rPr lang="en-US" altLang="zh-CN" sz="2600" b="0" baseline="-30000" dirty="0" err="1"/>
              <a:t>oh</a:t>
            </a:r>
            <a:r>
              <a:rPr lang="en-US" altLang="zh-CN" sz="2600" b="0" baseline="-30000" dirty="0"/>
              <a:t> </a:t>
            </a:r>
            <a:r>
              <a:rPr lang="en-US" altLang="zh-CN" sz="2600" b="0" dirty="0"/>
              <a:t>&gt;=3</a:t>
            </a:r>
            <a:r>
              <a:rPr lang="en-US" altLang="zh-CN" sz="2600" b="0" baseline="30000" dirty="0"/>
              <a:t>V</a:t>
            </a:r>
            <a:r>
              <a:rPr lang="en-US" altLang="zh-CN" sz="2600" b="0" baseline="-30000" dirty="0"/>
              <a:t>  </a:t>
            </a:r>
            <a:r>
              <a:rPr lang="en-US" altLang="zh-CN" sz="2600" b="0" dirty="0"/>
              <a:t>(10</a:t>
            </a:r>
            <a:r>
              <a:rPr lang="zh-CN" altLang="en-US" sz="2600" b="0" dirty="0"/>
              <a:t>个负载</a:t>
            </a:r>
            <a:r>
              <a:rPr lang="en-US" altLang="zh-CN" sz="2600" b="0" dirty="0"/>
              <a:t>) </a:t>
            </a:r>
          </a:p>
          <a:p>
            <a:pPr lvl="1"/>
            <a:endParaRPr lang="en-US" altLang="zh-CN" sz="2600" b="0" dirty="0"/>
          </a:p>
          <a:p>
            <a:pPr lvl="1"/>
            <a:r>
              <a:rPr lang="en-US" altLang="zh-CN" sz="2600" b="0" dirty="0"/>
              <a:t>“1”</a:t>
            </a:r>
            <a:r>
              <a:rPr lang="zh-CN" altLang="en-US" sz="2600" b="0" dirty="0"/>
              <a:t>输入电流 </a:t>
            </a:r>
            <a:r>
              <a:rPr lang="en-US" altLang="zh-CN" sz="2600" b="0" dirty="0"/>
              <a:t>I</a:t>
            </a:r>
            <a:r>
              <a:rPr lang="en-US" altLang="zh-CN" sz="2600" b="0" baseline="-30000" dirty="0"/>
              <a:t>IH </a:t>
            </a:r>
            <a:r>
              <a:rPr lang="en-US" altLang="zh-CN" sz="2600" b="0" dirty="0"/>
              <a:t>&lt;=40 </a:t>
            </a:r>
            <a:r>
              <a:rPr lang="en-US" altLang="zh-CN" sz="2600" b="0" dirty="0" err="1"/>
              <a:t>uA</a:t>
            </a:r>
            <a:r>
              <a:rPr lang="en-US" altLang="zh-CN" sz="2600" b="0" dirty="0"/>
              <a:t> </a:t>
            </a:r>
          </a:p>
          <a:p>
            <a:pPr lvl="1"/>
            <a:r>
              <a:rPr lang="en-US" altLang="zh-CN" sz="2600" b="0" dirty="0"/>
              <a:t>“0”</a:t>
            </a:r>
            <a:r>
              <a:rPr lang="zh-CN" altLang="en-US" sz="2600" b="0" dirty="0"/>
              <a:t>输出电流 </a:t>
            </a:r>
            <a:r>
              <a:rPr lang="en-US" altLang="zh-CN" sz="2600" b="0" dirty="0"/>
              <a:t>I</a:t>
            </a:r>
            <a:r>
              <a:rPr lang="en-US" altLang="zh-CN" sz="2600" b="0" baseline="-30000" dirty="0"/>
              <a:t>0L</a:t>
            </a:r>
            <a:r>
              <a:rPr lang="en-US" altLang="zh-CN" sz="2600" b="0" dirty="0"/>
              <a:t>&lt;=16 </a:t>
            </a:r>
            <a:r>
              <a:rPr lang="en-US" altLang="zh-CN" sz="2600" b="0" dirty="0" err="1"/>
              <a:t>mA</a:t>
            </a:r>
            <a:endParaRPr lang="en-US" altLang="zh-CN" sz="2600" b="0" dirty="0"/>
          </a:p>
          <a:p>
            <a:pPr lvl="1"/>
            <a:r>
              <a:rPr lang="en-US" altLang="zh-CN" sz="2600" b="0" dirty="0"/>
              <a:t>“0”</a:t>
            </a:r>
            <a:r>
              <a:rPr lang="zh-CN" altLang="en-US" sz="2600" b="0" dirty="0"/>
              <a:t>输出电压 </a:t>
            </a:r>
            <a:r>
              <a:rPr lang="en-US" altLang="zh-CN" sz="2600" b="0" dirty="0" err="1"/>
              <a:t>V</a:t>
            </a:r>
            <a:r>
              <a:rPr lang="en-US" altLang="zh-CN" sz="2600" b="0" baseline="-30000" dirty="0" err="1"/>
              <a:t>oL</a:t>
            </a:r>
            <a:r>
              <a:rPr lang="en-US" altLang="zh-CN" sz="2600" b="0" dirty="0"/>
              <a:t>&lt;=0.35</a:t>
            </a:r>
            <a:r>
              <a:rPr lang="en-US" altLang="zh-CN" sz="2600" b="0" baseline="30000" dirty="0"/>
              <a:t>V </a:t>
            </a:r>
            <a:r>
              <a:rPr lang="en-US" altLang="zh-CN" sz="2600" b="0" dirty="0"/>
              <a:t>(10</a:t>
            </a:r>
            <a:r>
              <a:rPr lang="zh-CN" altLang="en-US" sz="2600" b="0" dirty="0"/>
              <a:t>个负载</a:t>
            </a:r>
            <a:r>
              <a:rPr lang="en-US" altLang="zh-CN" sz="2600" b="0" dirty="0"/>
              <a:t>)</a:t>
            </a:r>
          </a:p>
          <a:p>
            <a:pPr algn="just">
              <a:buFont typeface="Wingdings" pitchFamily="2" charset="2"/>
              <a:buNone/>
            </a:pPr>
            <a:endParaRPr lang="en-US" altLang="zh-CN" sz="2400" dirty="0">
              <a:cs typeface="Times New Roman" pitchFamily="18" charset="0"/>
            </a:endParaRPr>
          </a:p>
        </p:txBody>
      </p:sp>
      <p:grpSp>
        <p:nvGrpSpPr>
          <p:cNvPr id="410628" name="Group 4"/>
          <p:cNvGrpSpPr>
            <a:grpSpLocks/>
          </p:cNvGrpSpPr>
          <p:nvPr/>
        </p:nvGrpSpPr>
        <p:grpSpPr bwMode="auto">
          <a:xfrm>
            <a:off x="7386185" y="2628932"/>
            <a:ext cx="1079500" cy="790575"/>
            <a:chOff x="1837" y="1616"/>
            <a:chExt cx="453" cy="272"/>
          </a:xfrm>
        </p:grpSpPr>
        <p:grpSp>
          <p:nvGrpSpPr>
            <p:cNvPr id="410629" name="Group 5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10630" name="Rectangle 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0631" name="Oval 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0632" name="Line 8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0633" name="Line 9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0634" name="Line 10"/>
          <p:cNvSpPr>
            <a:spLocks noChangeShapeType="1"/>
          </p:cNvSpPr>
          <p:nvPr/>
        </p:nvSpPr>
        <p:spPr bwMode="auto">
          <a:xfrm flipH="1">
            <a:off x="7170285" y="294221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0635" name="Line 11"/>
          <p:cNvSpPr>
            <a:spLocks noChangeShapeType="1"/>
          </p:cNvSpPr>
          <p:nvPr/>
        </p:nvSpPr>
        <p:spPr bwMode="auto">
          <a:xfrm>
            <a:off x="8322810" y="2942215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10636" name="Group 12"/>
          <p:cNvGrpSpPr>
            <a:grpSpLocks/>
          </p:cNvGrpSpPr>
          <p:nvPr/>
        </p:nvGrpSpPr>
        <p:grpSpPr bwMode="auto">
          <a:xfrm>
            <a:off x="7441580" y="4237780"/>
            <a:ext cx="1079500" cy="790575"/>
            <a:chOff x="1837" y="1616"/>
            <a:chExt cx="453" cy="272"/>
          </a:xfrm>
        </p:grpSpPr>
        <p:grpSp>
          <p:nvGrpSpPr>
            <p:cNvPr id="410637" name="Group 13"/>
            <p:cNvGrpSpPr>
              <a:grpSpLocks/>
            </p:cNvGrpSpPr>
            <p:nvPr/>
          </p:nvGrpSpPr>
          <p:grpSpPr bwMode="auto">
            <a:xfrm>
              <a:off x="1974" y="1616"/>
              <a:ext cx="226" cy="272"/>
              <a:chOff x="1020" y="1706"/>
              <a:chExt cx="317" cy="363"/>
            </a:xfrm>
          </p:grpSpPr>
          <p:sp>
            <p:nvSpPr>
              <p:cNvPr id="410638" name="Rectangle 1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0639" name="Oval 1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0640" name="Line 16"/>
            <p:cNvSpPr>
              <a:spLocks noChangeShapeType="1"/>
            </p:cNvSpPr>
            <p:nvPr/>
          </p:nvSpPr>
          <p:spPr bwMode="auto">
            <a:xfrm flipH="1">
              <a:off x="1837" y="1752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0641" name="Line 17"/>
            <p:cNvSpPr>
              <a:spLocks noChangeShapeType="1"/>
            </p:cNvSpPr>
            <p:nvPr/>
          </p:nvSpPr>
          <p:spPr bwMode="auto">
            <a:xfrm>
              <a:off x="2200" y="1752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0642" name="Line 18"/>
          <p:cNvSpPr>
            <a:spLocks noChangeShapeType="1"/>
          </p:cNvSpPr>
          <p:nvPr/>
        </p:nvSpPr>
        <p:spPr bwMode="auto">
          <a:xfrm>
            <a:off x="7297118" y="4551064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0643" name="Line 19"/>
          <p:cNvSpPr>
            <a:spLocks noChangeShapeType="1"/>
          </p:cNvSpPr>
          <p:nvPr/>
        </p:nvSpPr>
        <p:spPr bwMode="auto">
          <a:xfrm flipH="1">
            <a:off x="8376618" y="4551064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10644" name="Text Box 20"/>
          <p:cNvSpPr txBox="1">
            <a:spLocks noChangeArrowheads="1"/>
          </p:cNvSpPr>
          <p:nvPr/>
        </p:nvSpPr>
        <p:spPr bwMode="auto">
          <a:xfrm>
            <a:off x="6722622" y="3039343"/>
            <a:ext cx="10715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  <a:ea typeface="+mn-ea"/>
              </a:rPr>
              <a:t>“0”</a:t>
            </a:r>
          </a:p>
        </p:txBody>
      </p:sp>
      <p:sp>
        <p:nvSpPr>
          <p:cNvPr id="410645" name="Text Box 21"/>
          <p:cNvSpPr txBox="1">
            <a:spLocks noChangeArrowheads="1"/>
          </p:cNvSpPr>
          <p:nvPr/>
        </p:nvSpPr>
        <p:spPr bwMode="auto">
          <a:xfrm>
            <a:off x="8138666" y="3039343"/>
            <a:ext cx="1185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  <a:ea typeface="+mn-ea"/>
              </a:rPr>
              <a:t>“1”</a:t>
            </a:r>
          </a:p>
        </p:txBody>
      </p:sp>
      <p:sp>
        <p:nvSpPr>
          <p:cNvPr id="410646" name="Text Box 22"/>
          <p:cNvSpPr txBox="1">
            <a:spLocks noChangeArrowheads="1"/>
          </p:cNvSpPr>
          <p:nvPr/>
        </p:nvSpPr>
        <p:spPr bwMode="auto">
          <a:xfrm>
            <a:off x="8135338" y="4695526"/>
            <a:ext cx="9731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  <a:ea typeface="+mn-ea"/>
              </a:rPr>
              <a:t>“0”</a:t>
            </a:r>
          </a:p>
        </p:txBody>
      </p:sp>
      <p:sp>
        <p:nvSpPr>
          <p:cNvPr id="410647" name="Text Box 23"/>
          <p:cNvSpPr txBox="1">
            <a:spLocks noChangeArrowheads="1"/>
          </p:cNvSpPr>
          <p:nvPr/>
        </p:nvSpPr>
        <p:spPr bwMode="auto">
          <a:xfrm>
            <a:off x="6968535" y="4695527"/>
            <a:ext cx="13096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ea"/>
                <a:ea typeface="+mn-ea"/>
              </a:rPr>
              <a:t>“1”</a:t>
            </a:r>
          </a:p>
        </p:txBody>
      </p:sp>
    </p:spTree>
    <p:extLst>
      <p:ext uri="{BB962C8B-B14F-4D97-AF65-F5344CB8AC3E}">
        <p14:creationId xmlns:p14="http://schemas.microsoft.com/office/powerpoint/2010/main" val="2236598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43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4DD7-9660-4AA6-86A7-26BDB9A18E80}" type="slidenum">
              <a:rPr lang="en-US" altLang="zh-CN">
                <a:latin typeface="+mn-ea"/>
                <a:ea typeface="+mn-ea"/>
              </a:rPr>
              <a:pPr/>
              <a:t>84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048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与非门电路的外部特性</a:t>
            </a:r>
          </a:p>
          <a:p>
            <a:pPr lvl="1"/>
            <a:r>
              <a:rPr lang="zh-CN" altLang="en-US" dirty="0"/>
              <a:t>开关特性</a:t>
            </a:r>
          </a:p>
          <a:p>
            <a:pPr lvl="1"/>
            <a:r>
              <a:rPr lang="zh-CN" altLang="en-US" dirty="0"/>
              <a:t>转移特性</a:t>
            </a:r>
          </a:p>
          <a:p>
            <a:pPr lvl="1"/>
            <a:r>
              <a:rPr lang="zh-CN" altLang="en-US" dirty="0"/>
              <a:t>直流参数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与非门电路的级联</a:t>
            </a:r>
          </a:p>
          <a:p>
            <a:pPr lvl="1"/>
            <a:r>
              <a:rPr lang="zh-CN" altLang="en-US" dirty="0"/>
              <a:t>负载计算</a:t>
            </a:r>
          </a:p>
          <a:p>
            <a:pPr lvl="1"/>
            <a:r>
              <a:rPr lang="zh-CN" altLang="en-US" dirty="0"/>
              <a:t>非正常状态分析</a:t>
            </a:r>
          </a:p>
        </p:txBody>
      </p:sp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0" y="3723754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+mn-ea"/>
                <a:ea typeface="+mn-ea"/>
                <a:sym typeface="Wingdings 3" pitchFamily="18" charset="2"/>
              </a:rPr>
              <a:t></a:t>
            </a:r>
            <a:endParaRPr lang="en-US" altLang="zh-CN" sz="3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483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44</a:t>
            </a:r>
            <a:r>
              <a:rPr lang="zh-CN" altLang="en-US"/>
              <a:t>）</a:t>
            </a:r>
            <a:r>
              <a:rPr lang="zh-CN" altLang="en-US" sz="2400"/>
              <a:t> </a:t>
            </a:r>
          </a:p>
        </p:txBody>
      </p:sp>
      <p:sp>
        <p:nvSpPr>
          <p:cNvPr id="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EAFA4-DBAC-45E7-80C9-FEC29F135542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85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cxnSp>
        <p:nvCxnSpPr>
          <p:cNvPr id="416828" name="AutoShape 60"/>
          <p:cNvCxnSpPr>
            <a:cxnSpLocks noChangeShapeType="1"/>
          </p:cNvCxnSpPr>
          <p:nvPr/>
        </p:nvCxnSpPr>
        <p:spPr bwMode="auto">
          <a:xfrm rot="5400000">
            <a:off x="5836444" y="4321101"/>
            <a:ext cx="1944687" cy="1079500"/>
          </a:xfrm>
          <a:prstGeom prst="curvedConnector3">
            <a:avLst>
              <a:gd name="adj1" fmla="val 49958"/>
            </a:avLst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6842" name="Line 74"/>
          <p:cNvSpPr>
            <a:spLocks noChangeShapeType="1"/>
          </p:cNvSpPr>
          <p:nvPr/>
        </p:nvSpPr>
        <p:spPr bwMode="auto">
          <a:xfrm flipH="1">
            <a:off x="2590800" y="4391744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16858" name="Group 90"/>
          <p:cNvGrpSpPr>
            <a:grpSpLocks/>
          </p:cNvGrpSpPr>
          <p:nvPr/>
        </p:nvGrpSpPr>
        <p:grpSpPr bwMode="auto">
          <a:xfrm>
            <a:off x="1295400" y="3488457"/>
            <a:ext cx="2976563" cy="1512887"/>
            <a:chOff x="816" y="1920"/>
            <a:chExt cx="1875" cy="953"/>
          </a:xfrm>
        </p:grpSpPr>
        <p:grpSp>
          <p:nvGrpSpPr>
            <p:cNvPr id="416832" name="Group 64"/>
            <p:cNvGrpSpPr>
              <a:grpSpLocks/>
            </p:cNvGrpSpPr>
            <p:nvPr/>
          </p:nvGrpSpPr>
          <p:grpSpPr bwMode="auto">
            <a:xfrm>
              <a:off x="1285" y="2237"/>
              <a:ext cx="299" cy="363"/>
              <a:chOff x="1020" y="1706"/>
              <a:chExt cx="317" cy="363"/>
            </a:xfrm>
          </p:grpSpPr>
          <p:sp>
            <p:nvSpPr>
              <p:cNvPr id="416833" name="Rectangle 65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34" name="Oval 66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16835" name="Group 67"/>
            <p:cNvGrpSpPr>
              <a:grpSpLocks/>
            </p:cNvGrpSpPr>
            <p:nvPr/>
          </p:nvGrpSpPr>
          <p:grpSpPr bwMode="auto">
            <a:xfrm>
              <a:off x="2192" y="2238"/>
              <a:ext cx="317" cy="363"/>
              <a:chOff x="1020" y="1706"/>
              <a:chExt cx="317" cy="363"/>
            </a:xfrm>
          </p:grpSpPr>
          <p:sp>
            <p:nvSpPr>
              <p:cNvPr id="416836" name="Rectangle 68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37" name="Oval 69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6838" name="Line 70"/>
            <p:cNvSpPr>
              <a:spLocks noChangeShapeType="1"/>
            </p:cNvSpPr>
            <p:nvPr/>
          </p:nvSpPr>
          <p:spPr bwMode="auto">
            <a:xfrm>
              <a:off x="1603" y="2419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6839" name="Line 71"/>
            <p:cNvSpPr>
              <a:spLocks noChangeShapeType="1"/>
            </p:cNvSpPr>
            <p:nvPr/>
          </p:nvSpPr>
          <p:spPr bwMode="auto">
            <a:xfrm>
              <a:off x="2510" y="241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6840" name="Line 72"/>
            <p:cNvSpPr>
              <a:spLocks noChangeShapeType="1"/>
            </p:cNvSpPr>
            <p:nvPr/>
          </p:nvSpPr>
          <p:spPr bwMode="auto">
            <a:xfrm flipH="1">
              <a:off x="1104" y="2419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6841" name="Line 73"/>
            <p:cNvSpPr>
              <a:spLocks noChangeShapeType="1"/>
            </p:cNvSpPr>
            <p:nvPr/>
          </p:nvSpPr>
          <p:spPr bwMode="auto">
            <a:xfrm>
              <a:off x="1920" y="192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6844" name="Text Box 76"/>
            <p:cNvSpPr txBox="1">
              <a:spLocks noChangeArrowheads="1"/>
            </p:cNvSpPr>
            <p:nvPr/>
          </p:nvSpPr>
          <p:spPr bwMode="auto">
            <a:xfrm>
              <a:off x="816" y="230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“1”</a:t>
              </a:r>
            </a:p>
          </p:txBody>
        </p:sp>
        <p:sp>
          <p:nvSpPr>
            <p:cNvPr id="416845" name="Line 77"/>
            <p:cNvSpPr>
              <a:spLocks noChangeShapeType="1"/>
            </p:cNvSpPr>
            <p:nvPr/>
          </p:nvSpPr>
          <p:spPr bwMode="auto">
            <a:xfrm flipH="1">
              <a:off x="2027" y="254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6846" name="Line 78"/>
            <p:cNvSpPr>
              <a:spLocks noChangeShapeType="1"/>
            </p:cNvSpPr>
            <p:nvPr/>
          </p:nvSpPr>
          <p:spPr bwMode="auto">
            <a:xfrm>
              <a:off x="2027" y="2544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6850" name="Rectangle 82"/>
          <p:cNvSpPr>
            <a:spLocks noChangeArrowheads="1"/>
          </p:cNvSpPr>
          <p:nvPr/>
        </p:nvSpPr>
        <p:spPr bwMode="auto">
          <a:xfrm>
            <a:off x="971600" y="1371600"/>
            <a:ext cx="7853282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门电路级联：前一个器件的输出就是后一个器件的输入，后一个是前一个的负载，两者要相互影响</a:t>
            </a:r>
          </a:p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关键问题：每个门电路可以级联多少负载？</a:t>
            </a:r>
          </a:p>
        </p:txBody>
      </p:sp>
      <p:sp>
        <p:nvSpPr>
          <p:cNvPr id="416857" name="Rectangle 89"/>
          <p:cNvSpPr>
            <a:spLocks noChangeArrowheads="1"/>
          </p:cNvSpPr>
          <p:nvPr/>
        </p:nvSpPr>
        <p:spPr bwMode="auto">
          <a:xfrm>
            <a:off x="2438400" y="3858344"/>
            <a:ext cx="9589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+mn-ea"/>
                <a:ea typeface="+mn-ea"/>
              </a:rPr>
              <a:t>“0”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638800" y="3356694"/>
            <a:ext cx="2346325" cy="3168650"/>
            <a:chOff x="5638800" y="3356694"/>
            <a:chExt cx="2346325" cy="3168650"/>
          </a:xfrm>
        </p:grpSpPr>
        <p:grpSp>
          <p:nvGrpSpPr>
            <p:cNvPr id="416856" name="Group 88"/>
            <p:cNvGrpSpPr>
              <a:grpSpLocks/>
            </p:cNvGrpSpPr>
            <p:nvPr/>
          </p:nvGrpSpPr>
          <p:grpSpPr bwMode="auto">
            <a:xfrm>
              <a:off x="5638800" y="3356694"/>
              <a:ext cx="2303463" cy="3168650"/>
              <a:chOff x="3541" y="1726"/>
              <a:chExt cx="1451" cy="1996"/>
            </a:xfrm>
          </p:grpSpPr>
          <p:grpSp>
            <p:nvGrpSpPr>
              <p:cNvPr id="416808" name="Group 40"/>
              <p:cNvGrpSpPr>
                <a:grpSpLocks/>
              </p:cNvGrpSpPr>
              <p:nvPr/>
            </p:nvGrpSpPr>
            <p:grpSpPr bwMode="auto">
              <a:xfrm>
                <a:off x="3541" y="2315"/>
                <a:ext cx="362" cy="273"/>
                <a:chOff x="930" y="1706"/>
                <a:chExt cx="362" cy="273"/>
              </a:xfrm>
            </p:grpSpPr>
            <p:sp>
              <p:nvSpPr>
                <p:cNvPr id="416809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0" name="Line 42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2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16813" name="Group 45"/>
              <p:cNvGrpSpPr>
                <a:grpSpLocks/>
              </p:cNvGrpSpPr>
              <p:nvPr/>
            </p:nvGrpSpPr>
            <p:grpSpPr bwMode="auto">
              <a:xfrm>
                <a:off x="3541" y="2905"/>
                <a:ext cx="362" cy="273"/>
                <a:chOff x="930" y="1706"/>
                <a:chExt cx="362" cy="273"/>
              </a:xfrm>
            </p:grpSpPr>
            <p:sp>
              <p:nvSpPr>
                <p:cNvPr id="41681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5" name="Line 47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6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6817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6818" name="Line 50"/>
              <p:cNvSpPr>
                <a:spLocks noChangeShapeType="1"/>
              </p:cNvSpPr>
              <p:nvPr/>
            </p:nvSpPr>
            <p:spPr bwMode="auto">
              <a:xfrm>
                <a:off x="3903" y="2588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19" name="Line 51"/>
              <p:cNvSpPr>
                <a:spLocks noChangeShapeType="1"/>
              </p:cNvSpPr>
              <p:nvPr/>
            </p:nvSpPr>
            <p:spPr bwMode="auto">
              <a:xfrm flipV="1">
                <a:off x="3903" y="1953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0" name="Line 52"/>
              <p:cNvSpPr>
                <a:spLocks noChangeShapeType="1"/>
              </p:cNvSpPr>
              <p:nvPr/>
            </p:nvSpPr>
            <p:spPr bwMode="auto">
              <a:xfrm>
                <a:off x="3903" y="3177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1" name="Line 53"/>
              <p:cNvSpPr>
                <a:spLocks noChangeShapeType="1"/>
              </p:cNvSpPr>
              <p:nvPr/>
            </p:nvSpPr>
            <p:spPr bwMode="auto">
              <a:xfrm>
                <a:off x="3903" y="2769"/>
                <a:ext cx="4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2" name="Line 54"/>
              <p:cNvSpPr>
                <a:spLocks noChangeShapeType="1"/>
              </p:cNvSpPr>
              <p:nvPr/>
            </p:nvSpPr>
            <p:spPr bwMode="auto">
              <a:xfrm flipH="1">
                <a:off x="4312" y="2588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3" name="Line 55"/>
              <p:cNvSpPr>
                <a:spLocks noChangeShapeType="1"/>
              </p:cNvSpPr>
              <p:nvPr/>
            </p:nvSpPr>
            <p:spPr bwMode="auto">
              <a:xfrm flipH="1">
                <a:off x="4448" y="2588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4" name="Line 56"/>
              <p:cNvSpPr>
                <a:spLocks noChangeShapeType="1"/>
              </p:cNvSpPr>
              <p:nvPr/>
            </p:nvSpPr>
            <p:spPr bwMode="auto">
              <a:xfrm>
                <a:off x="4448" y="2588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5" name="Line 57"/>
              <p:cNvSpPr>
                <a:spLocks noChangeShapeType="1"/>
              </p:cNvSpPr>
              <p:nvPr/>
            </p:nvSpPr>
            <p:spPr bwMode="auto">
              <a:xfrm>
                <a:off x="4765" y="2588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6" name="Line 58"/>
              <p:cNvSpPr>
                <a:spLocks noChangeShapeType="1"/>
              </p:cNvSpPr>
              <p:nvPr/>
            </p:nvSpPr>
            <p:spPr bwMode="auto">
              <a:xfrm flipV="1">
                <a:off x="4675" y="2225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6827" name="Line 59"/>
              <p:cNvSpPr>
                <a:spLocks noChangeShapeType="1"/>
              </p:cNvSpPr>
              <p:nvPr/>
            </p:nvSpPr>
            <p:spPr bwMode="auto">
              <a:xfrm>
                <a:off x="4266" y="1726"/>
                <a:ext cx="0" cy="19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graphicFrame>
            <p:nvGraphicFramePr>
              <p:cNvPr id="416830" name="Object 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81515"/>
                  </p:ext>
                </p:extLst>
              </p:nvPr>
            </p:nvGraphicFramePr>
            <p:xfrm>
              <a:off x="3939" y="3281"/>
              <a:ext cx="340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694" name="公式" r:id="rId3" imgW="215640" imgH="228600" progId="Equation.3">
                      <p:embed/>
                    </p:oleObj>
                  </mc:Choice>
                  <mc:Fallback>
                    <p:oleObj name="公式" r:id="rId3" imgW="2156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39" y="3281"/>
                            <a:ext cx="340" cy="3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6831" name="Text Box 63"/>
              <p:cNvSpPr txBox="1">
                <a:spLocks noChangeArrowheads="1"/>
              </p:cNvSpPr>
              <p:nvPr/>
            </p:nvSpPr>
            <p:spPr bwMode="auto">
              <a:xfrm>
                <a:off x="3903" y="2481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400" b="1">
                    <a:latin typeface="+mn-ea"/>
                    <a:ea typeface="+mn-ea"/>
                  </a:rPr>
                  <a:t>“0”</a:t>
                </a:r>
              </a:p>
            </p:txBody>
          </p:sp>
        </p:grpSp>
        <p:graphicFrame>
          <p:nvGraphicFramePr>
            <p:cNvPr id="46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5149967"/>
                </p:ext>
              </p:extLst>
            </p:nvPr>
          </p:nvGraphicFramePr>
          <p:xfrm>
            <a:off x="7477125" y="3445594"/>
            <a:ext cx="50800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695" name="公式" r:id="rId5" imgW="203040" imgH="215640" progId="Equation.3">
                    <p:embed/>
                  </p:oleObj>
                </mc:Choice>
                <mc:Fallback>
                  <p:oleObj name="公式" r:id="rId5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77125" y="3445594"/>
                          <a:ext cx="508000" cy="539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2380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1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1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842" grpId="0" animBg="1"/>
      <p:bldP spid="416857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45</a:t>
            </a:r>
            <a:r>
              <a:rPr lang="zh-CN" altLang="en-US"/>
              <a:t>）</a:t>
            </a:r>
          </a:p>
        </p:txBody>
      </p:sp>
      <p:sp>
        <p:nvSpPr>
          <p:cNvPr id="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B603-9631-4364-878C-0B1D72B28165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86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505904" name="Group 48"/>
          <p:cNvGrpSpPr>
            <a:grpSpLocks/>
          </p:cNvGrpSpPr>
          <p:nvPr/>
        </p:nvGrpSpPr>
        <p:grpSpPr bwMode="auto">
          <a:xfrm>
            <a:off x="5257800" y="2057400"/>
            <a:ext cx="2892425" cy="3384550"/>
            <a:chOff x="3312" y="1296"/>
            <a:chExt cx="1822" cy="2132"/>
          </a:xfrm>
        </p:grpSpPr>
        <p:grpSp>
          <p:nvGrpSpPr>
            <p:cNvPr id="505861" name="Group 5"/>
            <p:cNvGrpSpPr>
              <a:grpSpLocks/>
            </p:cNvGrpSpPr>
            <p:nvPr/>
          </p:nvGrpSpPr>
          <p:grpSpPr bwMode="auto">
            <a:xfrm>
              <a:off x="3312" y="2021"/>
              <a:ext cx="362" cy="273"/>
              <a:chOff x="930" y="1706"/>
              <a:chExt cx="362" cy="273"/>
            </a:xfrm>
          </p:grpSpPr>
          <p:sp>
            <p:nvSpPr>
              <p:cNvPr id="505862" name="Line 6"/>
              <p:cNvSpPr>
                <a:spLocks noChangeShapeType="1"/>
              </p:cNvSpPr>
              <p:nvPr/>
            </p:nvSpPr>
            <p:spPr bwMode="auto">
              <a:xfrm flipH="1">
                <a:off x="1111" y="1706"/>
                <a:ext cx="0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63" name="Line 7"/>
              <p:cNvSpPr>
                <a:spLocks noChangeShapeType="1"/>
              </p:cNvSpPr>
              <p:nvPr/>
            </p:nvSpPr>
            <p:spPr bwMode="auto">
              <a:xfrm>
                <a:off x="1111" y="1888"/>
                <a:ext cx="18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64" name="Line 8"/>
              <p:cNvSpPr>
                <a:spLocks noChangeShapeType="1"/>
              </p:cNvSpPr>
              <p:nvPr/>
            </p:nvSpPr>
            <p:spPr bwMode="auto">
              <a:xfrm flipV="1">
                <a:off x="1111" y="1706"/>
                <a:ext cx="18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65" name="Line 9"/>
              <p:cNvSpPr>
                <a:spLocks noChangeShapeType="1"/>
              </p:cNvSpPr>
              <p:nvPr/>
            </p:nvSpPr>
            <p:spPr bwMode="auto">
              <a:xfrm flipH="1">
                <a:off x="930" y="1842"/>
                <a:ext cx="1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5866" name="Group 10"/>
            <p:cNvGrpSpPr>
              <a:grpSpLocks/>
            </p:cNvGrpSpPr>
            <p:nvPr/>
          </p:nvGrpSpPr>
          <p:grpSpPr bwMode="auto">
            <a:xfrm>
              <a:off x="3312" y="2611"/>
              <a:ext cx="362" cy="273"/>
              <a:chOff x="930" y="1706"/>
              <a:chExt cx="362" cy="273"/>
            </a:xfrm>
          </p:grpSpPr>
          <p:sp>
            <p:nvSpPr>
              <p:cNvPr id="505867" name="Line 11"/>
              <p:cNvSpPr>
                <a:spLocks noChangeShapeType="1"/>
              </p:cNvSpPr>
              <p:nvPr/>
            </p:nvSpPr>
            <p:spPr bwMode="auto">
              <a:xfrm flipH="1">
                <a:off x="1111" y="1706"/>
                <a:ext cx="0" cy="2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68" name="Line 12"/>
              <p:cNvSpPr>
                <a:spLocks noChangeShapeType="1"/>
              </p:cNvSpPr>
              <p:nvPr/>
            </p:nvSpPr>
            <p:spPr bwMode="auto">
              <a:xfrm>
                <a:off x="1111" y="1888"/>
                <a:ext cx="18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69" name="Line 13"/>
              <p:cNvSpPr>
                <a:spLocks noChangeShapeType="1"/>
              </p:cNvSpPr>
              <p:nvPr/>
            </p:nvSpPr>
            <p:spPr bwMode="auto">
              <a:xfrm flipV="1">
                <a:off x="1111" y="1706"/>
                <a:ext cx="181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70" name="Line 14"/>
              <p:cNvSpPr>
                <a:spLocks noChangeShapeType="1"/>
              </p:cNvSpPr>
              <p:nvPr/>
            </p:nvSpPr>
            <p:spPr bwMode="auto">
              <a:xfrm flipH="1">
                <a:off x="930" y="1842"/>
                <a:ext cx="1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5871" name="Line 15"/>
            <p:cNvSpPr>
              <a:spLocks noChangeShapeType="1"/>
            </p:cNvSpPr>
            <p:nvPr/>
          </p:nvSpPr>
          <p:spPr bwMode="auto">
            <a:xfrm>
              <a:off x="3674" y="229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2" name="Line 16"/>
            <p:cNvSpPr>
              <a:spLocks noChangeShapeType="1"/>
            </p:cNvSpPr>
            <p:nvPr/>
          </p:nvSpPr>
          <p:spPr bwMode="auto">
            <a:xfrm flipV="1">
              <a:off x="3674" y="1659"/>
              <a:ext cx="0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3" name="Line 17"/>
            <p:cNvSpPr>
              <a:spLocks noChangeShapeType="1"/>
            </p:cNvSpPr>
            <p:nvPr/>
          </p:nvSpPr>
          <p:spPr bwMode="auto">
            <a:xfrm>
              <a:off x="3674" y="2883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4" name="Line 18"/>
            <p:cNvSpPr>
              <a:spLocks noChangeShapeType="1"/>
            </p:cNvSpPr>
            <p:nvPr/>
          </p:nvSpPr>
          <p:spPr bwMode="auto">
            <a:xfrm>
              <a:off x="3674" y="2475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5" name="Line 19"/>
            <p:cNvSpPr>
              <a:spLocks noChangeShapeType="1"/>
            </p:cNvSpPr>
            <p:nvPr/>
          </p:nvSpPr>
          <p:spPr bwMode="auto">
            <a:xfrm flipH="1">
              <a:off x="4083" y="2294"/>
              <a:ext cx="22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6" name="Line 20"/>
            <p:cNvSpPr>
              <a:spLocks noChangeShapeType="1"/>
            </p:cNvSpPr>
            <p:nvPr/>
          </p:nvSpPr>
          <p:spPr bwMode="auto">
            <a:xfrm flipH="1">
              <a:off x="4219" y="2294"/>
              <a:ext cx="226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7" name="Line 21"/>
            <p:cNvSpPr>
              <a:spLocks noChangeShapeType="1"/>
            </p:cNvSpPr>
            <p:nvPr/>
          </p:nvSpPr>
          <p:spPr bwMode="auto">
            <a:xfrm>
              <a:off x="4219" y="2294"/>
              <a:ext cx="4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8" name="Line 22"/>
            <p:cNvSpPr>
              <a:spLocks noChangeShapeType="1"/>
            </p:cNvSpPr>
            <p:nvPr/>
          </p:nvSpPr>
          <p:spPr bwMode="auto">
            <a:xfrm>
              <a:off x="4536" y="2294"/>
              <a:ext cx="227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79" name="Line 23"/>
            <p:cNvSpPr>
              <a:spLocks noChangeShapeType="1"/>
            </p:cNvSpPr>
            <p:nvPr/>
          </p:nvSpPr>
          <p:spPr bwMode="auto">
            <a:xfrm flipV="1">
              <a:off x="4446" y="193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80" name="Line 24"/>
            <p:cNvSpPr>
              <a:spLocks noChangeShapeType="1"/>
            </p:cNvSpPr>
            <p:nvPr/>
          </p:nvSpPr>
          <p:spPr bwMode="auto">
            <a:xfrm>
              <a:off x="4037" y="1432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aphicFrame>
          <p:nvGraphicFramePr>
            <p:cNvPr id="505881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2853790"/>
                </p:ext>
              </p:extLst>
            </p:nvPr>
          </p:nvGraphicFramePr>
          <p:xfrm>
            <a:off x="3413" y="1296"/>
            <a:ext cx="3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716" name="公式" r:id="rId3" imgW="241200" imgH="228600" progId="Equation.3">
                    <p:embed/>
                  </p:oleObj>
                </mc:Choice>
                <mc:Fallback>
                  <p:oleObj name="公式" r:id="rId3" imgW="241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3" y="1296"/>
                          <a:ext cx="3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5882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5148433"/>
                </p:ext>
              </p:extLst>
            </p:nvPr>
          </p:nvGraphicFramePr>
          <p:xfrm>
            <a:off x="4754" y="2384"/>
            <a:ext cx="3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717" name="公式" r:id="rId5" imgW="241200" imgH="228600" progId="Equation.3">
                    <p:embed/>
                  </p:oleObj>
                </mc:Choice>
                <mc:Fallback>
                  <p:oleObj name="公式" r:id="rId5" imgW="241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4" y="2384"/>
                          <a:ext cx="3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5883" name="Text Box 27"/>
          <p:cNvSpPr txBox="1">
            <a:spLocks noChangeArrowheads="1"/>
          </p:cNvSpPr>
          <p:nvPr/>
        </p:nvSpPr>
        <p:spPr bwMode="auto">
          <a:xfrm>
            <a:off x="5832475" y="4048125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latin typeface="+mn-ea"/>
                <a:ea typeface="+mn-ea"/>
              </a:rPr>
              <a:t>“1”</a:t>
            </a:r>
          </a:p>
        </p:txBody>
      </p:sp>
      <p:grpSp>
        <p:nvGrpSpPr>
          <p:cNvPr id="505884" name="Group 28"/>
          <p:cNvGrpSpPr>
            <a:grpSpLocks/>
          </p:cNvGrpSpPr>
          <p:nvPr/>
        </p:nvGrpSpPr>
        <p:grpSpPr bwMode="auto">
          <a:xfrm>
            <a:off x="5905500" y="2560638"/>
            <a:ext cx="1657350" cy="1489075"/>
            <a:chOff x="3696" y="1298"/>
            <a:chExt cx="1044" cy="938"/>
          </a:xfrm>
        </p:grpSpPr>
        <p:sp>
          <p:nvSpPr>
            <p:cNvPr id="505885" name="Freeform 29"/>
            <p:cNvSpPr>
              <a:spLocks/>
            </p:cNvSpPr>
            <p:nvPr/>
          </p:nvSpPr>
          <p:spPr bwMode="auto">
            <a:xfrm>
              <a:off x="3696" y="1298"/>
              <a:ext cx="590" cy="938"/>
            </a:xfrm>
            <a:custGeom>
              <a:avLst/>
              <a:gdLst>
                <a:gd name="T0" fmla="*/ 0 w 590"/>
                <a:gd name="T1" fmla="*/ 0 h 938"/>
                <a:gd name="T2" fmla="*/ 273 w 590"/>
                <a:gd name="T3" fmla="*/ 817 h 938"/>
                <a:gd name="T4" fmla="*/ 590 w 590"/>
                <a:gd name="T5" fmla="*/ 726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0" h="938">
                  <a:moveTo>
                    <a:pt x="0" y="0"/>
                  </a:moveTo>
                  <a:cubicBezTo>
                    <a:pt x="87" y="348"/>
                    <a:pt x="175" y="696"/>
                    <a:pt x="273" y="817"/>
                  </a:cubicBezTo>
                  <a:cubicBezTo>
                    <a:pt x="371" y="938"/>
                    <a:pt x="480" y="832"/>
                    <a:pt x="590" y="726"/>
                  </a:cubicBezTo>
                </a:path>
              </a:pathLst>
            </a:cu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cxnSp>
          <p:nvCxnSpPr>
            <p:cNvPr id="505886" name="AutoShape 30"/>
            <p:cNvCxnSpPr>
              <a:cxnSpLocks noChangeShapeType="1"/>
              <a:stCxn id="505885" idx="2"/>
            </p:cNvCxnSpPr>
            <p:nvPr/>
          </p:nvCxnSpPr>
          <p:spPr bwMode="auto">
            <a:xfrm>
              <a:off x="4286" y="2024"/>
              <a:ext cx="454" cy="181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05898" name="Line 42"/>
          <p:cNvSpPr>
            <a:spLocks noChangeShapeType="1"/>
          </p:cNvSpPr>
          <p:nvPr/>
        </p:nvSpPr>
        <p:spPr bwMode="auto">
          <a:xfrm rot="10800000" flipH="1">
            <a:off x="2662238" y="3781425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05903" name="Group 47"/>
          <p:cNvGrpSpPr>
            <a:grpSpLocks/>
          </p:cNvGrpSpPr>
          <p:nvPr/>
        </p:nvGrpSpPr>
        <p:grpSpPr bwMode="auto">
          <a:xfrm>
            <a:off x="1295400" y="3276600"/>
            <a:ext cx="3024188" cy="1512888"/>
            <a:chOff x="816" y="2064"/>
            <a:chExt cx="1905" cy="953"/>
          </a:xfrm>
        </p:grpSpPr>
        <p:grpSp>
          <p:nvGrpSpPr>
            <p:cNvPr id="505888" name="Group 32"/>
            <p:cNvGrpSpPr>
              <a:grpSpLocks/>
            </p:cNvGrpSpPr>
            <p:nvPr/>
          </p:nvGrpSpPr>
          <p:grpSpPr bwMode="auto">
            <a:xfrm>
              <a:off x="1315" y="2381"/>
              <a:ext cx="317" cy="363"/>
              <a:chOff x="1020" y="1706"/>
              <a:chExt cx="317" cy="363"/>
            </a:xfrm>
          </p:grpSpPr>
          <p:sp>
            <p:nvSpPr>
              <p:cNvPr id="505889" name="Rectangle 33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90" name="Oval 34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5891" name="Group 35"/>
            <p:cNvGrpSpPr>
              <a:grpSpLocks/>
            </p:cNvGrpSpPr>
            <p:nvPr/>
          </p:nvGrpSpPr>
          <p:grpSpPr bwMode="auto">
            <a:xfrm>
              <a:off x="2222" y="2382"/>
              <a:ext cx="317" cy="363"/>
              <a:chOff x="1020" y="1706"/>
              <a:chExt cx="317" cy="363"/>
            </a:xfrm>
          </p:grpSpPr>
          <p:sp>
            <p:nvSpPr>
              <p:cNvPr id="505892" name="Rectangle 3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5893" name="Oval 3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5894" name="Line 38"/>
            <p:cNvSpPr>
              <a:spLocks noChangeShapeType="1"/>
            </p:cNvSpPr>
            <p:nvPr/>
          </p:nvSpPr>
          <p:spPr bwMode="auto">
            <a:xfrm>
              <a:off x="1633" y="2563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95" name="Line 39"/>
            <p:cNvSpPr>
              <a:spLocks noChangeShapeType="1"/>
            </p:cNvSpPr>
            <p:nvPr/>
          </p:nvSpPr>
          <p:spPr bwMode="auto">
            <a:xfrm>
              <a:off x="2540" y="256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96" name="Line 40"/>
            <p:cNvSpPr>
              <a:spLocks noChangeShapeType="1"/>
            </p:cNvSpPr>
            <p:nvPr/>
          </p:nvSpPr>
          <p:spPr bwMode="auto">
            <a:xfrm flipH="1">
              <a:off x="1134" y="2563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97" name="Line 41"/>
            <p:cNvSpPr>
              <a:spLocks noChangeShapeType="1"/>
            </p:cNvSpPr>
            <p:nvPr/>
          </p:nvSpPr>
          <p:spPr bwMode="auto">
            <a:xfrm>
              <a:off x="1950" y="2064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899" name="Text Box 43"/>
            <p:cNvSpPr txBox="1">
              <a:spLocks noChangeArrowheads="1"/>
            </p:cNvSpPr>
            <p:nvPr/>
          </p:nvSpPr>
          <p:spPr bwMode="auto">
            <a:xfrm>
              <a:off x="816" y="2654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latin typeface="+mn-ea"/>
                  <a:ea typeface="+mn-ea"/>
                </a:rPr>
                <a:t>“0”</a:t>
              </a:r>
            </a:p>
          </p:txBody>
        </p:sp>
        <p:sp>
          <p:nvSpPr>
            <p:cNvPr id="505900" name="Line 44"/>
            <p:cNvSpPr>
              <a:spLocks noChangeShapeType="1"/>
            </p:cNvSpPr>
            <p:nvPr/>
          </p:nvSpPr>
          <p:spPr bwMode="auto">
            <a:xfrm flipH="1">
              <a:off x="2086" y="2654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5901" name="Line 45"/>
            <p:cNvSpPr>
              <a:spLocks noChangeShapeType="1"/>
            </p:cNvSpPr>
            <p:nvPr/>
          </p:nvSpPr>
          <p:spPr bwMode="auto">
            <a:xfrm>
              <a:off x="2086" y="2654"/>
              <a:ext cx="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05902" name="Text Box 46"/>
          <p:cNvSpPr txBox="1">
            <a:spLocks noChangeArrowheads="1"/>
          </p:cNvSpPr>
          <p:nvPr/>
        </p:nvSpPr>
        <p:spPr bwMode="auto">
          <a:xfrm>
            <a:off x="2514600" y="4191000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+mn-ea"/>
                <a:ea typeface="+mn-ea"/>
              </a:rPr>
              <a:t>“1”</a:t>
            </a:r>
          </a:p>
        </p:txBody>
      </p:sp>
    </p:spTree>
    <p:extLst>
      <p:ext uri="{BB962C8B-B14F-4D97-AF65-F5344CB8AC3E}">
        <p14:creationId xmlns:p14="http://schemas.microsoft.com/office/powerpoint/2010/main" val="27938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0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0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50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83" grpId="0" autoUpdateAnimBg="0"/>
      <p:bldP spid="505898" grpId="0" animBg="1"/>
      <p:bldP spid="505902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46</a:t>
            </a:r>
            <a:r>
              <a:rPr lang="zh-CN" altLang="en-US"/>
              <a:t>）</a:t>
            </a:r>
          </a:p>
        </p:txBody>
      </p:sp>
      <p:sp>
        <p:nvSpPr>
          <p:cNvPr id="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216AD-4AC2-4A29-8352-820C619E9D90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87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06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负载能力的计算</a:t>
            </a:r>
            <a:r>
              <a:rPr lang="en-US" altLang="zh-CN" dirty="0">
                <a:latin typeface="+mn-ea"/>
              </a:rPr>
              <a:t>(I</a:t>
            </a:r>
            <a:r>
              <a:rPr lang="en-US" altLang="zh-CN" baseline="-25000" dirty="0">
                <a:latin typeface="+mn-ea"/>
              </a:rPr>
              <a:t>OH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I</a:t>
            </a:r>
            <a:r>
              <a:rPr lang="en-US" altLang="zh-CN" baseline="-25000" dirty="0">
                <a:latin typeface="+mn-ea"/>
              </a:rPr>
              <a:t>IH</a:t>
            </a:r>
            <a:r>
              <a:rPr lang="zh-CN" altLang="en-US" dirty="0">
                <a:latin typeface="+mn-ea"/>
              </a:rPr>
              <a:t>的计算）</a:t>
            </a:r>
          </a:p>
        </p:txBody>
      </p:sp>
      <p:grpSp>
        <p:nvGrpSpPr>
          <p:cNvPr id="506935" name="Group 55"/>
          <p:cNvGrpSpPr>
            <a:grpSpLocks/>
          </p:cNvGrpSpPr>
          <p:nvPr/>
        </p:nvGrpSpPr>
        <p:grpSpPr bwMode="auto">
          <a:xfrm>
            <a:off x="1958330" y="2514600"/>
            <a:ext cx="1223963" cy="3168650"/>
            <a:chOff x="1248" y="1584"/>
            <a:chExt cx="771" cy="1996"/>
          </a:xfrm>
        </p:grpSpPr>
        <p:sp>
          <p:nvSpPr>
            <p:cNvPr id="506916" name="Line 36"/>
            <p:cNvSpPr>
              <a:spLocks noChangeShapeType="1"/>
            </p:cNvSpPr>
            <p:nvPr/>
          </p:nvSpPr>
          <p:spPr bwMode="auto">
            <a:xfrm>
              <a:off x="1248" y="2083"/>
              <a:ext cx="317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7" name="Line 37"/>
            <p:cNvSpPr>
              <a:spLocks noChangeShapeType="1"/>
            </p:cNvSpPr>
            <p:nvPr/>
          </p:nvSpPr>
          <p:spPr bwMode="auto">
            <a:xfrm>
              <a:off x="1565" y="1584"/>
              <a:ext cx="0" cy="19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8" name="Line 38"/>
            <p:cNvSpPr>
              <a:spLocks noChangeShapeType="1"/>
            </p:cNvSpPr>
            <p:nvPr/>
          </p:nvSpPr>
          <p:spPr bwMode="auto">
            <a:xfrm>
              <a:off x="1565" y="1584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9" name="Line 39"/>
            <p:cNvSpPr>
              <a:spLocks noChangeShapeType="1"/>
            </p:cNvSpPr>
            <p:nvPr/>
          </p:nvSpPr>
          <p:spPr bwMode="auto">
            <a:xfrm>
              <a:off x="1565" y="2219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20" name="Line 40"/>
            <p:cNvSpPr>
              <a:spLocks noChangeShapeType="1"/>
            </p:cNvSpPr>
            <p:nvPr/>
          </p:nvSpPr>
          <p:spPr bwMode="auto">
            <a:xfrm>
              <a:off x="1565" y="2900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21" name="Line 41"/>
            <p:cNvSpPr>
              <a:spLocks noChangeShapeType="1"/>
            </p:cNvSpPr>
            <p:nvPr/>
          </p:nvSpPr>
          <p:spPr bwMode="auto">
            <a:xfrm>
              <a:off x="1565" y="3580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06927" name="Group 47"/>
          <p:cNvGrpSpPr>
            <a:grpSpLocks/>
          </p:cNvGrpSpPr>
          <p:nvPr/>
        </p:nvGrpSpPr>
        <p:grpSpPr bwMode="auto">
          <a:xfrm>
            <a:off x="1196330" y="2514600"/>
            <a:ext cx="2952750" cy="3889375"/>
            <a:chOff x="793" y="1298"/>
            <a:chExt cx="1860" cy="2450"/>
          </a:xfrm>
        </p:grpSpPr>
        <p:grpSp>
          <p:nvGrpSpPr>
            <p:cNvPr id="506884" name="Group 4"/>
            <p:cNvGrpSpPr>
              <a:grpSpLocks/>
            </p:cNvGrpSpPr>
            <p:nvPr/>
          </p:nvGrpSpPr>
          <p:grpSpPr bwMode="auto">
            <a:xfrm>
              <a:off x="2154" y="1298"/>
              <a:ext cx="317" cy="363"/>
              <a:chOff x="1020" y="1706"/>
              <a:chExt cx="317" cy="363"/>
            </a:xfrm>
          </p:grpSpPr>
          <p:sp>
            <p:nvSpPr>
              <p:cNvPr id="506885" name="Rectangle 5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6886" name="Oval 6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6887" name="Group 7"/>
            <p:cNvGrpSpPr>
              <a:grpSpLocks/>
            </p:cNvGrpSpPr>
            <p:nvPr/>
          </p:nvGrpSpPr>
          <p:grpSpPr bwMode="auto">
            <a:xfrm>
              <a:off x="2154" y="1933"/>
              <a:ext cx="317" cy="363"/>
              <a:chOff x="1020" y="1706"/>
              <a:chExt cx="317" cy="363"/>
            </a:xfrm>
          </p:grpSpPr>
          <p:sp>
            <p:nvSpPr>
              <p:cNvPr id="506888" name="Rectangle 8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6889" name="Oval 9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6890" name="Group 10"/>
            <p:cNvGrpSpPr>
              <a:grpSpLocks/>
            </p:cNvGrpSpPr>
            <p:nvPr/>
          </p:nvGrpSpPr>
          <p:grpSpPr bwMode="auto">
            <a:xfrm>
              <a:off x="2154" y="2613"/>
              <a:ext cx="317" cy="363"/>
              <a:chOff x="1020" y="1706"/>
              <a:chExt cx="317" cy="363"/>
            </a:xfrm>
          </p:grpSpPr>
          <p:sp>
            <p:nvSpPr>
              <p:cNvPr id="506891" name="Rectangle 11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6892" name="Oval 12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6893" name="Group 13"/>
            <p:cNvGrpSpPr>
              <a:grpSpLocks/>
            </p:cNvGrpSpPr>
            <p:nvPr/>
          </p:nvGrpSpPr>
          <p:grpSpPr bwMode="auto">
            <a:xfrm>
              <a:off x="2154" y="3294"/>
              <a:ext cx="317" cy="363"/>
              <a:chOff x="1020" y="1706"/>
              <a:chExt cx="317" cy="363"/>
            </a:xfrm>
          </p:grpSpPr>
          <p:sp>
            <p:nvSpPr>
              <p:cNvPr id="506894" name="Rectangle 1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6895" name="Oval 1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6896" name="Line 16"/>
            <p:cNvSpPr>
              <a:spLocks noChangeShapeType="1"/>
            </p:cNvSpPr>
            <p:nvPr/>
          </p:nvSpPr>
          <p:spPr bwMode="auto">
            <a:xfrm>
              <a:off x="1338" y="188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897" name="Line 17"/>
            <p:cNvSpPr>
              <a:spLocks noChangeShapeType="1"/>
            </p:cNvSpPr>
            <p:nvPr/>
          </p:nvSpPr>
          <p:spPr bwMode="auto">
            <a:xfrm flipH="1">
              <a:off x="1519" y="138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898" name="Line 18"/>
            <p:cNvSpPr>
              <a:spLocks noChangeShapeType="1"/>
            </p:cNvSpPr>
            <p:nvPr/>
          </p:nvSpPr>
          <p:spPr bwMode="auto">
            <a:xfrm>
              <a:off x="1519" y="1389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899" name="Line 19"/>
            <p:cNvSpPr>
              <a:spLocks noChangeShapeType="1"/>
            </p:cNvSpPr>
            <p:nvPr/>
          </p:nvSpPr>
          <p:spPr bwMode="auto">
            <a:xfrm flipH="1">
              <a:off x="1519" y="202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0" name="Line 20"/>
            <p:cNvSpPr>
              <a:spLocks noChangeShapeType="1"/>
            </p:cNvSpPr>
            <p:nvPr/>
          </p:nvSpPr>
          <p:spPr bwMode="auto">
            <a:xfrm flipH="1">
              <a:off x="1519" y="270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1" name="Line 21"/>
            <p:cNvSpPr>
              <a:spLocks noChangeShapeType="1"/>
            </p:cNvSpPr>
            <p:nvPr/>
          </p:nvSpPr>
          <p:spPr bwMode="auto">
            <a:xfrm flipH="1">
              <a:off x="1519" y="3385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2" name="Line 22"/>
            <p:cNvSpPr>
              <a:spLocks noChangeShapeType="1"/>
            </p:cNvSpPr>
            <p:nvPr/>
          </p:nvSpPr>
          <p:spPr bwMode="auto">
            <a:xfrm flipH="1">
              <a:off x="1927" y="157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3" name="Line 23"/>
            <p:cNvSpPr>
              <a:spLocks noChangeShapeType="1"/>
            </p:cNvSpPr>
            <p:nvPr/>
          </p:nvSpPr>
          <p:spPr bwMode="auto">
            <a:xfrm>
              <a:off x="1927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4" name="Line 24"/>
            <p:cNvSpPr>
              <a:spLocks noChangeShapeType="1"/>
            </p:cNvSpPr>
            <p:nvPr/>
          </p:nvSpPr>
          <p:spPr bwMode="auto">
            <a:xfrm flipH="1">
              <a:off x="1927" y="2205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5" name="Line 25"/>
            <p:cNvSpPr>
              <a:spLocks noChangeShapeType="1"/>
            </p:cNvSpPr>
            <p:nvPr/>
          </p:nvSpPr>
          <p:spPr bwMode="auto">
            <a:xfrm>
              <a:off x="1927" y="220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6" name="Line 26"/>
            <p:cNvSpPr>
              <a:spLocks noChangeShapeType="1"/>
            </p:cNvSpPr>
            <p:nvPr/>
          </p:nvSpPr>
          <p:spPr bwMode="auto">
            <a:xfrm flipH="1">
              <a:off x="1927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7" name="Line 27"/>
            <p:cNvSpPr>
              <a:spLocks noChangeShapeType="1"/>
            </p:cNvSpPr>
            <p:nvPr/>
          </p:nvSpPr>
          <p:spPr bwMode="auto">
            <a:xfrm>
              <a:off x="1927" y="288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8" name="Line 28"/>
            <p:cNvSpPr>
              <a:spLocks noChangeShapeType="1"/>
            </p:cNvSpPr>
            <p:nvPr/>
          </p:nvSpPr>
          <p:spPr bwMode="auto">
            <a:xfrm flipH="1">
              <a:off x="1927" y="356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09" name="Line 29"/>
            <p:cNvSpPr>
              <a:spLocks noChangeShapeType="1"/>
            </p:cNvSpPr>
            <p:nvPr/>
          </p:nvSpPr>
          <p:spPr bwMode="auto">
            <a:xfrm>
              <a:off x="1927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0" name="Line 30"/>
            <p:cNvSpPr>
              <a:spLocks noChangeShapeType="1"/>
            </p:cNvSpPr>
            <p:nvPr/>
          </p:nvSpPr>
          <p:spPr bwMode="auto">
            <a:xfrm>
              <a:off x="2472" y="148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1" name="Line 31"/>
            <p:cNvSpPr>
              <a:spLocks noChangeShapeType="1"/>
            </p:cNvSpPr>
            <p:nvPr/>
          </p:nvSpPr>
          <p:spPr bwMode="auto">
            <a:xfrm>
              <a:off x="2472" y="211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2" name="Line 32"/>
            <p:cNvSpPr>
              <a:spLocks noChangeShapeType="1"/>
            </p:cNvSpPr>
            <p:nvPr/>
          </p:nvSpPr>
          <p:spPr bwMode="auto">
            <a:xfrm>
              <a:off x="2472" y="279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3" name="Line 33"/>
            <p:cNvSpPr>
              <a:spLocks noChangeShapeType="1"/>
            </p:cNvSpPr>
            <p:nvPr/>
          </p:nvSpPr>
          <p:spPr bwMode="auto">
            <a:xfrm>
              <a:off x="2472" y="347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14" name="Line 34"/>
            <p:cNvSpPr>
              <a:spLocks noChangeShapeType="1"/>
            </p:cNvSpPr>
            <p:nvPr/>
          </p:nvSpPr>
          <p:spPr bwMode="auto">
            <a:xfrm flipH="1">
              <a:off x="793" y="1888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6922" name="Text Box 42"/>
            <p:cNvSpPr txBox="1">
              <a:spLocks noChangeArrowheads="1"/>
            </p:cNvSpPr>
            <p:nvPr/>
          </p:nvSpPr>
          <p:spPr bwMode="auto">
            <a:xfrm>
              <a:off x="1156" y="152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grpSp>
          <p:nvGrpSpPr>
            <p:cNvPr id="506923" name="Group 43"/>
            <p:cNvGrpSpPr>
              <a:grpSpLocks/>
            </p:cNvGrpSpPr>
            <p:nvPr/>
          </p:nvGrpSpPr>
          <p:grpSpPr bwMode="auto">
            <a:xfrm>
              <a:off x="1020" y="1706"/>
              <a:ext cx="317" cy="363"/>
              <a:chOff x="1020" y="1706"/>
              <a:chExt cx="317" cy="363"/>
            </a:xfrm>
          </p:grpSpPr>
          <p:sp>
            <p:nvSpPr>
              <p:cNvPr id="506924" name="Rectangle 4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6925" name="Oval 4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506926" name="Text Box 46"/>
          <p:cNvSpPr txBox="1">
            <a:spLocks noChangeArrowheads="1"/>
          </p:cNvSpPr>
          <p:nvPr/>
        </p:nvSpPr>
        <p:spPr bwMode="auto">
          <a:xfrm>
            <a:off x="4758680" y="2852936"/>
            <a:ext cx="341372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I</a:t>
            </a:r>
            <a:r>
              <a:rPr lang="en-US" altLang="zh-CN" sz="2800" baseline="-25000">
                <a:latin typeface="+mn-ea"/>
                <a:ea typeface="+mn-ea"/>
              </a:rPr>
              <a:t>OH </a:t>
            </a:r>
            <a:r>
              <a:rPr lang="en-US" altLang="zh-CN" sz="2800">
                <a:latin typeface="+mn-ea"/>
                <a:ea typeface="+mn-ea"/>
              </a:rPr>
              <a:t>= N*I</a:t>
            </a:r>
            <a:r>
              <a:rPr lang="en-US" altLang="zh-CN" sz="2800" baseline="-25000">
                <a:latin typeface="+mn-ea"/>
                <a:ea typeface="+mn-ea"/>
              </a:rPr>
              <a:t>IH</a:t>
            </a:r>
            <a:endParaRPr lang="en-US" altLang="zh-CN" sz="2800" baseline="-25000" dirty="0">
              <a:latin typeface="+mn-ea"/>
              <a:ea typeface="+mn-ea"/>
            </a:endParaRPr>
          </a:p>
          <a:p>
            <a:pPr algn="l">
              <a:spcBef>
                <a:spcPct val="50000"/>
              </a:spcBef>
            </a:pPr>
            <a:endParaRPr lang="en-US" altLang="zh-CN" sz="2800" baseline="-25000" dirty="0">
              <a:latin typeface="+mn-ea"/>
              <a:ea typeface="+mn-ea"/>
            </a:endParaRPr>
          </a:p>
          <a:p>
            <a:pPr algn="l"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N = I</a:t>
            </a:r>
            <a:r>
              <a:rPr lang="en-US" altLang="zh-CN" sz="2800" baseline="-25000">
                <a:latin typeface="+mn-ea"/>
                <a:ea typeface="+mn-ea"/>
              </a:rPr>
              <a:t>OH</a:t>
            </a:r>
            <a:r>
              <a:rPr lang="en-US" altLang="zh-CN" sz="2800">
                <a:latin typeface="+mn-ea"/>
                <a:ea typeface="+mn-ea"/>
              </a:rPr>
              <a:t>/I</a:t>
            </a:r>
            <a:r>
              <a:rPr lang="en-US" altLang="zh-CN">
                <a:latin typeface="+mn-ea"/>
                <a:ea typeface="+mn-ea"/>
              </a:rPr>
              <a:t>IH</a:t>
            </a:r>
          </a:p>
          <a:p>
            <a:pPr>
              <a:spcBef>
                <a:spcPct val="50000"/>
              </a:spcBef>
            </a:pPr>
            <a:r>
              <a:rPr lang="en-US" altLang="zh-CN">
                <a:latin typeface="+mn-ea"/>
                <a:ea typeface="+mn-ea"/>
              </a:rPr>
              <a:t>  </a:t>
            </a:r>
            <a:r>
              <a:rPr lang="en-US" altLang="zh-CN">
                <a:latin typeface="+mn-ea"/>
              </a:rPr>
              <a:t>= </a:t>
            </a:r>
            <a:r>
              <a:rPr lang="en-US" altLang="zh-CN" sz="2800">
                <a:latin typeface="+mn-ea"/>
                <a:ea typeface="+mn-ea"/>
              </a:rPr>
              <a:t>400 </a:t>
            </a:r>
            <a:r>
              <a:rPr lang="en-US" altLang="zh-CN" sz="2800" dirty="0" err="1">
                <a:latin typeface="+mn-ea"/>
                <a:ea typeface="+mn-ea"/>
              </a:rPr>
              <a:t>uA</a:t>
            </a:r>
            <a:r>
              <a:rPr lang="en-US" altLang="zh-CN" sz="2800" dirty="0">
                <a:latin typeface="+mn-ea"/>
                <a:ea typeface="+mn-ea"/>
              </a:rPr>
              <a:t> /</a:t>
            </a:r>
            <a:r>
              <a:rPr lang="en-US" altLang="zh-CN" sz="2800">
                <a:latin typeface="+mn-ea"/>
                <a:ea typeface="+mn-ea"/>
              </a:rPr>
              <a:t>40 uA</a:t>
            </a:r>
          </a:p>
          <a:p>
            <a:pPr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  </a:t>
            </a:r>
            <a:r>
              <a:rPr lang="en-US" altLang="zh-CN" sz="2800" dirty="0">
                <a:latin typeface="+mn-ea"/>
                <a:ea typeface="+mn-ea"/>
              </a:rPr>
              <a:t>=10</a:t>
            </a:r>
          </a:p>
        </p:txBody>
      </p:sp>
      <p:sp>
        <p:nvSpPr>
          <p:cNvPr id="506928" name="Rectangle 48"/>
          <p:cNvSpPr>
            <a:spLocks noChangeArrowheads="1"/>
          </p:cNvSpPr>
          <p:nvPr/>
        </p:nvSpPr>
        <p:spPr bwMode="auto">
          <a:xfrm>
            <a:off x="1577330" y="3733800"/>
            <a:ext cx="519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+mn-ea"/>
                <a:ea typeface="+mn-ea"/>
              </a:rPr>
              <a:t>I</a:t>
            </a:r>
            <a:r>
              <a:rPr lang="en-US" altLang="zh-CN" sz="2400" baseline="-25000">
                <a:latin typeface="+mn-ea"/>
                <a:ea typeface="+mn-ea"/>
              </a:rPr>
              <a:t>OH</a:t>
            </a:r>
          </a:p>
        </p:txBody>
      </p:sp>
      <p:grpSp>
        <p:nvGrpSpPr>
          <p:cNvPr id="506934" name="Group 54"/>
          <p:cNvGrpSpPr>
            <a:grpSpLocks/>
          </p:cNvGrpSpPr>
          <p:nvPr/>
        </p:nvGrpSpPr>
        <p:grpSpPr bwMode="auto">
          <a:xfrm>
            <a:off x="3309293" y="2967038"/>
            <a:ext cx="528637" cy="3662363"/>
            <a:chOff x="2099" y="1869"/>
            <a:chExt cx="333" cy="2307"/>
          </a:xfrm>
        </p:grpSpPr>
        <p:sp>
          <p:nvSpPr>
            <p:cNvPr id="506929" name="Rectangle 49"/>
            <p:cNvSpPr>
              <a:spLocks noChangeArrowheads="1"/>
            </p:cNvSpPr>
            <p:nvPr/>
          </p:nvSpPr>
          <p:spPr bwMode="auto">
            <a:xfrm>
              <a:off x="2147" y="1869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6930" name="Rectangle 50"/>
            <p:cNvSpPr>
              <a:spLocks noChangeArrowheads="1"/>
            </p:cNvSpPr>
            <p:nvPr/>
          </p:nvSpPr>
          <p:spPr bwMode="auto">
            <a:xfrm>
              <a:off x="2099" y="2541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6931" name="Rectangle 51"/>
            <p:cNvSpPr>
              <a:spLocks noChangeArrowheads="1"/>
            </p:cNvSpPr>
            <p:nvPr/>
          </p:nvSpPr>
          <p:spPr bwMode="auto">
            <a:xfrm>
              <a:off x="2099" y="3251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6932" name="Rectangle 52"/>
            <p:cNvSpPr>
              <a:spLocks noChangeArrowheads="1"/>
            </p:cNvSpPr>
            <p:nvPr/>
          </p:nvSpPr>
          <p:spPr bwMode="auto">
            <a:xfrm>
              <a:off x="2099" y="3885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1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0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926" grpId="0" autoUpdateAnimBg="0"/>
      <p:bldP spid="506928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47</a:t>
            </a:r>
            <a:r>
              <a:rPr lang="zh-CN" altLang="en-US"/>
              <a:t>）</a:t>
            </a:r>
          </a:p>
        </p:txBody>
      </p:sp>
      <p:sp>
        <p:nvSpPr>
          <p:cNvPr id="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D38DB-95A2-4F9F-8DD0-C51A6B556071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88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18863" name="Group 47"/>
          <p:cNvGrpSpPr>
            <a:grpSpLocks/>
          </p:cNvGrpSpPr>
          <p:nvPr/>
        </p:nvGrpSpPr>
        <p:grpSpPr bwMode="auto">
          <a:xfrm>
            <a:off x="990600" y="2435225"/>
            <a:ext cx="2952750" cy="3889375"/>
            <a:chOff x="624" y="1534"/>
            <a:chExt cx="1860" cy="2450"/>
          </a:xfrm>
        </p:grpSpPr>
        <p:grpSp>
          <p:nvGrpSpPr>
            <p:cNvPr id="418819" name="Group 3"/>
            <p:cNvGrpSpPr>
              <a:grpSpLocks/>
            </p:cNvGrpSpPr>
            <p:nvPr/>
          </p:nvGrpSpPr>
          <p:grpSpPr bwMode="auto">
            <a:xfrm>
              <a:off x="851" y="1942"/>
              <a:ext cx="317" cy="363"/>
              <a:chOff x="1020" y="1706"/>
              <a:chExt cx="317" cy="363"/>
            </a:xfrm>
          </p:grpSpPr>
          <p:sp>
            <p:nvSpPr>
              <p:cNvPr id="418820" name="Rectangle 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8821" name="Oval 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18822" name="Group 6"/>
            <p:cNvGrpSpPr>
              <a:grpSpLocks/>
            </p:cNvGrpSpPr>
            <p:nvPr/>
          </p:nvGrpSpPr>
          <p:grpSpPr bwMode="auto">
            <a:xfrm>
              <a:off x="1985" y="1534"/>
              <a:ext cx="317" cy="363"/>
              <a:chOff x="1020" y="1706"/>
              <a:chExt cx="317" cy="363"/>
            </a:xfrm>
          </p:grpSpPr>
          <p:sp>
            <p:nvSpPr>
              <p:cNvPr id="418823" name="Rectangle 7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8824" name="Oval 8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18825" name="Group 9"/>
            <p:cNvGrpSpPr>
              <a:grpSpLocks/>
            </p:cNvGrpSpPr>
            <p:nvPr/>
          </p:nvGrpSpPr>
          <p:grpSpPr bwMode="auto">
            <a:xfrm>
              <a:off x="1985" y="2169"/>
              <a:ext cx="317" cy="363"/>
              <a:chOff x="1020" y="1706"/>
              <a:chExt cx="317" cy="363"/>
            </a:xfrm>
          </p:grpSpPr>
          <p:sp>
            <p:nvSpPr>
              <p:cNvPr id="418826" name="Rectangle 10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8827" name="Oval 11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18828" name="Group 12"/>
            <p:cNvGrpSpPr>
              <a:grpSpLocks/>
            </p:cNvGrpSpPr>
            <p:nvPr/>
          </p:nvGrpSpPr>
          <p:grpSpPr bwMode="auto">
            <a:xfrm>
              <a:off x="1985" y="2849"/>
              <a:ext cx="317" cy="363"/>
              <a:chOff x="1020" y="1706"/>
              <a:chExt cx="317" cy="363"/>
            </a:xfrm>
          </p:grpSpPr>
          <p:sp>
            <p:nvSpPr>
              <p:cNvPr id="418829" name="Rectangle 13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8830" name="Oval 14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418831" name="Group 15"/>
            <p:cNvGrpSpPr>
              <a:grpSpLocks/>
            </p:cNvGrpSpPr>
            <p:nvPr/>
          </p:nvGrpSpPr>
          <p:grpSpPr bwMode="auto">
            <a:xfrm>
              <a:off x="1985" y="3530"/>
              <a:ext cx="317" cy="363"/>
              <a:chOff x="1020" y="1706"/>
              <a:chExt cx="317" cy="363"/>
            </a:xfrm>
          </p:grpSpPr>
          <p:sp>
            <p:nvSpPr>
              <p:cNvPr id="418832" name="Rectangle 1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8833" name="Oval 1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8834" name="Line 18"/>
            <p:cNvSpPr>
              <a:spLocks noChangeShapeType="1"/>
            </p:cNvSpPr>
            <p:nvPr/>
          </p:nvSpPr>
          <p:spPr bwMode="auto">
            <a:xfrm>
              <a:off x="1169" y="212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35" name="Line 19"/>
            <p:cNvSpPr>
              <a:spLocks noChangeShapeType="1"/>
            </p:cNvSpPr>
            <p:nvPr/>
          </p:nvSpPr>
          <p:spPr bwMode="auto">
            <a:xfrm flipH="1">
              <a:off x="1350" y="1625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36" name="Line 20"/>
            <p:cNvSpPr>
              <a:spLocks noChangeShapeType="1"/>
            </p:cNvSpPr>
            <p:nvPr/>
          </p:nvSpPr>
          <p:spPr bwMode="auto">
            <a:xfrm>
              <a:off x="1350" y="1625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37" name="Line 21"/>
            <p:cNvSpPr>
              <a:spLocks noChangeShapeType="1"/>
            </p:cNvSpPr>
            <p:nvPr/>
          </p:nvSpPr>
          <p:spPr bwMode="auto">
            <a:xfrm flipH="1">
              <a:off x="1350" y="2260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38" name="Line 22"/>
            <p:cNvSpPr>
              <a:spLocks noChangeShapeType="1"/>
            </p:cNvSpPr>
            <p:nvPr/>
          </p:nvSpPr>
          <p:spPr bwMode="auto">
            <a:xfrm flipH="1">
              <a:off x="1350" y="2940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39" name="Line 23"/>
            <p:cNvSpPr>
              <a:spLocks noChangeShapeType="1"/>
            </p:cNvSpPr>
            <p:nvPr/>
          </p:nvSpPr>
          <p:spPr bwMode="auto">
            <a:xfrm flipH="1">
              <a:off x="1350" y="3621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0" name="Line 24"/>
            <p:cNvSpPr>
              <a:spLocks noChangeShapeType="1"/>
            </p:cNvSpPr>
            <p:nvPr/>
          </p:nvSpPr>
          <p:spPr bwMode="auto">
            <a:xfrm flipH="1">
              <a:off x="1758" y="180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1" name="Line 25"/>
            <p:cNvSpPr>
              <a:spLocks noChangeShapeType="1"/>
            </p:cNvSpPr>
            <p:nvPr/>
          </p:nvSpPr>
          <p:spPr bwMode="auto">
            <a:xfrm>
              <a:off x="1758" y="180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2" name="Line 26"/>
            <p:cNvSpPr>
              <a:spLocks noChangeShapeType="1"/>
            </p:cNvSpPr>
            <p:nvPr/>
          </p:nvSpPr>
          <p:spPr bwMode="auto">
            <a:xfrm flipH="1">
              <a:off x="1758" y="2441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3" name="Line 27"/>
            <p:cNvSpPr>
              <a:spLocks noChangeShapeType="1"/>
            </p:cNvSpPr>
            <p:nvPr/>
          </p:nvSpPr>
          <p:spPr bwMode="auto">
            <a:xfrm>
              <a:off x="1758" y="2441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4" name="Line 28"/>
            <p:cNvSpPr>
              <a:spLocks noChangeShapeType="1"/>
            </p:cNvSpPr>
            <p:nvPr/>
          </p:nvSpPr>
          <p:spPr bwMode="auto">
            <a:xfrm flipH="1">
              <a:off x="1758" y="3122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5" name="Line 29"/>
            <p:cNvSpPr>
              <a:spLocks noChangeShapeType="1"/>
            </p:cNvSpPr>
            <p:nvPr/>
          </p:nvSpPr>
          <p:spPr bwMode="auto">
            <a:xfrm>
              <a:off x="1758" y="3122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6" name="Line 30"/>
            <p:cNvSpPr>
              <a:spLocks noChangeShapeType="1"/>
            </p:cNvSpPr>
            <p:nvPr/>
          </p:nvSpPr>
          <p:spPr bwMode="auto">
            <a:xfrm flipH="1">
              <a:off x="1758" y="3802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7" name="Line 31"/>
            <p:cNvSpPr>
              <a:spLocks noChangeShapeType="1"/>
            </p:cNvSpPr>
            <p:nvPr/>
          </p:nvSpPr>
          <p:spPr bwMode="auto">
            <a:xfrm>
              <a:off x="1758" y="3802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8" name="Line 32"/>
            <p:cNvSpPr>
              <a:spLocks noChangeShapeType="1"/>
            </p:cNvSpPr>
            <p:nvPr/>
          </p:nvSpPr>
          <p:spPr bwMode="auto">
            <a:xfrm>
              <a:off x="2303" y="171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49" name="Line 33"/>
            <p:cNvSpPr>
              <a:spLocks noChangeShapeType="1"/>
            </p:cNvSpPr>
            <p:nvPr/>
          </p:nvSpPr>
          <p:spPr bwMode="auto">
            <a:xfrm>
              <a:off x="2303" y="235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0" name="Line 34"/>
            <p:cNvSpPr>
              <a:spLocks noChangeShapeType="1"/>
            </p:cNvSpPr>
            <p:nvPr/>
          </p:nvSpPr>
          <p:spPr bwMode="auto">
            <a:xfrm>
              <a:off x="2303" y="303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1" name="Line 35"/>
            <p:cNvSpPr>
              <a:spLocks noChangeShapeType="1"/>
            </p:cNvSpPr>
            <p:nvPr/>
          </p:nvSpPr>
          <p:spPr bwMode="auto">
            <a:xfrm>
              <a:off x="2303" y="3711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2" name="Line 36"/>
            <p:cNvSpPr>
              <a:spLocks noChangeShapeType="1"/>
            </p:cNvSpPr>
            <p:nvPr/>
          </p:nvSpPr>
          <p:spPr bwMode="auto">
            <a:xfrm flipH="1">
              <a:off x="624" y="2124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3" name="Text Box 37"/>
            <p:cNvSpPr txBox="1">
              <a:spLocks noChangeArrowheads="1"/>
            </p:cNvSpPr>
            <p:nvPr/>
          </p:nvSpPr>
          <p:spPr bwMode="auto">
            <a:xfrm>
              <a:off x="987" y="1761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+mn-ea"/>
                  <a:ea typeface="+mn-ea"/>
                </a:rPr>
                <a:t>“0”</a:t>
              </a:r>
            </a:p>
          </p:txBody>
        </p:sp>
      </p:grpSp>
      <p:grpSp>
        <p:nvGrpSpPr>
          <p:cNvPr id="418864" name="Group 48"/>
          <p:cNvGrpSpPr>
            <a:grpSpLocks/>
          </p:cNvGrpSpPr>
          <p:nvPr/>
        </p:nvGrpSpPr>
        <p:grpSpPr bwMode="auto">
          <a:xfrm>
            <a:off x="1752600" y="2438400"/>
            <a:ext cx="1304925" cy="3168650"/>
            <a:chOff x="1104" y="1536"/>
            <a:chExt cx="822" cy="1996"/>
          </a:xfrm>
        </p:grpSpPr>
        <p:sp>
          <p:nvSpPr>
            <p:cNvPr id="418855" name="Line 39"/>
            <p:cNvSpPr>
              <a:spLocks noChangeShapeType="1"/>
            </p:cNvSpPr>
            <p:nvPr/>
          </p:nvSpPr>
          <p:spPr bwMode="auto">
            <a:xfrm>
              <a:off x="1488" y="1536"/>
              <a:ext cx="0" cy="19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6" name="Line 40"/>
            <p:cNvSpPr>
              <a:spLocks noChangeShapeType="1"/>
            </p:cNvSpPr>
            <p:nvPr/>
          </p:nvSpPr>
          <p:spPr bwMode="auto">
            <a:xfrm rot="10800000">
              <a:off x="1472" y="1536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7" name="Line 41"/>
            <p:cNvSpPr>
              <a:spLocks noChangeShapeType="1"/>
            </p:cNvSpPr>
            <p:nvPr/>
          </p:nvSpPr>
          <p:spPr bwMode="auto">
            <a:xfrm rot="10800000">
              <a:off x="1472" y="2171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8" name="Line 42"/>
            <p:cNvSpPr>
              <a:spLocks noChangeShapeType="1"/>
            </p:cNvSpPr>
            <p:nvPr/>
          </p:nvSpPr>
          <p:spPr bwMode="auto">
            <a:xfrm rot="10800000">
              <a:off x="1472" y="2852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59" name="Line 43"/>
            <p:cNvSpPr>
              <a:spLocks noChangeShapeType="1"/>
            </p:cNvSpPr>
            <p:nvPr/>
          </p:nvSpPr>
          <p:spPr bwMode="auto">
            <a:xfrm rot="10800000">
              <a:off x="1472" y="3532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8860" name="Line 44"/>
            <p:cNvSpPr>
              <a:spLocks noChangeShapeType="1"/>
            </p:cNvSpPr>
            <p:nvPr/>
          </p:nvSpPr>
          <p:spPr bwMode="auto">
            <a:xfrm flipH="1">
              <a:off x="1104" y="2064"/>
              <a:ext cx="3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18861" name="Text Box 45"/>
          <p:cNvSpPr txBox="1">
            <a:spLocks noChangeArrowheads="1"/>
          </p:cNvSpPr>
          <p:nvPr/>
        </p:nvSpPr>
        <p:spPr bwMode="auto">
          <a:xfrm>
            <a:off x="4495800" y="2492375"/>
            <a:ext cx="4179888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I</a:t>
            </a:r>
            <a:r>
              <a:rPr lang="en-US" altLang="zh-CN" sz="2800" baseline="-25000">
                <a:latin typeface="+mn-ea"/>
                <a:ea typeface="+mn-ea"/>
              </a:rPr>
              <a:t>OL </a:t>
            </a:r>
            <a:r>
              <a:rPr lang="en-US" altLang="zh-CN" sz="2800">
                <a:latin typeface="+mn-ea"/>
                <a:ea typeface="+mn-ea"/>
              </a:rPr>
              <a:t>= N*I</a:t>
            </a:r>
            <a:r>
              <a:rPr lang="en-US" altLang="zh-CN" sz="2800" baseline="-25000">
                <a:latin typeface="+mn-ea"/>
                <a:ea typeface="+mn-ea"/>
              </a:rPr>
              <a:t>IL</a:t>
            </a:r>
            <a:endParaRPr lang="en-US" altLang="zh-CN" sz="2800" baseline="-25000" dirty="0">
              <a:latin typeface="+mn-ea"/>
              <a:ea typeface="+mn-ea"/>
            </a:endParaRPr>
          </a:p>
          <a:p>
            <a:pPr algn="l">
              <a:spcBef>
                <a:spcPct val="50000"/>
              </a:spcBef>
            </a:pPr>
            <a:endParaRPr lang="en-US" altLang="zh-CN" sz="2800" baseline="-25000" dirty="0">
              <a:latin typeface="+mn-ea"/>
              <a:ea typeface="+mn-ea"/>
            </a:endParaRPr>
          </a:p>
          <a:p>
            <a:pPr algn="l"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N = I</a:t>
            </a:r>
            <a:r>
              <a:rPr lang="en-US" altLang="zh-CN" sz="2800" baseline="-25000">
                <a:latin typeface="+mn-ea"/>
                <a:ea typeface="+mn-ea"/>
              </a:rPr>
              <a:t>OL</a:t>
            </a:r>
            <a:r>
              <a:rPr lang="en-US" altLang="zh-CN" sz="2800">
                <a:latin typeface="+mn-ea"/>
                <a:ea typeface="+mn-ea"/>
              </a:rPr>
              <a:t>/I</a:t>
            </a:r>
            <a:r>
              <a:rPr lang="en-US" altLang="zh-CN">
                <a:latin typeface="+mn-ea"/>
                <a:ea typeface="+mn-ea"/>
              </a:rPr>
              <a:t>IL</a:t>
            </a:r>
          </a:p>
          <a:p>
            <a:pPr algn="l">
              <a:spcBef>
                <a:spcPct val="50000"/>
              </a:spcBef>
            </a:pPr>
            <a:r>
              <a:rPr lang="en-US" altLang="zh-CN">
                <a:latin typeface="+mn-ea"/>
                <a:ea typeface="+mn-ea"/>
              </a:rPr>
              <a:t>  </a:t>
            </a:r>
            <a:r>
              <a:rPr lang="en-US" altLang="zh-CN" sz="2800">
                <a:latin typeface="+mn-ea"/>
                <a:ea typeface="+mn-ea"/>
              </a:rPr>
              <a:t>= 16mA/1.6mA</a:t>
            </a:r>
          </a:p>
          <a:p>
            <a:pPr algn="l">
              <a:spcBef>
                <a:spcPct val="50000"/>
              </a:spcBef>
            </a:pPr>
            <a:r>
              <a:rPr lang="en-US" altLang="zh-CN" sz="2800">
                <a:latin typeface="+mn-ea"/>
                <a:ea typeface="+mn-ea"/>
              </a:rPr>
              <a:t>  = 10</a:t>
            </a:r>
            <a:endParaRPr lang="en-US" altLang="zh-CN" sz="2800" dirty="0">
              <a:latin typeface="+mn-ea"/>
              <a:ea typeface="+mn-ea"/>
            </a:endParaRPr>
          </a:p>
        </p:txBody>
      </p:sp>
      <p:sp>
        <p:nvSpPr>
          <p:cNvPr id="418865" name="Rectangle 49"/>
          <p:cNvSpPr>
            <a:spLocks noChangeArrowheads="1"/>
          </p:cNvSpPr>
          <p:nvPr/>
        </p:nvSpPr>
        <p:spPr bwMode="auto">
          <a:xfrm>
            <a:off x="1306513" y="3657600"/>
            <a:ext cx="4972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+mn-ea"/>
                <a:ea typeface="+mn-ea"/>
              </a:rPr>
              <a:t>I</a:t>
            </a:r>
            <a:r>
              <a:rPr lang="en-US" altLang="zh-CN" sz="2400" baseline="-25000">
                <a:latin typeface="+mn-ea"/>
                <a:ea typeface="+mn-ea"/>
              </a:rPr>
              <a:t>OL</a:t>
            </a:r>
          </a:p>
        </p:txBody>
      </p:sp>
      <p:grpSp>
        <p:nvGrpSpPr>
          <p:cNvPr id="418866" name="Group 50"/>
          <p:cNvGrpSpPr>
            <a:grpSpLocks/>
          </p:cNvGrpSpPr>
          <p:nvPr/>
        </p:nvGrpSpPr>
        <p:grpSpPr bwMode="auto">
          <a:xfrm>
            <a:off x="3059113" y="2895600"/>
            <a:ext cx="506412" cy="3662363"/>
            <a:chOff x="2106" y="1869"/>
            <a:chExt cx="319" cy="2307"/>
          </a:xfrm>
        </p:grpSpPr>
        <p:sp>
          <p:nvSpPr>
            <p:cNvPr id="418867" name="Rectangle 51"/>
            <p:cNvSpPr>
              <a:spLocks noChangeArrowheads="1"/>
            </p:cNvSpPr>
            <p:nvPr/>
          </p:nvSpPr>
          <p:spPr bwMode="auto">
            <a:xfrm>
              <a:off x="2154" y="1869"/>
              <a:ext cx="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IL</a:t>
              </a:r>
            </a:p>
          </p:txBody>
        </p:sp>
        <p:sp>
          <p:nvSpPr>
            <p:cNvPr id="418868" name="Rectangle 52"/>
            <p:cNvSpPr>
              <a:spLocks noChangeArrowheads="1"/>
            </p:cNvSpPr>
            <p:nvPr/>
          </p:nvSpPr>
          <p:spPr bwMode="auto">
            <a:xfrm>
              <a:off x="2106" y="2541"/>
              <a:ext cx="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IL</a:t>
              </a:r>
            </a:p>
          </p:txBody>
        </p:sp>
        <p:sp>
          <p:nvSpPr>
            <p:cNvPr id="418869" name="Rectangle 53"/>
            <p:cNvSpPr>
              <a:spLocks noChangeArrowheads="1"/>
            </p:cNvSpPr>
            <p:nvPr/>
          </p:nvSpPr>
          <p:spPr bwMode="auto">
            <a:xfrm>
              <a:off x="2106" y="3251"/>
              <a:ext cx="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IL</a:t>
              </a:r>
            </a:p>
          </p:txBody>
        </p:sp>
        <p:sp>
          <p:nvSpPr>
            <p:cNvPr id="418870" name="Rectangle 54"/>
            <p:cNvSpPr>
              <a:spLocks noChangeArrowheads="1"/>
            </p:cNvSpPr>
            <p:nvPr/>
          </p:nvSpPr>
          <p:spPr bwMode="auto">
            <a:xfrm>
              <a:off x="2106" y="3885"/>
              <a:ext cx="27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IL</a:t>
              </a:r>
            </a:p>
          </p:txBody>
        </p:sp>
      </p:grpSp>
      <p:sp>
        <p:nvSpPr>
          <p:cNvPr id="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负载能力的计算</a:t>
            </a:r>
            <a:r>
              <a:rPr lang="en-US" altLang="zh-CN" dirty="0">
                <a:latin typeface="+mn-ea"/>
              </a:rPr>
              <a:t>(I</a:t>
            </a:r>
            <a:r>
              <a:rPr lang="en-US" altLang="zh-CN" baseline="-25000" dirty="0">
                <a:latin typeface="+mn-ea"/>
              </a:rPr>
              <a:t>OH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I</a:t>
            </a:r>
            <a:r>
              <a:rPr lang="en-US" altLang="zh-CN" baseline="-25000" dirty="0">
                <a:latin typeface="+mn-ea"/>
              </a:rPr>
              <a:t>IH</a:t>
            </a:r>
            <a:r>
              <a:rPr lang="zh-CN" altLang="en-US" dirty="0">
                <a:latin typeface="+mn-ea"/>
              </a:rPr>
              <a:t>的计算）</a:t>
            </a:r>
          </a:p>
        </p:txBody>
      </p:sp>
    </p:spTree>
    <p:extLst>
      <p:ext uri="{BB962C8B-B14F-4D97-AF65-F5344CB8AC3E}">
        <p14:creationId xmlns:p14="http://schemas.microsoft.com/office/powerpoint/2010/main" val="36043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41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61" grpId="0" autoUpdateAnimBg="0"/>
      <p:bldP spid="418865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48</a:t>
            </a:r>
            <a:r>
              <a:rPr lang="zh-CN" altLang="en-US"/>
              <a:t>）</a:t>
            </a: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9EF9-1647-4CFF-B5E6-B2BA06C6233D}" type="slidenum">
              <a:rPr lang="en-US" altLang="zh-CN">
                <a:latin typeface="+mn-ea"/>
                <a:ea typeface="+mn-ea"/>
              </a:rPr>
              <a:pPr/>
              <a:t>89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079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</a:rPr>
              <a:t>当负载数量超过理论值时，门电路进入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非正常</a:t>
            </a:r>
            <a:r>
              <a:rPr lang="zh-CN" altLang="en-US" sz="2800" dirty="0">
                <a:latin typeface="+mn-ea"/>
              </a:rPr>
              <a:t>工作状态。负载大于与非门承受能力时，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低电平变高，高电平变低。</a:t>
            </a:r>
          </a:p>
        </p:txBody>
      </p:sp>
      <p:grpSp>
        <p:nvGrpSpPr>
          <p:cNvPr id="507908" name="Group 4"/>
          <p:cNvGrpSpPr>
            <a:grpSpLocks/>
          </p:cNvGrpSpPr>
          <p:nvPr/>
        </p:nvGrpSpPr>
        <p:grpSpPr bwMode="auto">
          <a:xfrm>
            <a:off x="2438400" y="3200400"/>
            <a:ext cx="2573338" cy="2674938"/>
            <a:chOff x="480" y="1462"/>
            <a:chExt cx="1621" cy="1685"/>
          </a:xfrm>
        </p:grpSpPr>
        <p:grpSp>
          <p:nvGrpSpPr>
            <p:cNvPr id="507909" name="Group 5"/>
            <p:cNvGrpSpPr>
              <a:grpSpLocks/>
            </p:cNvGrpSpPr>
            <p:nvPr/>
          </p:nvGrpSpPr>
          <p:grpSpPr bwMode="auto">
            <a:xfrm>
              <a:off x="661" y="1462"/>
              <a:ext cx="317" cy="363"/>
              <a:chOff x="1020" y="1706"/>
              <a:chExt cx="317" cy="363"/>
            </a:xfrm>
          </p:grpSpPr>
          <p:sp>
            <p:nvSpPr>
              <p:cNvPr id="507910" name="Rectangle 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7911" name="Oval 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7912" name="Group 8"/>
            <p:cNvGrpSpPr>
              <a:grpSpLocks/>
            </p:cNvGrpSpPr>
            <p:nvPr/>
          </p:nvGrpSpPr>
          <p:grpSpPr bwMode="auto">
            <a:xfrm>
              <a:off x="1568" y="1463"/>
              <a:ext cx="317" cy="363"/>
              <a:chOff x="1020" y="1706"/>
              <a:chExt cx="317" cy="363"/>
            </a:xfrm>
          </p:grpSpPr>
          <p:sp>
            <p:nvSpPr>
              <p:cNvPr id="507913" name="Rectangle 9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7914" name="Oval 10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>
              <a:off x="979" y="1644"/>
              <a:ext cx="5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16" name="Line 12"/>
            <p:cNvSpPr>
              <a:spLocks noChangeShapeType="1"/>
            </p:cNvSpPr>
            <p:nvPr/>
          </p:nvSpPr>
          <p:spPr bwMode="auto">
            <a:xfrm>
              <a:off x="1886" y="164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H="1">
              <a:off x="480" y="1644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1344" y="1584"/>
              <a:ext cx="45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07919" name="Group 15"/>
            <p:cNvGrpSpPr>
              <a:grpSpLocks/>
            </p:cNvGrpSpPr>
            <p:nvPr/>
          </p:nvGrpSpPr>
          <p:grpSpPr bwMode="auto">
            <a:xfrm>
              <a:off x="1584" y="2784"/>
              <a:ext cx="317" cy="363"/>
              <a:chOff x="1020" y="1706"/>
              <a:chExt cx="317" cy="363"/>
            </a:xfrm>
          </p:grpSpPr>
          <p:sp>
            <p:nvSpPr>
              <p:cNvPr id="507920" name="Rectangle 1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7921" name="Oval 1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1920" y="297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>
              <a:off x="1296" y="2976"/>
              <a:ext cx="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24" name="Line 20"/>
            <p:cNvSpPr>
              <a:spLocks noChangeShapeType="1"/>
            </p:cNvSpPr>
            <p:nvPr/>
          </p:nvSpPr>
          <p:spPr bwMode="auto">
            <a:xfrm>
              <a:off x="1296" y="1632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25" name="Line 21"/>
            <p:cNvSpPr>
              <a:spLocks noChangeShapeType="1"/>
            </p:cNvSpPr>
            <p:nvPr/>
          </p:nvSpPr>
          <p:spPr bwMode="auto">
            <a:xfrm flipH="1">
              <a:off x="1325" y="2921"/>
              <a:ext cx="45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26" name="Line 22"/>
            <p:cNvSpPr>
              <a:spLocks noChangeShapeType="1"/>
            </p:cNvSpPr>
            <p:nvPr/>
          </p:nvSpPr>
          <p:spPr bwMode="auto">
            <a:xfrm flipH="1">
              <a:off x="768" y="1536"/>
              <a:ext cx="454" cy="0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7927" name="Text Box 23"/>
            <p:cNvSpPr txBox="1">
              <a:spLocks noChangeArrowheads="1"/>
            </p:cNvSpPr>
            <p:nvPr/>
          </p:nvSpPr>
          <p:spPr bwMode="auto">
            <a:xfrm>
              <a:off x="1536" y="1872"/>
              <a:ext cx="288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  <a:endParaRPr lang="en-US" altLang="zh-CN">
                <a:latin typeface="+mn-ea"/>
                <a:ea typeface="+mn-ea"/>
              </a:endParaRPr>
            </a:p>
          </p:txBody>
        </p:sp>
      </p:grpSp>
      <p:sp>
        <p:nvSpPr>
          <p:cNvPr id="507928" name="Rectangle 24"/>
          <p:cNvSpPr>
            <a:spLocks noChangeArrowheads="1"/>
          </p:cNvSpPr>
          <p:nvPr/>
        </p:nvSpPr>
        <p:spPr bwMode="auto">
          <a:xfrm>
            <a:off x="5410200" y="3886200"/>
            <a:ext cx="3359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负载数量过多时，情况怎样？</a:t>
            </a:r>
          </a:p>
        </p:txBody>
      </p:sp>
    </p:spTree>
    <p:extLst>
      <p:ext uri="{BB962C8B-B14F-4D97-AF65-F5344CB8AC3E}">
        <p14:creationId xmlns:p14="http://schemas.microsoft.com/office/powerpoint/2010/main" val="189024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组合逻辑引言（</a:t>
            </a:r>
            <a:r>
              <a:rPr lang="en-US" altLang="zh-CN"/>
              <a:t>6</a:t>
            </a:r>
            <a:r>
              <a:rPr lang="zh-CN" altLang="en-US"/>
              <a:t>）</a:t>
            </a:r>
          </a:p>
        </p:txBody>
      </p:sp>
      <p:sp>
        <p:nvSpPr>
          <p:cNvPr id="5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913FF-97F7-4102-9FDF-1D5BD9369826}" type="slidenum">
              <a:rPr lang="en-US" altLang="zh-CN">
                <a:latin typeface="+mn-ea"/>
                <a:ea typeface="+mn-ea"/>
              </a:rPr>
              <a:pPr/>
              <a:t>9</a:t>
            </a:fld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334851" name="Group 3"/>
          <p:cNvGrpSpPr>
            <a:grpSpLocks/>
          </p:cNvGrpSpPr>
          <p:nvPr/>
        </p:nvGrpSpPr>
        <p:grpSpPr bwMode="auto">
          <a:xfrm>
            <a:off x="1219200" y="2590802"/>
            <a:ext cx="2554288" cy="830263"/>
            <a:chOff x="872" y="1690"/>
            <a:chExt cx="1609" cy="523"/>
          </a:xfrm>
        </p:grpSpPr>
        <p:sp>
          <p:nvSpPr>
            <p:cNvPr id="334852" name="Rectangle 4"/>
            <p:cNvSpPr>
              <a:spLocks noChangeArrowheads="1"/>
            </p:cNvSpPr>
            <p:nvPr/>
          </p:nvSpPr>
          <p:spPr bwMode="auto">
            <a:xfrm>
              <a:off x="1474" y="1735"/>
              <a:ext cx="317" cy="45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53" name="Line 5"/>
            <p:cNvSpPr>
              <a:spLocks noChangeShapeType="1"/>
            </p:cNvSpPr>
            <p:nvPr/>
          </p:nvSpPr>
          <p:spPr bwMode="auto">
            <a:xfrm>
              <a:off x="1066" y="1871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54" name="Line 6"/>
            <p:cNvSpPr>
              <a:spLocks noChangeShapeType="1"/>
            </p:cNvSpPr>
            <p:nvPr/>
          </p:nvSpPr>
          <p:spPr bwMode="auto">
            <a:xfrm>
              <a:off x="1066" y="2098"/>
              <a:ext cx="4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55" name="Line 7"/>
            <p:cNvSpPr>
              <a:spLocks noChangeShapeType="1"/>
            </p:cNvSpPr>
            <p:nvPr/>
          </p:nvSpPr>
          <p:spPr bwMode="auto">
            <a:xfrm>
              <a:off x="1791" y="1962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56" name="Text Box 8"/>
            <p:cNvSpPr txBox="1">
              <a:spLocks noChangeArrowheads="1"/>
            </p:cNvSpPr>
            <p:nvPr/>
          </p:nvSpPr>
          <p:spPr bwMode="auto">
            <a:xfrm>
              <a:off x="872" y="1690"/>
              <a:ext cx="21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dirty="0">
                  <a:latin typeface="+mn-ea"/>
                  <a:ea typeface="+mn-ea"/>
                </a:rPr>
                <a:t>a</a:t>
              </a:r>
            </a:p>
            <a:p>
              <a:r>
                <a:rPr kumimoji="0" lang="en-US" altLang="zh-CN" dirty="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334857" name="Text Box 9"/>
            <p:cNvSpPr txBox="1">
              <a:spLocks noChangeArrowheads="1"/>
            </p:cNvSpPr>
            <p:nvPr/>
          </p:nvSpPr>
          <p:spPr bwMode="auto">
            <a:xfrm>
              <a:off x="2278" y="1792"/>
              <a:ext cx="2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c</a:t>
              </a:r>
            </a:p>
          </p:txBody>
        </p:sp>
      </p:grpSp>
      <p:sp>
        <p:nvSpPr>
          <p:cNvPr id="334858" name="Line 10"/>
          <p:cNvSpPr>
            <a:spLocks noChangeShapeType="1"/>
          </p:cNvSpPr>
          <p:nvPr/>
        </p:nvSpPr>
        <p:spPr bwMode="auto">
          <a:xfrm>
            <a:off x="3663950" y="5381625"/>
            <a:ext cx="1441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4859" name="Line 11"/>
          <p:cNvSpPr>
            <a:spLocks noChangeShapeType="1"/>
          </p:cNvSpPr>
          <p:nvPr/>
        </p:nvSpPr>
        <p:spPr bwMode="auto">
          <a:xfrm flipV="1">
            <a:off x="5105400" y="5715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4860" name="Line 12"/>
          <p:cNvSpPr>
            <a:spLocks noChangeShapeType="1"/>
          </p:cNvSpPr>
          <p:nvPr/>
        </p:nvSpPr>
        <p:spPr bwMode="auto">
          <a:xfrm>
            <a:off x="3657600" y="53816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4861" name="Line 13"/>
          <p:cNvSpPr>
            <a:spLocks noChangeShapeType="1"/>
          </p:cNvSpPr>
          <p:nvPr/>
        </p:nvSpPr>
        <p:spPr bwMode="auto">
          <a:xfrm>
            <a:off x="5116513" y="5381625"/>
            <a:ext cx="0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4862" name="Line 14"/>
          <p:cNvSpPr>
            <a:spLocks noChangeShapeType="1"/>
          </p:cNvSpPr>
          <p:nvPr/>
        </p:nvSpPr>
        <p:spPr bwMode="auto">
          <a:xfrm flipH="1">
            <a:off x="2219325" y="5715000"/>
            <a:ext cx="7524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334863" name="Group 15"/>
          <p:cNvGrpSpPr>
            <a:grpSpLocks/>
          </p:cNvGrpSpPr>
          <p:nvPr/>
        </p:nvGrpSpPr>
        <p:grpSpPr bwMode="auto">
          <a:xfrm>
            <a:off x="1839913" y="3941763"/>
            <a:ext cx="4789487" cy="554037"/>
            <a:chOff x="1159" y="2483"/>
            <a:chExt cx="3017" cy="349"/>
          </a:xfrm>
        </p:grpSpPr>
        <p:grpSp>
          <p:nvGrpSpPr>
            <p:cNvPr id="334864" name="Group 16"/>
            <p:cNvGrpSpPr>
              <a:grpSpLocks/>
            </p:cNvGrpSpPr>
            <p:nvPr/>
          </p:nvGrpSpPr>
          <p:grpSpPr bwMode="auto">
            <a:xfrm>
              <a:off x="1409" y="2483"/>
              <a:ext cx="2767" cy="240"/>
              <a:chOff x="1409" y="2483"/>
              <a:chExt cx="2767" cy="240"/>
            </a:xfrm>
          </p:grpSpPr>
          <p:sp>
            <p:nvSpPr>
              <p:cNvPr id="334865" name="Line 17"/>
              <p:cNvSpPr>
                <a:spLocks noChangeShapeType="1"/>
              </p:cNvSpPr>
              <p:nvPr/>
            </p:nvSpPr>
            <p:spPr bwMode="auto">
              <a:xfrm>
                <a:off x="1872" y="2483"/>
                <a:ext cx="136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4866" name="Line 18"/>
              <p:cNvSpPr>
                <a:spLocks noChangeShapeType="1"/>
              </p:cNvSpPr>
              <p:nvPr/>
            </p:nvSpPr>
            <p:spPr bwMode="auto">
              <a:xfrm>
                <a:off x="3223" y="2710"/>
                <a:ext cx="9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4867" name="Line 19"/>
              <p:cNvSpPr>
                <a:spLocks noChangeShapeType="1"/>
              </p:cNvSpPr>
              <p:nvPr/>
            </p:nvSpPr>
            <p:spPr bwMode="auto">
              <a:xfrm>
                <a:off x="1872" y="2496"/>
                <a:ext cx="0" cy="2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4868" name="Line 20"/>
              <p:cNvSpPr>
                <a:spLocks noChangeShapeType="1"/>
              </p:cNvSpPr>
              <p:nvPr/>
            </p:nvSpPr>
            <p:spPr bwMode="auto">
              <a:xfrm>
                <a:off x="3223" y="2483"/>
                <a:ext cx="0" cy="22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34869" name="Line 21"/>
              <p:cNvSpPr>
                <a:spLocks noChangeShapeType="1"/>
              </p:cNvSpPr>
              <p:nvPr/>
            </p:nvSpPr>
            <p:spPr bwMode="auto">
              <a:xfrm flipH="1">
                <a:off x="1409" y="2710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334870" name="Text Box 22"/>
            <p:cNvSpPr txBox="1">
              <a:spLocks noChangeArrowheads="1"/>
            </p:cNvSpPr>
            <p:nvPr/>
          </p:nvSpPr>
          <p:spPr bwMode="auto">
            <a:xfrm>
              <a:off x="1159" y="2544"/>
              <a:ext cx="2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a</a:t>
              </a:r>
            </a:p>
          </p:txBody>
        </p:sp>
      </p:grpSp>
      <p:sp>
        <p:nvSpPr>
          <p:cNvPr id="334871" name="Text Box 23"/>
          <p:cNvSpPr txBox="1">
            <a:spLocks noChangeArrowheads="1"/>
          </p:cNvSpPr>
          <p:nvPr/>
        </p:nvSpPr>
        <p:spPr bwMode="auto">
          <a:xfrm>
            <a:off x="6400800" y="2590800"/>
            <a:ext cx="2057400" cy="83099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理想情况：门电路没有延迟</a:t>
            </a:r>
          </a:p>
        </p:txBody>
      </p:sp>
      <p:grpSp>
        <p:nvGrpSpPr>
          <p:cNvPr id="334872" name="Group 24"/>
          <p:cNvGrpSpPr>
            <a:grpSpLocks/>
          </p:cNvGrpSpPr>
          <p:nvPr/>
        </p:nvGrpSpPr>
        <p:grpSpPr bwMode="auto">
          <a:xfrm>
            <a:off x="2743200" y="4191000"/>
            <a:ext cx="490538" cy="2473325"/>
            <a:chOff x="1735" y="2618"/>
            <a:chExt cx="309" cy="1558"/>
          </a:xfrm>
        </p:grpSpPr>
        <p:sp>
          <p:nvSpPr>
            <p:cNvPr id="334873" name="Line 25"/>
            <p:cNvSpPr>
              <a:spLocks noChangeShapeType="1"/>
            </p:cNvSpPr>
            <p:nvPr/>
          </p:nvSpPr>
          <p:spPr bwMode="auto">
            <a:xfrm>
              <a:off x="1872" y="2618"/>
              <a:ext cx="0" cy="127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74" name="Text Box 26"/>
            <p:cNvSpPr txBox="1">
              <a:spLocks noChangeArrowheads="1"/>
            </p:cNvSpPr>
            <p:nvPr/>
          </p:nvSpPr>
          <p:spPr bwMode="auto">
            <a:xfrm>
              <a:off x="1735" y="3888"/>
              <a:ext cx="309" cy="288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t</a:t>
              </a:r>
              <a:r>
                <a:rPr kumimoji="0" lang="en-US" altLang="zh-CN" baseline="-25000">
                  <a:latin typeface="+mn-ea"/>
                  <a:ea typeface="+mn-ea"/>
                </a:rPr>
                <a:t>0</a:t>
              </a:r>
            </a:p>
          </p:txBody>
        </p:sp>
      </p:grpSp>
      <p:grpSp>
        <p:nvGrpSpPr>
          <p:cNvPr id="334875" name="Group 27"/>
          <p:cNvGrpSpPr>
            <a:grpSpLocks/>
          </p:cNvGrpSpPr>
          <p:nvPr/>
        </p:nvGrpSpPr>
        <p:grpSpPr bwMode="auto">
          <a:xfrm>
            <a:off x="3429000" y="4724400"/>
            <a:ext cx="490538" cy="1905000"/>
            <a:chOff x="2167" y="2976"/>
            <a:chExt cx="309" cy="1200"/>
          </a:xfrm>
        </p:grpSpPr>
        <p:sp>
          <p:nvSpPr>
            <p:cNvPr id="334876" name="Line 28"/>
            <p:cNvSpPr>
              <a:spLocks noChangeShapeType="1"/>
            </p:cNvSpPr>
            <p:nvPr/>
          </p:nvSpPr>
          <p:spPr bwMode="auto">
            <a:xfrm>
              <a:off x="2304" y="2976"/>
              <a:ext cx="0" cy="906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77" name="Text Box 29"/>
            <p:cNvSpPr txBox="1">
              <a:spLocks noChangeArrowheads="1"/>
            </p:cNvSpPr>
            <p:nvPr/>
          </p:nvSpPr>
          <p:spPr bwMode="auto">
            <a:xfrm>
              <a:off x="2167" y="3888"/>
              <a:ext cx="309" cy="288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t</a:t>
              </a:r>
              <a:r>
                <a:rPr kumimoji="0" lang="en-US" altLang="zh-CN" baseline="-25000"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334878" name="Group 30"/>
          <p:cNvGrpSpPr>
            <a:grpSpLocks/>
          </p:cNvGrpSpPr>
          <p:nvPr/>
        </p:nvGrpSpPr>
        <p:grpSpPr bwMode="auto">
          <a:xfrm>
            <a:off x="4887913" y="4114800"/>
            <a:ext cx="490537" cy="2514600"/>
            <a:chOff x="3079" y="2592"/>
            <a:chExt cx="309" cy="1584"/>
          </a:xfrm>
        </p:grpSpPr>
        <p:sp>
          <p:nvSpPr>
            <p:cNvPr id="334879" name="Line 31"/>
            <p:cNvSpPr>
              <a:spLocks noChangeShapeType="1"/>
            </p:cNvSpPr>
            <p:nvPr/>
          </p:nvSpPr>
          <p:spPr bwMode="auto">
            <a:xfrm>
              <a:off x="3223" y="2592"/>
              <a:ext cx="0" cy="127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80" name="Text Box 32"/>
            <p:cNvSpPr txBox="1">
              <a:spLocks noChangeArrowheads="1"/>
            </p:cNvSpPr>
            <p:nvPr/>
          </p:nvSpPr>
          <p:spPr bwMode="auto">
            <a:xfrm>
              <a:off x="3079" y="3888"/>
              <a:ext cx="309" cy="288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t</a:t>
              </a:r>
              <a:r>
                <a:rPr kumimoji="0" lang="en-US" altLang="zh-CN" baseline="-25000"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334881" name="Group 33"/>
          <p:cNvGrpSpPr>
            <a:grpSpLocks/>
          </p:cNvGrpSpPr>
          <p:nvPr/>
        </p:nvGrpSpPr>
        <p:grpSpPr bwMode="auto">
          <a:xfrm>
            <a:off x="5573713" y="4800600"/>
            <a:ext cx="490537" cy="1828800"/>
            <a:chOff x="3511" y="3024"/>
            <a:chExt cx="309" cy="1152"/>
          </a:xfrm>
        </p:grpSpPr>
        <p:sp>
          <p:nvSpPr>
            <p:cNvPr id="334882" name="Line 34"/>
            <p:cNvSpPr>
              <a:spLocks noChangeShapeType="1"/>
            </p:cNvSpPr>
            <p:nvPr/>
          </p:nvSpPr>
          <p:spPr bwMode="auto">
            <a:xfrm>
              <a:off x="3648" y="3024"/>
              <a:ext cx="0" cy="816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83" name="Text Box 35"/>
            <p:cNvSpPr txBox="1">
              <a:spLocks noChangeArrowheads="1"/>
            </p:cNvSpPr>
            <p:nvPr/>
          </p:nvSpPr>
          <p:spPr bwMode="auto">
            <a:xfrm>
              <a:off x="3511" y="3888"/>
              <a:ext cx="309" cy="288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0" lang="en-US" altLang="zh-CN">
                  <a:latin typeface="+mn-ea"/>
                  <a:ea typeface="+mn-ea"/>
                </a:rPr>
                <a:t>t</a:t>
              </a:r>
              <a:r>
                <a:rPr kumimoji="0" lang="en-US" altLang="zh-CN" baseline="-25000">
                  <a:latin typeface="+mn-ea"/>
                  <a:ea typeface="+mn-ea"/>
                </a:rPr>
                <a:t>3</a:t>
              </a:r>
            </a:p>
          </p:txBody>
        </p:sp>
      </p:grpSp>
      <p:sp>
        <p:nvSpPr>
          <p:cNvPr id="334884" name="Rectangle 36"/>
          <p:cNvSpPr>
            <a:spLocks noChangeArrowheads="1"/>
          </p:cNvSpPr>
          <p:nvPr/>
        </p:nvSpPr>
        <p:spPr bwMode="auto">
          <a:xfrm>
            <a:off x="1676400" y="1371600"/>
            <a:ext cx="525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kumimoji="0" lang="zh-CN" altLang="en-US" sz="2800" b="1">
                <a:latin typeface="华文新魏" pitchFamily="2" charset="-122"/>
                <a:ea typeface="华文新魏" pitchFamily="2" charset="-122"/>
              </a:rPr>
              <a:t>组合逻辑：电路的输出只是和当前状态有关，和过去的状态无关。</a:t>
            </a:r>
          </a:p>
        </p:txBody>
      </p:sp>
      <p:sp>
        <p:nvSpPr>
          <p:cNvPr id="334885" name="Text Box 37"/>
          <p:cNvSpPr txBox="1">
            <a:spLocks noChangeArrowheads="1"/>
          </p:cNvSpPr>
          <p:nvPr/>
        </p:nvSpPr>
        <p:spPr bwMode="auto">
          <a:xfrm>
            <a:off x="3962400" y="27432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>
                <a:latin typeface="+mn-ea"/>
                <a:ea typeface="+mn-ea"/>
              </a:rPr>
              <a:t>c = a &amp; b</a:t>
            </a:r>
          </a:p>
        </p:txBody>
      </p:sp>
      <p:grpSp>
        <p:nvGrpSpPr>
          <p:cNvPr id="334886" name="Group 38"/>
          <p:cNvGrpSpPr>
            <a:grpSpLocks/>
          </p:cNvGrpSpPr>
          <p:nvPr/>
        </p:nvGrpSpPr>
        <p:grpSpPr bwMode="auto">
          <a:xfrm>
            <a:off x="1795462" y="4648204"/>
            <a:ext cx="4800600" cy="614363"/>
            <a:chOff x="1131" y="2928"/>
            <a:chExt cx="3024" cy="387"/>
          </a:xfrm>
        </p:grpSpPr>
        <p:sp>
          <p:nvSpPr>
            <p:cNvPr id="334887" name="Line 39"/>
            <p:cNvSpPr>
              <a:spLocks noChangeShapeType="1"/>
            </p:cNvSpPr>
            <p:nvPr/>
          </p:nvSpPr>
          <p:spPr bwMode="auto">
            <a:xfrm flipV="1">
              <a:off x="2304" y="2928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88" name="Line 40"/>
            <p:cNvSpPr>
              <a:spLocks noChangeShapeType="1"/>
            </p:cNvSpPr>
            <p:nvPr/>
          </p:nvSpPr>
          <p:spPr bwMode="auto">
            <a:xfrm>
              <a:off x="3655" y="3168"/>
              <a:ext cx="5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89" name="Line 41"/>
            <p:cNvSpPr>
              <a:spLocks noChangeShapeType="1"/>
            </p:cNvSpPr>
            <p:nvPr/>
          </p:nvSpPr>
          <p:spPr bwMode="auto">
            <a:xfrm>
              <a:off x="2304" y="293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90" name="Line 42"/>
            <p:cNvSpPr>
              <a:spLocks noChangeShapeType="1"/>
            </p:cNvSpPr>
            <p:nvPr/>
          </p:nvSpPr>
          <p:spPr bwMode="auto">
            <a:xfrm>
              <a:off x="3655" y="2928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91" name="Line 43"/>
            <p:cNvSpPr>
              <a:spLocks noChangeShapeType="1"/>
            </p:cNvSpPr>
            <p:nvPr/>
          </p:nvSpPr>
          <p:spPr bwMode="auto">
            <a:xfrm flipH="1">
              <a:off x="1409" y="3163"/>
              <a:ext cx="9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334892" name="Rectangle 44"/>
            <p:cNvSpPr>
              <a:spLocks noChangeArrowheads="1"/>
            </p:cNvSpPr>
            <p:nvPr/>
          </p:nvSpPr>
          <p:spPr bwMode="auto">
            <a:xfrm>
              <a:off x="1131" y="3024"/>
              <a:ext cx="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kumimoji="0" lang="en-US" altLang="zh-CN">
                  <a:latin typeface="+mn-ea"/>
                  <a:ea typeface="+mn-ea"/>
                </a:rPr>
                <a:t>b</a:t>
              </a:r>
            </a:p>
          </p:txBody>
        </p:sp>
      </p:grpSp>
      <p:sp>
        <p:nvSpPr>
          <p:cNvPr id="334893" name="Rectangle 45"/>
          <p:cNvSpPr>
            <a:spLocks noChangeArrowheads="1"/>
          </p:cNvSpPr>
          <p:nvPr/>
        </p:nvSpPr>
        <p:spPr bwMode="auto">
          <a:xfrm>
            <a:off x="1760538" y="5486400"/>
            <a:ext cx="32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0" lang="en-US" altLang="zh-CN">
                <a:latin typeface="+mn-ea"/>
                <a:ea typeface="+mn-ea"/>
              </a:rPr>
              <a:t>c</a:t>
            </a:r>
          </a:p>
        </p:txBody>
      </p:sp>
      <p:sp>
        <p:nvSpPr>
          <p:cNvPr id="334894" name="Line 46"/>
          <p:cNvSpPr>
            <a:spLocks noChangeShapeType="1"/>
          </p:cNvSpPr>
          <p:nvPr/>
        </p:nvSpPr>
        <p:spPr bwMode="auto">
          <a:xfrm flipH="1">
            <a:off x="2971800" y="5715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34895" name="Line 47"/>
          <p:cNvSpPr>
            <a:spLocks noChangeShapeType="1"/>
          </p:cNvSpPr>
          <p:nvPr/>
        </p:nvSpPr>
        <p:spPr bwMode="auto">
          <a:xfrm flipV="1">
            <a:off x="5791200" y="5715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01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4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4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4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3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3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4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4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3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8" grpId="0" animBg="1"/>
      <p:bldP spid="334859" grpId="0" animBg="1"/>
      <p:bldP spid="334860" grpId="0" animBg="1"/>
      <p:bldP spid="334861" grpId="0" animBg="1"/>
      <p:bldP spid="334862" grpId="0" animBg="1"/>
      <p:bldP spid="334893" grpId="0" autoUpdateAnimBg="0"/>
      <p:bldP spid="334894" grpId="0" animBg="1"/>
      <p:bldP spid="33489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610600" cy="790575"/>
          </a:xfrm>
        </p:spPr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49</a:t>
            </a:r>
            <a:r>
              <a:rPr lang="zh-CN" altLang="en-US"/>
              <a:t>）</a:t>
            </a:r>
          </a:p>
        </p:txBody>
      </p:sp>
      <p:sp>
        <p:nvSpPr>
          <p:cNvPr id="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FDD83-ACBA-48D5-8A68-6774EB32CFD4}" type="slidenum">
              <a:rPr lang="en-US" altLang="zh-CN">
                <a:latin typeface="+mn-ea"/>
                <a:ea typeface="+mn-ea"/>
              </a:rPr>
              <a:pPr/>
              <a:t>90</a:t>
            </a:fld>
            <a:endParaRPr lang="en-US" altLang="zh-CN">
              <a:latin typeface="+mn-ea"/>
              <a:ea typeface="+mn-ea"/>
            </a:endParaRPr>
          </a:p>
        </p:txBody>
      </p:sp>
      <p:cxnSp>
        <p:nvCxnSpPr>
          <p:cNvPr id="441369" name="AutoShape 25"/>
          <p:cNvCxnSpPr>
            <a:cxnSpLocks noChangeShapeType="1"/>
          </p:cNvCxnSpPr>
          <p:nvPr/>
        </p:nvCxnSpPr>
        <p:spPr bwMode="auto">
          <a:xfrm rot="5400000">
            <a:off x="6625158" y="3159894"/>
            <a:ext cx="1012825" cy="542925"/>
          </a:xfrm>
          <a:prstGeom prst="curvedConnector3">
            <a:avLst>
              <a:gd name="adj1" fmla="val 50000"/>
            </a:avLst>
          </a:prstGeom>
          <a:noFill/>
          <a:ln w="31750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41419" name="Group 75"/>
          <p:cNvGrpSpPr>
            <a:grpSpLocks/>
          </p:cNvGrpSpPr>
          <p:nvPr/>
        </p:nvGrpSpPr>
        <p:grpSpPr bwMode="auto">
          <a:xfrm>
            <a:off x="6250508" y="3505200"/>
            <a:ext cx="647700" cy="1943100"/>
            <a:chOff x="3744" y="2208"/>
            <a:chExt cx="408" cy="1224"/>
          </a:xfrm>
        </p:grpSpPr>
        <p:graphicFrame>
          <p:nvGraphicFramePr>
            <p:cNvPr id="441371" name="Object 27"/>
            <p:cNvGraphicFramePr>
              <a:graphicFrameLocks noChangeAspect="1"/>
            </p:cNvGraphicFramePr>
            <p:nvPr/>
          </p:nvGraphicFramePr>
          <p:xfrm>
            <a:off x="3744" y="3072"/>
            <a:ext cx="36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42" name="Equation" r:id="rId3" imgW="292320" imgH="291600" progId="Equation.3">
                    <p:embed/>
                  </p:oleObj>
                </mc:Choice>
                <mc:Fallback>
                  <p:oleObj name="Equation" r:id="rId3" imgW="292320" imgH="291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072"/>
                          <a:ext cx="36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1372" name="Text Box 28"/>
            <p:cNvSpPr txBox="1">
              <a:spLocks noChangeArrowheads="1"/>
            </p:cNvSpPr>
            <p:nvPr/>
          </p:nvSpPr>
          <p:spPr bwMode="auto">
            <a:xfrm>
              <a:off x="3744" y="2208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solidFill>
                    <a:srgbClr val="33CC33"/>
                  </a:solidFill>
                  <a:latin typeface="+mn-ea"/>
                  <a:ea typeface="+mn-ea"/>
                </a:rPr>
                <a:t>“0”</a:t>
              </a:r>
            </a:p>
          </p:txBody>
        </p:sp>
      </p:grpSp>
      <p:cxnSp>
        <p:nvCxnSpPr>
          <p:cNvPr id="441392" name="AutoShape 48"/>
          <p:cNvCxnSpPr>
            <a:cxnSpLocks noChangeShapeType="1"/>
          </p:cNvCxnSpPr>
          <p:nvPr/>
        </p:nvCxnSpPr>
        <p:spPr bwMode="auto">
          <a:xfrm rot="5400000" flipH="1">
            <a:off x="6212408" y="4610100"/>
            <a:ext cx="1676400" cy="381000"/>
          </a:xfrm>
          <a:prstGeom prst="curvedConnector3">
            <a:avLst>
              <a:gd name="adj1" fmla="val 50000"/>
            </a:avLst>
          </a:prstGeom>
          <a:noFill/>
          <a:ln w="31750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41421" name="Group 77"/>
          <p:cNvGrpSpPr>
            <a:grpSpLocks/>
          </p:cNvGrpSpPr>
          <p:nvPr/>
        </p:nvGrpSpPr>
        <p:grpSpPr bwMode="auto">
          <a:xfrm>
            <a:off x="5259908" y="2667000"/>
            <a:ext cx="1639888" cy="2447925"/>
            <a:chOff x="3120" y="1680"/>
            <a:chExt cx="1033" cy="1542"/>
          </a:xfrm>
        </p:grpSpPr>
        <p:sp>
          <p:nvSpPr>
            <p:cNvPr id="441362" name="Line 18"/>
            <p:cNvSpPr>
              <a:spLocks noChangeShapeType="1"/>
            </p:cNvSpPr>
            <p:nvPr/>
          </p:nvSpPr>
          <p:spPr bwMode="auto">
            <a:xfrm>
              <a:off x="3744" y="2496"/>
              <a:ext cx="4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441418" name="Group 74"/>
            <p:cNvGrpSpPr>
              <a:grpSpLocks/>
            </p:cNvGrpSpPr>
            <p:nvPr/>
          </p:nvGrpSpPr>
          <p:grpSpPr bwMode="auto">
            <a:xfrm>
              <a:off x="3120" y="1680"/>
              <a:ext cx="624" cy="1542"/>
              <a:chOff x="3120" y="1680"/>
              <a:chExt cx="624" cy="1542"/>
            </a:xfrm>
          </p:grpSpPr>
          <p:grpSp>
            <p:nvGrpSpPr>
              <p:cNvPr id="441349" name="Group 5"/>
              <p:cNvGrpSpPr>
                <a:grpSpLocks/>
              </p:cNvGrpSpPr>
              <p:nvPr/>
            </p:nvGrpSpPr>
            <p:grpSpPr bwMode="auto">
              <a:xfrm>
                <a:off x="3382" y="2042"/>
                <a:ext cx="362" cy="273"/>
                <a:chOff x="930" y="1706"/>
                <a:chExt cx="362" cy="273"/>
              </a:xfrm>
            </p:grpSpPr>
            <p:sp>
              <p:nvSpPr>
                <p:cNvPr id="441350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1" name="Line 7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2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3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41354" name="Group 10"/>
              <p:cNvGrpSpPr>
                <a:grpSpLocks/>
              </p:cNvGrpSpPr>
              <p:nvPr/>
            </p:nvGrpSpPr>
            <p:grpSpPr bwMode="auto">
              <a:xfrm>
                <a:off x="3382" y="2632"/>
                <a:ext cx="362" cy="273"/>
                <a:chOff x="930" y="1706"/>
                <a:chExt cx="362" cy="273"/>
              </a:xfrm>
            </p:grpSpPr>
            <p:sp>
              <p:nvSpPr>
                <p:cNvPr id="44135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6" name="Line 12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4135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41359" name="Line 15"/>
              <p:cNvSpPr>
                <a:spLocks noChangeShapeType="1"/>
              </p:cNvSpPr>
              <p:nvPr/>
            </p:nvSpPr>
            <p:spPr bwMode="auto">
              <a:xfrm>
                <a:off x="3744" y="2315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0" name="Line 16"/>
              <p:cNvSpPr>
                <a:spLocks noChangeShapeType="1"/>
              </p:cNvSpPr>
              <p:nvPr/>
            </p:nvSpPr>
            <p:spPr bwMode="auto">
              <a:xfrm flipV="1">
                <a:off x="3744" y="1680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1" name="Line 17"/>
              <p:cNvSpPr>
                <a:spLocks noChangeShapeType="1"/>
              </p:cNvSpPr>
              <p:nvPr/>
            </p:nvSpPr>
            <p:spPr bwMode="auto">
              <a:xfrm>
                <a:off x="3744" y="2904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405" name="Text Box 61"/>
              <p:cNvSpPr txBox="1">
                <a:spLocks noChangeArrowheads="1"/>
              </p:cNvSpPr>
              <p:nvPr/>
            </p:nvSpPr>
            <p:spPr bwMode="auto">
              <a:xfrm>
                <a:off x="3120" y="2880"/>
                <a:ext cx="48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T5</a:t>
                </a:r>
              </a:p>
            </p:txBody>
          </p:sp>
          <p:sp>
            <p:nvSpPr>
              <p:cNvPr id="441406" name="Text Box 62"/>
              <p:cNvSpPr txBox="1">
                <a:spLocks noChangeArrowheads="1"/>
              </p:cNvSpPr>
              <p:nvPr/>
            </p:nvSpPr>
            <p:spPr bwMode="auto">
              <a:xfrm>
                <a:off x="3120" y="2256"/>
                <a:ext cx="48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T4</a:t>
                </a:r>
              </a:p>
            </p:txBody>
          </p:sp>
        </p:grpSp>
      </p:grpSp>
      <p:grpSp>
        <p:nvGrpSpPr>
          <p:cNvPr id="441420" name="Group 76"/>
          <p:cNvGrpSpPr>
            <a:grpSpLocks/>
          </p:cNvGrpSpPr>
          <p:nvPr/>
        </p:nvGrpSpPr>
        <p:grpSpPr bwMode="auto">
          <a:xfrm>
            <a:off x="6826771" y="2286000"/>
            <a:ext cx="1417637" cy="3378200"/>
            <a:chOff x="4107" y="1440"/>
            <a:chExt cx="893" cy="2128"/>
          </a:xfrm>
        </p:grpSpPr>
        <p:sp>
          <p:nvSpPr>
            <p:cNvPr id="441407" name="Text Box 63"/>
            <p:cNvSpPr txBox="1">
              <a:spLocks noChangeArrowheads="1"/>
            </p:cNvSpPr>
            <p:nvPr/>
          </p:nvSpPr>
          <p:spPr bwMode="auto">
            <a:xfrm>
              <a:off x="4464" y="2016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T1</a:t>
              </a:r>
            </a:p>
          </p:txBody>
        </p:sp>
        <p:grpSp>
          <p:nvGrpSpPr>
            <p:cNvPr id="441384" name="Group 40"/>
            <p:cNvGrpSpPr>
              <a:grpSpLocks/>
            </p:cNvGrpSpPr>
            <p:nvPr/>
          </p:nvGrpSpPr>
          <p:grpSpPr bwMode="auto">
            <a:xfrm>
              <a:off x="4153" y="1952"/>
              <a:ext cx="680" cy="544"/>
              <a:chOff x="4153" y="1904"/>
              <a:chExt cx="680" cy="544"/>
            </a:xfrm>
          </p:grpSpPr>
          <p:sp>
            <p:nvSpPr>
              <p:cNvPr id="441363" name="Line 19"/>
              <p:cNvSpPr>
                <a:spLocks noChangeShapeType="1"/>
              </p:cNvSpPr>
              <p:nvPr/>
            </p:nvSpPr>
            <p:spPr bwMode="auto">
              <a:xfrm flipH="1">
                <a:off x="4153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4" name="Line 20"/>
              <p:cNvSpPr>
                <a:spLocks noChangeShapeType="1"/>
              </p:cNvSpPr>
              <p:nvPr/>
            </p:nvSpPr>
            <p:spPr bwMode="auto">
              <a:xfrm flipH="1">
                <a:off x="4289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5" name="Line 21"/>
              <p:cNvSpPr>
                <a:spLocks noChangeShapeType="1"/>
              </p:cNvSpPr>
              <p:nvPr/>
            </p:nvSpPr>
            <p:spPr bwMode="auto">
              <a:xfrm>
                <a:off x="4289" y="2267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6" name="Line 22"/>
              <p:cNvSpPr>
                <a:spLocks noChangeShapeType="1"/>
              </p:cNvSpPr>
              <p:nvPr/>
            </p:nvSpPr>
            <p:spPr bwMode="auto">
              <a:xfrm>
                <a:off x="4606" y="2267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67" name="Line 23"/>
              <p:cNvSpPr>
                <a:spLocks noChangeShapeType="1"/>
              </p:cNvSpPr>
              <p:nvPr/>
            </p:nvSpPr>
            <p:spPr bwMode="auto">
              <a:xfrm flipV="1">
                <a:off x="4516" y="1904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41368" name="Line 24"/>
            <p:cNvSpPr>
              <a:spLocks noChangeShapeType="1"/>
            </p:cNvSpPr>
            <p:nvPr/>
          </p:nvSpPr>
          <p:spPr bwMode="auto">
            <a:xfrm>
              <a:off x="4107" y="1453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aphicFrame>
          <p:nvGraphicFramePr>
            <p:cNvPr id="441370" name="Object 26"/>
            <p:cNvGraphicFramePr>
              <a:graphicFrameLocks noChangeAspect="1"/>
            </p:cNvGraphicFramePr>
            <p:nvPr/>
          </p:nvGraphicFramePr>
          <p:xfrm>
            <a:off x="4144" y="1440"/>
            <a:ext cx="32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43" name="Equation" r:id="rId5" imgW="254160" imgH="279000" progId="Equation.3">
                    <p:embed/>
                  </p:oleObj>
                </mc:Choice>
                <mc:Fallback>
                  <p:oleObj name="Equation" r:id="rId5" imgW="254160" imgH="279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4" y="1440"/>
                          <a:ext cx="320" cy="3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1386" name="Group 42"/>
            <p:cNvGrpSpPr>
              <a:grpSpLocks/>
            </p:cNvGrpSpPr>
            <p:nvPr/>
          </p:nvGrpSpPr>
          <p:grpSpPr bwMode="auto">
            <a:xfrm>
              <a:off x="4320" y="3024"/>
              <a:ext cx="680" cy="544"/>
              <a:chOff x="4153" y="1904"/>
              <a:chExt cx="680" cy="544"/>
            </a:xfrm>
          </p:grpSpPr>
          <p:sp>
            <p:nvSpPr>
              <p:cNvPr id="441387" name="Line 43"/>
              <p:cNvSpPr>
                <a:spLocks noChangeShapeType="1"/>
              </p:cNvSpPr>
              <p:nvPr/>
            </p:nvSpPr>
            <p:spPr bwMode="auto">
              <a:xfrm flipH="1">
                <a:off x="4153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88" name="Line 44"/>
              <p:cNvSpPr>
                <a:spLocks noChangeShapeType="1"/>
              </p:cNvSpPr>
              <p:nvPr/>
            </p:nvSpPr>
            <p:spPr bwMode="auto">
              <a:xfrm flipH="1">
                <a:off x="4289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89" name="Line 45"/>
              <p:cNvSpPr>
                <a:spLocks noChangeShapeType="1"/>
              </p:cNvSpPr>
              <p:nvPr/>
            </p:nvSpPr>
            <p:spPr bwMode="auto">
              <a:xfrm>
                <a:off x="4289" y="2267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90" name="Line 46"/>
              <p:cNvSpPr>
                <a:spLocks noChangeShapeType="1"/>
              </p:cNvSpPr>
              <p:nvPr/>
            </p:nvSpPr>
            <p:spPr bwMode="auto">
              <a:xfrm>
                <a:off x="4606" y="2267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41391" name="Line 47"/>
              <p:cNvSpPr>
                <a:spLocks noChangeShapeType="1"/>
              </p:cNvSpPr>
              <p:nvPr/>
            </p:nvSpPr>
            <p:spPr bwMode="auto">
              <a:xfrm flipV="1">
                <a:off x="4516" y="1904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41404" name="Text Box 60"/>
            <p:cNvSpPr txBox="1">
              <a:spLocks noChangeArrowheads="1"/>
            </p:cNvSpPr>
            <p:nvPr/>
          </p:nvSpPr>
          <p:spPr bwMode="auto">
            <a:xfrm>
              <a:off x="4464" y="2448"/>
              <a:ext cx="288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  <a:endParaRPr lang="en-US" altLang="zh-CN">
                <a:latin typeface="+mn-ea"/>
                <a:ea typeface="+mn-ea"/>
              </a:endParaRPr>
            </a:p>
          </p:txBody>
        </p:sp>
        <p:sp>
          <p:nvSpPr>
            <p:cNvPr id="441408" name="Text Box 64"/>
            <p:cNvSpPr txBox="1">
              <a:spLocks noChangeArrowheads="1"/>
            </p:cNvSpPr>
            <p:nvPr/>
          </p:nvSpPr>
          <p:spPr bwMode="auto">
            <a:xfrm>
              <a:off x="4608" y="312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T1</a:t>
              </a:r>
            </a:p>
          </p:txBody>
        </p:sp>
      </p:grpSp>
      <p:sp>
        <p:nvSpPr>
          <p:cNvPr id="441409" name="Text Box 65"/>
          <p:cNvSpPr txBox="1">
            <a:spLocks noChangeArrowheads="1"/>
          </p:cNvSpPr>
          <p:nvPr/>
        </p:nvSpPr>
        <p:spPr bwMode="auto">
          <a:xfrm>
            <a:off x="916508" y="5410200"/>
            <a:ext cx="4495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的输出就无法保持“低”的有效状态</a:t>
            </a:r>
          </a:p>
        </p:txBody>
      </p:sp>
      <p:sp>
        <p:nvSpPr>
          <p:cNvPr id="441412" name="Rectangle 68"/>
          <p:cNvSpPr>
            <a:spLocks noChangeArrowheads="1"/>
          </p:cNvSpPr>
          <p:nvPr/>
        </p:nvSpPr>
        <p:spPr bwMode="auto">
          <a:xfrm>
            <a:off x="685800" y="1524000"/>
            <a:ext cx="7386662" cy="76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 algn="l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负载大于与非门承受能力的状态分析（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800" baseline="-25000" dirty="0">
                <a:latin typeface="华文新魏" pitchFamily="2" charset="-122"/>
                <a:ea typeface="华文新魏" pitchFamily="2" charset="-122"/>
              </a:rPr>
              <a:t>OL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）</a:t>
            </a:r>
          </a:p>
        </p:txBody>
      </p:sp>
      <p:sp>
        <p:nvSpPr>
          <p:cNvPr id="441413" name="Rectangle 69"/>
          <p:cNvSpPr>
            <a:spLocks noChangeArrowheads="1"/>
          </p:cNvSpPr>
          <p:nvPr/>
        </p:nvSpPr>
        <p:spPr bwMode="auto">
          <a:xfrm>
            <a:off x="916508" y="2590800"/>
            <a:ext cx="422910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正常工作时，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处于饱和状态，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的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Vc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=0.3v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</a:rPr>
              <a:t>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小于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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</a:rPr>
              <a:t>b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endParaRPr lang="zh-CN" altLang="en-US" sz="24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41414" name="Rectangle 70"/>
          <p:cNvSpPr>
            <a:spLocks noChangeArrowheads="1"/>
          </p:cNvSpPr>
          <p:nvPr/>
        </p:nvSpPr>
        <p:spPr bwMode="auto">
          <a:xfrm>
            <a:off x="916508" y="3643314"/>
            <a:ext cx="38100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当负载增大时，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>
                <a:latin typeface="华文新魏" pitchFamily="2" charset="-122"/>
                <a:ea typeface="华文新魏" pitchFamily="2" charset="-122"/>
              </a:rPr>
              <a:t>OL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增大到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</a:rPr>
              <a:t>c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  <a:sym typeface="Symbol" pitchFamily="18" charset="2"/>
              </a:rPr>
              <a:t>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2400" baseline="-25000" dirty="0" err="1">
                <a:latin typeface="华文新魏" pitchFamily="2" charset="-122"/>
                <a:ea typeface="华文新魏" pitchFamily="2" charset="-122"/>
              </a:rPr>
              <a:t>b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 , T5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将脱离饱和状态进入放大状态， </a:t>
            </a:r>
            <a:r>
              <a:rPr lang="en-US" altLang="zh-CN" sz="2400" dirty="0" err="1">
                <a:latin typeface="华文新魏" pitchFamily="2" charset="-122"/>
                <a:ea typeface="华文新魏" pitchFamily="2" charset="-122"/>
              </a:rPr>
              <a:t>Vc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不能保持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0.3v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以下，将会增大</a:t>
            </a:r>
          </a:p>
        </p:txBody>
      </p:sp>
      <p:grpSp>
        <p:nvGrpSpPr>
          <p:cNvPr id="441417" name="Group 73"/>
          <p:cNvGrpSpPr>
            <a:grpSpLocks/>
          </p:cNvGrpSpPr>
          <p:nvPr/>
        </p:nvGrpSpPr>
        <p:grpSpPr bwMode="auto">
          <a:xfrm>
            <a:off x="6326708" y="4030960"/>
            <a:ext cx="457200" cy="838200"/>
            <a:chOff x="3792" y="2544"/>
            <a:chExt cx="288" cy="528"/>
          </a:xfrm>
        </p:grpSpPr>
        <p:sp>
          <p:nvSpPr>
            <p:cNvPr id="441415" name="Line 71"/>
            <p:cNvSpPr>
              <a:spLocks noChangeShapeType="1"/>
            </p:cNvSpPr>
            <p:nvPr/>
          </p:nvSpPr>
          <p:spPr bwMode="auto">
            <a:xfrm flipH="1">
              <a:off x="3792" y="2544"/>
              <a:ext cx="288" cy="0"/>
            </a:xfrm>
            <a:prstGeom prst="line">
              <a:avLst/>
            </a:prstGeom>
            <a:noFill/>
            <a:ln w="889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41416" name="Line 72"/>
            <p:cNvSpPr>
              <a:spLocks noChangeShapeType="1"/>
            </p:cNvSpPr>
            <p:nvPr/>
          </p:nvSpPr>
          <p:spPr bwMode="auto">
            <a:xfrm>
              <a:off x="3792" y="2544"/>
              <a:ext cx="0" cy="528"/>
            </a:xfrm>
            <a:prstGeom prst="line">
              <a:avLst/>
            </a:prstGeom>
            <a:noFill/>
            <a:ln w="889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441422" name="Line 78"/>
          <p:cNvSpPr>
            <a:spLocks noChangeShapeType="1"/>
          </p:cNvSpPr>
          <p:nvPr/>
        </p:nvSpPr>
        <p:spPr bwMode="auto">
          <a:xfrm>
            <a:off x="4499992" y="3200400"/>
            <a:ext cx="1445716" cy="9906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1423" name="Line 79"/>
          <p:cNvSpPr>
            <a:spLocks noChangeShapeType="1"/>
          </p:cNvSpPr>
          <p:nvPr/>
        </p:nvSpPr>
        <p:spPr bwMode="auto">
          <a:xfrm flipV="1">
            <a:off x="4650308" y="4495800"/>
            <a:ext cx="1219200" cy="3048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1424" name="Line 80"/>
          <p:cNvSpPr>
            <a:spLocks noChangeShapeType="1"/>
          </p:cNvSpPr>
          <p:nvPr/>
        </p:nvSpPr>
        <p:spPr bwMode="auto">
          <a:xfrm flipV="1">
            <a:off x="4955108" y="4572000"/>
            <a:ext cx="990600" cy="10668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10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4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4414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4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44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4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500"/>
                                        <p:tgtEl>
                                          <p:spTgt spid="4414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44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409" grpId="0" animBg="1" autoUpdateAnimBg="0"/>
      <p:bldP spid="441413" grpId="0" animBg="1" autoUpdateAnimBg="0"/>
      <p:bldP spid="441414" grpId="0" animBg="1" autoUpdateAnimBg="0"/>
      <p:bldP spid="441422" grpId="0" animBg="1"/>
      <p:bldP spid="441423" grpId="0" animBg="1"/>
      <p:bldP spid="44142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50</a:t>
            </a:r>
            <a:r>
              <a:rPr lang="zh-CN" altLang="en-US"/>
              <a:t>）</a:t>
            </a:r>
          </a:p>
        </p:txBody>
      </p:sp>
      <p:sp>
        <p:nvSpPr>
          <p:cNvPr id="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E82EE-C414-4632-824F-F8ABCD8BD4EA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91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089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负载大于与非门承受能力的状态分析（</a:t>
            </a:r>
            <a:r>
              <a:rPr lang="en-US" altLang="zh-CN"/>
              <a:t>I</a:t>
            </a:r>
            <a:r>
              <a:rPr lang="en-US" altLang="zh-CN" sz="1400"/>
              <a:t>OH</a:t>
            </a:r>
            <a:r>
              <a:rPr lang="zh-CN" altLang="en-US"/>
              <a:t>）</a:t>
            </a:r>
          </a:p>
        </p:txBody>
      </p:sp>
      <p:grpSp>
        <p:nvGrpSpPr>
          <p:cNvPr id="508953" name="Group 25"/>
          <p:cNvGrpSpPr>
            <a:grpSpLocks/>
          </p:cNvGrpSpPr>
          <p:nvPr/>
        </p:nvGrpSpPr>
        <p:grpSpPr bwMode="auto">
          <a:xfrm>
            <a:off x="3371850" y="2514600"/>
            <a:ext cx="1223963" cy="3168650"/>
            <a:chOff x="1248" y="1584"/>
            <a:chExt cx="771" cy="1996"/>
          </a:xfrm>
        </p:grpSpPr>
        <p:sp>
          <p:nvSpPr>
            <p:cNvPr id="508954" name="Line 26"/>
            <p:cNvSpPr>
              <a:spLocks noChangeShapeType="1"/>
            </p:cNvSpPr>
            <p:nvPr/>
          </p:nvSpPr>
          <p:spPr bwMode="auto">
            <a:xfrm>
              <a:off x="1248" y="2083"/>
              <a:ext cx="317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55" name="Line 27"/>
            <p:cNvSpPr>
              <a:spLocks noChangeShapeType="1"/>
            </p:cNvSpPr>
            <p:nvPr/>
          </p:nvSpPr>
          <p:spPr bwMode="auto">
            <a:xfrm>
              <a:off x="1565" y="1584"/>
              <a:ext cx="0" cy="19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56" name="Line 28"/>
            <p:cNvSpPr>
              <a:spLocks noChangeShapeType="1"/>
            </p:cNvSpPr>
            <p:nvPr/>
          </p:nvSpPr>
          <p:spPr bwMode="auto">
            <a:xfrm>
              <a:off x="1565" y="1584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57" name="Line 29"/>
            <p:cNvSpPr>
              <a:spLocks noChangeShapeType="1"/>
            </p:cNvSpPr>
            <p:nvPr/>
          </p:nvSpPr>
          <p:spPr bwMode="auto">
            <a:xfrm>
              <a:off x="1565" y="2219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58" name="Line 30"/>
            <p:cNvSpPr>
              <a:spLocks noChangeShapeType="1"/>
            </p:cNvSpPr>
            <p:nvPr/>
          </p:nvSpPr>
          <p:spPr bwMode="auto">
            <a:xfrm>
              <a:off x="1565" y="2900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59" name="Line 31"/>
            <p:cNvSpPr>
              <a:spLocks noChangeShapeType="1"/>
            </p:cNvSpPr>
            <p:nvPr/>
          </p:nvSpPr>
          <p:spPr bwMode="auto">
            <a:xfrm>
              <a:off x="1565" y="3580"/>
              <a:ext cx="454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08960" name="Group 32"/>
          <p:cNvGrpSpPr>
            <a:grpSpLocks/>
          </p:cNvGrpSpPr>
          <p:nvPr/>
        </p:nvGrpSpPr>
        <p:grpSpPr bwMode="auto">
          <a:xfrm>
            <a:off x="2609850" y="2514600"/>
            <a:ext cx="2952750" cy="3889375"/>
            <a:chOff x="793" y="1298"/>
            <a:chExt cx="1860" cy="2450"/>
          </a:xfrm>
        </p:grpSpPr>
        <p:grpSp>
          <p:nvGrpSpPr>
            <p:cNvPr id="508961" name="Group 33"/>
            <p:cNvGrpSpPr>
              <a:grpSpLocks/>
            </p:cNvGrpSpPr>
            <p:nvPr/>
          </p:nvGrpSpPr>
          <p:grpSpPr bwMode="auto">
            <a:xfrm>
              <a:off x="2154" y="1298"/>
              <a:ext cx="317" cy="363"/>
              <a:chOff x="1020" y="1706"/>
              <a:chExt cx="317" cy="363"/>
            </a:xfrm>
          </p:grpSpPr>
          <p:sp>
            <p:nvSpPr>
              <p:cNvPr id="508962" name="Rectangle 34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8963" name="Oval 35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8964" name="Group 36"/>
            <p:cNvGrpSpPr>
              <a:grpSpLocks/>
            </p:cNvGrpSpPr>
            <p:nvPr/>
          </p:nvGrpSpPr>
          <p:grpSpPr bwMode="auto">
            <a:xfrm>
              <a:off x="2154" y="1933"/>
              <a:ext cx="317" cy="363"/>
              <a:chOff x="1020" y="1706"/>
              <a:chExt cx="317" cy="363"/>
            </a:xfrm>
          </p:grpSpPr>
          <p:sp>
            <p:nvSpPr>
              <p:cNvPr id="508965" name="Rectangle 37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8966" name="Oval 38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8967" name="Group 39"/>
            <p:cNvGrpSpPr>
              <a:grpSpLocks/>
            </p:cNvGrpSpPr>
            <p:nvPr/>
          </p:nvGrpSpPr>
          <p:grpSpPr bwMode="auto">
            <a:xfrm>
              <a:off x="2154" y="2613"/>
              <a:ext cx="317" cy="363"/>
              <a:chOff x="1020" y="1706"/>
              <a:chExt cx="317" cy="363"/>
            </a:xfrm>
          </p:grpSpPr>
          <p:sp>
            <p:nvSpPr>
              <p:cNvPr id="508968" name="Rectangle 40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8969" name="Oval 41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508970" name="Group 42"/>
            <p:cNvGrpSpPr>
              <a:grpSpLocks/>
            </p:cNvGrpSpPr>
            <p:nvPr/>
          </p:nvGrpSpPr>
          <p:grpSpPr bwMode="auto">
            <a:xfrm>
              <a:off x="2154" y="3294"/>
              <a:ext cx="317" cy="363"/>
              <a:chOff x="1020" y="1706"/>
              <a:chExt cx="317" cy="363"/>
            </a:xfrm>
          </p:grpSpPr>
          <p:sp>
            <p:nvSpPr>
              <p:cNvPr id="508971" name="Rectangle 43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8972" name="Oval 44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8973" name="Line 45"/>
            <p:cNvSpPr>
              <a:spLocks noChangeShapeType="1"/>
            </p:cNvSpPr>
            <p:nvPr/>
          </p:nvSpPr>
          <p:spPr bwMode="auto">
            <a:xfrm>
              <a:off x="1338" y="188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4" name="Line 46"/>
            <p:cNvSpPr>
              <a:spLocks noChangeShapeType="1"/>
            </p:cNvSpPr>
            <p:nvPr/>
          </p:nvSpPr>
          <p:spPr bwMode="auto">
            <a:xfrm flipH="1">
              <a:off x="1519" y="138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5" name="Line 47"/>
            <p:cNvSpPr>
              <a:spLocks noChangeShapeType="1"/>
            </p:cNvSpPr>
            <p:nvPr/>
          </p:nvSpPr>
          <p:spPr bwMode="auto">
            <a:xfrm>
              <a:off x="1519" y="1389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6" name="Line 48"/>
            <p:cNvSpPr>
              <a:spLocks noChangeShapeType="1"/>
            </p:cNvSpPr>
            <p:nvPr/>
          </p:nvSpPr>
          <p:spPr bwMode="auto">
            <a:xfrm flipH="1">
              <a:off x="1519" y="202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7" name="Line 49"/>
            <p:cNvSpPr>
              <a:spLocks noChangeShapeType="1"/>
            </p:cNvSpPr>
            <p:nvPr/>
          </p:nvSpPr>
          <p:spPr bwMode="auto">
            <a:xfrm flipH="1">
              <a:off x="1519" y="270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8" name="Line 50"/>
            <p:cNvSpPr>
              <a:spLocks noChangeShapeType="1"/>
            </p:cNvSpPr>
            <p:nvPr/>
          </p:nvSpPr>
          <p:spPr bwMode="auto">
            <a:xfrm flipH="1">
              <a:off x="1519" y="3385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79" name="Line 51"/>
            <p:cNvSpPr>
              <a:spLocks noChangeShapeType="1"/>
            </p:cNvSpPr>
            <p:nvPr/>
          </p:nvSpPr>
          <p:spPr bwMode="auto">
            <a:xfrm flipH="1">
              <a:off x="1927" y="1570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0" name="Line 52"/>
            <p:cNvSpPr>
              <a:spLocks noChangeShapeType="1"/>
            </p:cNvSpPr>
            <p:nvPr/>
          </p:nvSpPr>
          <p:spPr bwMode="auto">
            <a:xfrm>
              <a:off x="1927" y="157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1" name="Line 53"/>
            <p:cNvSpPr>
              <a:spLocks noChangeShapeType="1"/>
            </p:cNvSpPr>
            <p:nvPr/>
          </p:nvSpPr>
          <p:spPr bwMode="auto">
            <a:xfrm flipH="1">
              <a:off x="1927" y="2205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2" name="Line 54"/>
            <p:cNvSpPr>
              <a:spLocks noChangeShapeType="1"/>
            </p:cNvSpPr>
            <p:nvPr/>
          </p:nvSpPr>
          <p:spPr bwMode="auto">
            <a:xfrm>
              <a:off x="1927" y="220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3" name="Line 55"/>
            <p:cNvSpPr>
              <a:spLocks noChangeShapeType="1"/>
            </p:cNvSpPr>
            <p:nvPr/>
          </p:nvSpPr>
          <p:spPr bwMode="auto">
            <a:xfrm flipH="1">
              <a:off x="1927" y="288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4" name="Line 56"/>
            <p:cNvSpPr>
              <a:spLocks noChangeShapeType="1"/>
            </p:cNvSpPr>
            <p:nvPr/>
          </p:nvSpPr>
          <p:spPr bwMode="auto">
            <a:xfrm>
              <a:off x="1927" y="288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5" name="Line 57"/>
            <p:cNvSpPr>
              <a:spLocks noChangeShapeType="1"/>
            </p:cNvSpPr>
            <p:nvPr/>
          </p:nvSpPr>
          <p:spPr bwMode="auto">
            <a:xfrm flipH="1">
              <a:off x="1927" y="3566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6" name="Line 58"/>
            <p:cNvSpPr>
              <a:spLocks noChangeShapeType="1"/>
            </p:cNvSpPr>
            <p:nvPr/>
          </p:nvSpPr>
          <p:spPr bwMode="auto">
            <a:xfrm>
              <a:off x="1927" y="3566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7" name="Line 59"/>
            <p:cNvSpPr>
              <a:spLocks noChangeShapeType="1"/>
            </p:cNvSpPr>
            <p:nvPr/>
          </p:nvSpPr>
          <p:spPr bwMode="auto">
            <a:xfrm>
              <a:off x="2472" y="148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8" name="Line 60"/>
            <p:cNvSpPr>
              <a:spLocks noChangeShapeType="1"/>
            </p:cNvSpPr>
            <p:nvPr/>
          </p:nvSpPr>
          <p:spPr bwMode="auto">
            <a:xfrm>
              <a:off x="2472" y="211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89" name="Line 61"/>
            <p:cNvSpPr>
              <a:spLocks noChangeShapeType="1"/>
            </p:cNvSpPr>
            <p:nvPr/>
          </p:nvSpPr>
          <p:spPr bwMode="auto">
            <a:xfrm>
              <a:off x="2472" y="279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90" name="Line 62"/>
            <p:cNvSpPr>
              <a:spLocks noChangeShapeType="1"/>
            </p:cNvSpPr>
            <p:nvPr/>
          </p:nvSpPr>
          <p:spPr bwMode="auto">
            <a:xfrm>
              <a:off x="2472" y="3475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91" name="Line 63"/>
            <p:cNvSpPr>
              <a:spLocks noChangeShapeType="1"/>
            </p:cNvSpPr>
            <p:nvPr/>
          </p:nvSpPr>
          <p:spPr bwMode="auto">
            <a:xfrm flipH="1">
              <a:off x="793" y="1888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8992" name="Text Box 64"/>
            <p:cNvSpPr txBox="1">
              <a:spLocks noChangeArrowheads="1"/>
            </p:cNvSpPr>
            <p:nvPr/>
          </p:nvSpPr>
          <p:spPr bwMode="auto">
            <a:xfrm>
              <a:off x="1156" y="1525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grpSp>
          <p:nvGrpSpPr>
            <p:cNvPr id="508993" name="Group 65"/>
            <p:cNvGrpSpPr>
              <a:grpSpLocks/>
            </p:cNvGrpSpPr>
            <p:nvPr/>
          </p:nvGrpSpPr>
          <p:grpSpPr bwMode="auto">
            <a:xfrm>
              <a:off x="1020" y="1706"/>
              <a:ext cx="317" cy="363"/>
              <a:chOff x="1020" y="1706"/>
              <a:chExt cx="317" cy="363"/>
            </a:xfrm>
          </p:grpSpPr>
          <p:sp>
            <p:nvSpPr>
              <p:cNvPr id="508994" name="Rectangle 66"/>
              <p:cNvSpPr>
                <a:spLocks noChangeArrowheads="1"/>
              </p:cNvSpPr>
              <p:nvPr/>
            </p:nvSpPr>
            <p:spPr bwMode="auto">
              <a:xfrm>
                <a:off x="1020" y="1706"/>
                <a:ext cx="227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8995" name="Oval 6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90" cy="9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508996" name="Rectangle 68"/>
          <p:cNvSpPr>
            <a:spLocks noChangeArrowheads="1"/>
          </p:cNvSpPr>
          <p:nvPr/>
        </p:nvSpPr>
        <p:spPr bwMode="auto">
          <a:xfrm>
            <a:off x="2990850" y="3733800"/>
            <a:ext cx="5196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latin typeface="+mn-ea"/>
                <a:ea typeface="+mn-ea"/>
              </a:rPr>
              <a:t>I</a:t>
            </a:r>
            <a:r>
              <a:rPr lang="en-US" altLang="zh-CN" sz="2400" baseline="-25000">
                <a:latin typeface="+mn-ea"/>
                <a:ea typeface="+mn-ea"/>
              </a:rPr>
              <a:t>OH</a:t>
            </a:r>
          </a:p>
        </p:txBody>
      </p:sp>
      <p:grpSp>
        <p:nvGrpSpPr>
          <p:cNvPr id="508997" name="Group 69"/>
          <p:cNvGrpSpPr>
            <a:grpSpLocks/>
          </p:cNvGrpSpPr>
          <p:nvPr/>
        </p:nvGrpSpPr>
        <p:grpSpPr bwMode="auto">
          <a:xfrm>
            <a:off x="4722813" y="2967038"/>
            <a:ext cx="528637" cy="3662363"/>
            <a:chOff x="2099" y="1869"/>
            <a:chExt cx="333" cy="2307"/>
          </a:xfrm>
        </p:grpSpPr>
        <p:sp>
          <p:nvSpPr>
            <p:cNvPr id="508998" name="Rectangle 70"/>
            <p:cNvSpPr>
              <a:spLocks noChangeArrowheads="1"/>
            </p:cNvSpPr>
            <p:nvPr/>
          </p:nvSpPr>
          <p:spPr bwMode="auto">
            <a:xfrm>
              <a:off x="2147" y="1869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8999" name="Rectangle 71"/>
            <p:cNvSpPr>
              <a:spLocks noChangeArrowheads="1"/>
            </p:cNvSpPr>
            <p:nvPr/>
          </p:nvSpPr>
          <p:spPr bwMode="auto">
            <a:xfrm>
              <a:off x="2099" y="2541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9000" name="Rectangle 72"/>
            <p:cNvSpPr>
              <a:spLocks noChangeArrowheads="1"/>
            </p:cNvSpPr>
            <p:nvPr/>
          </p:nvSpPr>
          <p:spPr bwMode="auto">
            <a:xfrm>
              <a:off x="2099" y="3251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  <p:sp>
          <p:nvSpPr>
            <p:cNvPr id="509001" name="Rectangle 73"/>
            <p:cNvSpPr>
              <a:spLocks noChangeArrowheads="1"/>
            </p:cNvSpPr>
            <p:nvPr/>
          </p:nvSpPr>
          <p:spPr bwMode="auto">
            <a:xfrm>
              <a:off x="2099" y="3885"/>
              <a:ext cx="2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+mn-ea"/>
                  <a:ea typeface="+mn-ea"/>
                </a:rPr>
                <a:t>I</a:t>
              </a:r>
              <a:r>
                <a:rPr lang="en-US" altLang="zh-CN" sz="2400" baseline="-25000">
                  <a:latin typeface="+mn-ea"/>
                  <a:ea typeface="+mn-ea"/>
                </a:rPr>
                <a:t>IH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97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0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51</a:t>
            </a:r>
            <a:r>
              <a:rPr lang="zh-CN" altLang="en-US"/>
              <a:t>）</a:t>
            </a:r>
          </a:p>
        </p:txBody>
      </p:sp>
      <p:sp>
        <p:nvSpPr>
          <p:cNvPr id="7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BA456-74A5-48EB-B12D-9532D32C4D45}" type="slidenum">
              <a:rPr lang="en-US" altLang="zh-CN">
                <a:latin typeface="+mn-ea"/>
                <a:ea typeface="+mn-ea"/>
              </a:rPr>
              <a:pPr/>
              <a:t>92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09956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285860"/>
            <a:ext cx="8229600" cy="4525963"/>
          </a:xfrm>
          <a:noFill/>
          <a:ln/>
        </p:spPr>
        <p:txBody>
          <a:bodyPr/>
          <a:lstStyle/>
          <a:p>
            <a:r>
              <a:rPr lang="zh-CN" altLang="en-US"/>
              <a:t>负载</a:t>
            </a:r>
            <a:r>
              <a:rPr lang="en-US" altLang="zh-CN"/>
              <a:t>&gt;</a:t>
            </a:r>
            <a:r>
              <a:rPr lang="zh-CN" altLang="en-US"/>
              <a:t>与非门</a:t>
            </a:r>
            <a:r>
              <a:rPr lang="zh-CN" altLang="en-US" dirty="0"/>
              <a:t>承受能力的状态分析（</a:t>
            </a:r>
            <a:r>
              <a:rPr lang="en-US" altLang="zh-CN" dirty="0"/>
              <a:t>I</a:t>
            </a:r>
            <a:r>
              <a:rPr lang="en-US" altLang="zh-CN" sz="1400" dirty="0"/>
              <a:t>OH</a:t>
            </a:r>
            <a:r>
              <a:rPr lang="zh-CN" altLang="en-US" dirty="0"/>
              <a:t>）</a:t>
            </a:r>
          </a:p>
        </p:txBody>
      </p:sp>
      <p:sp>
        <p:nvSpPr>
          <p:cNvPr id="510008" name="Line 56"/>
          <p:cNvSpPr>
            <a:spLocks noChangeShapeType="1"/>
          </p:cNvSpPr>
          <p:nvPr/>
        </p:nvSpPr>
        <p:spPr bwMode="auto">
          <a:xfrm>
            <a:off x="5823396" y="2362200"/>
            <a:ext cx="0" cy="68580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10025" name="Group 73"/>
          <p:cNvGrpSpPr>
            <a:grpSpLocks/>
          </p:cNvGrpSpPr>
          <p:nvPr/>
        </p:nvGrpSpPr>
        <p:grpSpPr bwMode="auto">
          <a:xfrm>
            <a:off x="6661596" y="4146550"/>
            <a:ext cx="2374900" cy="1795463"/>
            <a:chOff x="4128" y="2612"/>
            <a:chExt cx="1496" cy="1131"/>
          </a:xfrm>
        </p:grpSpPr>
        <p:cxnSp>
          <p:nvCxnSpPr>
            <p:cNvPr id="509978" name="AutoShape 26"/>
            <p:cNvCxnSpPr>
              <a:cxnSpLocks noChangeShapeType="1"/>
            </p:cNvCxnSpPr>
            <p:nvPr/>
          </p:nvCxnSpPr>
          <p:spPr bwMode="auto">
            <a:xfrm rot="10800000" flipV="1">
              <a:off x="4749" y="2612"/>
              <a:ext cx="728" cy="47"/>
            </a:xfrm>
            <a:prstGeom prst="curvedConnector4">
              <a:avLst>
                <a:gd name="adj1" fmla="val 34477"/>
                <a:gd name="adj2" fmla="val -206384"/>
              </a:avLst>
            </a:prstGeom>
            <a:noFill/>
            <a:ln w="31750">
              <a:solidFill>
                <a:srgbClr val="FF0000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9988" name="AutoShape 36"/>
            <p:cNvCxnSpPr>
              <a:cxnSpLocks noChangeShapeType="1"/>
            </p:cNvCxnSpPr>
            <p:nvPr/>
          </p:nvCxnSpPr>
          <p:spPr bwMode="auto">
            <a:xfrm rot="5400000" flipH="1">
              <a:off x="4248" y="3048"/>
              <a:ext cx="1056" cy="240"/>
            </a:xfrm>
            <a:prstGeom prst="curvedConnector3">
              <a:avLst>
                <a:gd name="adj1" fmla="val 50000"/>
              </a:avLst>
            </a:prstGeom>
            <a:noFill/>
            <a:ln w="31750">
              <a:solidFill>
                <a:srgbClr val="FF0000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0007" name="AutoShape 55"/>
            <p:cNvCxnSpPr>
              <a:cxnSpLocks noChangeShapeType="1"/>
            </p:cNvCxnSpPr>
            <p:nvPr/>
          </p:nvCxnSpPr>
          <p:spPr bwMode="auto">
            <a:xfrm rot="10800000" flipV="1">
              <a:off x="4896" y="3696"/>
              <a:ext cx="728" cy="47"/>
            </a:xfrm>
            <a:prstGeom prst="curvedConnector4">
              <a:avLst>
                <a:gd name="adj1" fmla="val 34477"/>
                <a:gd name="adj2" fmla="val -206384"/>
              </a:avLst>
            </a:prstGeom>
            <a:noFill/>
            <a:ln w="31750">
              <a:solidFill>
                <a:srgbClr val="FF0000"/>
              </a:solidFill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0009" name="Line 57"/>
            <p:cNvSpPr>
              <a:spLocks noChangeShapeType="1"/>
            </p:cNvSpPr>
            <p:nvPr/>
          </p:nvSpPr>
          <p:spPr bwMode="auto">
            <a:xfrm flipH="1">
              <a:off x="4128" y="2736"/>
              <a:ext cx="454" cy="0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510011" name="Group 59"/>
          <p:cNvGrpSpPr>
            <a:grpSpLocks/>
          </p:cNvGrpSpPr>
          <p:nvPr/>
        </p:nvGrpSpPr>
        <p:grpSpPr bwMode="auto">
          <a:xfrm>
            <a:off x="4604196" y="2057400"/>
            <a:ext cx="4279900" cy="3835400"/>
            <a:chOff x="2832" y="1296"/>
            <a:chExt cx="2696" cy="2416"/>
          </a:xfrm>
        </p:grpSpPr>
        <p:sp>
          <p:nvSpPr>
            <p:cNvPr id="509958" name="Text Box 6"/>
            <p:cNvSpPr txBox="1">
              <a:spLocks noChangeArrowheads="1"/>
            </p:cNvSpPr>
            <p:nvPr/>
          </p:nvSpPr>
          <p:spPr bwMode="auto">
            <a:xfrm>
              <a:off x="4992" y="2160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09959" name="Line 7"/>
            <p:cNvSpPr>
              <a:spLocks noChangeShapeType="1"/>
            </p:cNvSpPr>
            <p:nvPr/>
          </p:nvSpPr>
          <p:spPr bwMode="auto">
            <a:xfrm flipH="1">
              <a:off x="4069" y="2208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0" name="Line 8"/>
            <p:cNvSpPr>
              <a:spLocks noChangeShapeType="1"/>
            </p:cNvSpPr>
            <p:nvPr/>
          </p:nvSpPr>
          <p:spPr bwMode="auto">
            <a:xfrm>
              <a:off x="4069" y="2390"/>
              <a:ext cx="1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1" name="Line 9"/>
            <p:cNvSpPr>
              <a:spLocks noChangeShapeType="1"/>
            </p:cNvSpPr>
            <p:nvPr/>
          </p:nvSpPr>
          <p:spPr bwMode="auto">
            <a:xfrm flipV="1">
              <a:off x="4069" y="2208"/>
              <a:ext cx="155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2" name="Line 10"/>
            <p:cNvSpPr>
              <a:spLocks noChangeShapeType="1"/>
            </p:cNvSpPr>
            <p:nvPr/>
          </p:nvSpPr>
          <p:spPr bwMode="auto">
            <a:xfrm flipH="1">
              <a:off x="3936" y="2352"/>
              <a:ext cx="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3" name="Line 11"/>
            <p:cNvSpPr>
              <a:spLocks noChangeShapeType="1"/>
            </p:cNvSpPr>
            <p:nvPr/>
          </p:nvSpPr>
          <p:spPr bwMode="auto">
            <a:xfrm flipH="1">
              <a:off x="3733" y="1872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4" name="Line 12"/>
            <p:cNvSpPr>
              <a:spLocks noChangeShapeType="1"/>
            </p:cNvSpPr>
            <p:nvPr/>
          </p:nvSpPr>
          <p:spPr bwMode="auto">
            <a:xfrm>
              <a:off x="3744" y="2064"/>
              <a:ext cx="1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5" name="Line 13"/>
            <p:cNvSpPr>
              <a:spLocks noChangeShapeType="1"/>
            </p:cNvSpPr>
            <p:nvPr/>
          </p:nvSpPr>
          <p:spPr bwMode="auto">
            <a:xfrm flipV="1">
              <a:off x="3744" y="1872"/>
              <a:ext cx="1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6" name="Line 14"/>
            <p:cNvSpPr>
              <a:spLocks noChangeShapeType="1"/>
            </p:cNvSpPr>
            <p:nvPr/>
          </p:nvSpPr>
          <p:spPr bwMode="auto">
            <a:xfrm flipH="1">
              <a:off x="3552" y="2016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7" name="Line 15"/>
            <p:cNvSpPr>
              <a:spLocks noChangeShapeType="1"/>
            </p:cNvSpPr>
            <p:nvPr/>
          </p:nvSpPr>
          <p:spPr bwMode="auto">
            <a:xfrm>
              <a:off x="4224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8" name="Line 16"/>
            <p:cNvSpPr>
              <a:spLocks noChangeShapeType="1"/>
            </p:cNvSpPr>
            <p:nvPr/>
          </p:nvSpPr>
          <p:spPr bwMode="auto">
            <a:xfrm flipV="1">
              <a:off x="4224" y="177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69" name="Line 17"/>
            <p:cNvSpPr>
              <a:spLocks noChangeShapeType="1"/>
            </p:cNvSpPr>
            <p:nvPr/>
          </p:nvSpPr>
          <p:spPr bwMode="auto">
            <a:xfrm>
              <a:off x="3936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70" name="Line 18"/>
            <p:cNvSpPr>
              <a:spLocks noChangeShapeType="1"/>
            </p:cNvSpPr>
            <p:nvPr/>
          </p:nvSpPr>
          <p:spPr bwMode="auto">
            <a:xfrm>
              <a:off x="4224" y="2640"/>
              <a:ext cx="45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pSp>
          <p:nvGrpSpPr>
            <p:cNvPr id="509971" name="Group 19"/>
            <p:cNvGrpSpPr>
              <a:grpSpLocks/>
            </p:cNvGrpSpPr>
            <p:nvPr/>
          </p:nvGrpSpPr>
          <p:grpSpPr bwMode="auto">
            <a:xfrm>
              <a:off x="4681" y="2096"/>
              <a:ext cx="680" cy="544"/>
              <a:chOff x="4153" y="1904"/>
              <a:chExt cx="680" cy="544"/>
            </a:xfrm>
          </p:grpSpPr>
          <p:sp>
            <p:nvSpPr>
              <p:cNvPr id="509972" name="Line 20"/>
              <p:cNvSpPr>
                <a:spLocks noChangeShapeType="1"/>
              </p:cNvSpPr>
              <p:nvPr/>
            </p:nvSpPr>
            <p:spPr bwMode="auto">
              <a:xfrm flipH="1">
                <a:off x="4153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73" name="Line 21"/>
              <p:cNvSpPr>
                <a:spLocks noChangeShapeType="1"/>
              </p:cNvSpPr>
              <p:nvPr/>
            </p:nvSpPr>
            <p:spPr bwMode="auto">
              <a:xfrm flipH="1">
                <a:off x="4289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74" name="Line 22"/>
              <p:cNvSpPr>
                <a:spLocks noChangeShapeType="1"/>
              </p:cNvSpPr>
              <p:nvPr/>
            </p:nvSpPr>
            <p:spPr bwMode="auto">
              <a:xfrm>
                <a:off x="4289" y="2267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75" name="Line 23"/>
              <p:cNvSpPr>
                <a:spLocks noChangeShapeType="1"/>
              </p:cNvSpPr>
              <p:nvPr/>
            </p:nvSpPr>
            <p:spPr bwMode="auto">
              <a:xfrm>
                <a:off x="4606" y="2267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76" name="Line 24"/>
              <p:cNvSpPr>
                <a:spLocks noChangeShapeType="1"/>
              </p:cNvSpPr>
              <p:nvPr/>
            </p:nvSpPr>
            <p:spPr bwMode="auto">
              <a:xfrm flipV="1">
                <a:off x="4516" y="1904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9977" name="Line 25"/>
            <p:cNvSpPr>
              <a:spLocks noChangeShapeType="1"/>
            </p:cNvSpPr>
            <p:nvPr/>
          </p:nvSpPr>
          <p:spPr bwMode="auto">
            <a:xfrm>
              <a:off x="4635" y="1597"/>
              <a:ext cx="0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graphicFrame>
          <p:nvGraphicFramePr>
            <p:cNvPr id="509979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1128435"/>
                </p:ext>
              </p:extLst>
            </p:nvPr>
          </p:nvGraphicFramePr>
          <p:xfrm>
            <a:off x="4790" y="2582"/>
            <a:ext cx="3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770" name="公式" r:id="rId3" imgW="241200" imgH="228600" progId="Equation.3">
                    <p:embed/>
                  </p:oleObj>
                </mc:Choice>
                <mc:Fallback>
                  <p:oleObj name="公式" r:id="rId3" imgW="241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0" y="2582"/>
                          <a:ext cx="3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9980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1716132"/>
                </p:ext>
              </p:extLst>
            </p:nvPr>
          </p:nvGraphicFramePr>
          <p:xfrm>
            <a:off x="4234" y="2832"/>
            <a:ext cx="380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4771" name="公式" r:id="rId5" imgW="241200" imgH="228600" progId="Equation.3">
                    <p:embed/>
                  </p:oleObj>
                </mc:Choice>
                <mc:Fallback>
                  <p:oleObj name="公式" r:id="rId5" imgW="241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4" y="2832"/>
                          <a:ext cx="380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9981" name="Text Box 29"/>
            <p:cNvSpPr txBox="1">
              <a:spLocks noChangeArrowheads="1"/>
            </p:cNvSpPr>
            <p:nvPr/>
          </p:nvSpPr>
          <p:spPr bwMode="auto">
            <a:xfrm>
              <a:off x="4272" y="2352"/>
              <a:ext cx="4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“1”</a:t>
              </a:r>
            </a:p>
          </p:txBody>
        </p:sp>
        <p:grpSp>
          <p:nvGrpSpPr>
            <p:cNvPr id="509982" name="Group 30"/>
            <p:cNvGrpSpPr>
              <a:grpSpLocks/>
            </p:cNvGrpSpPr>
            <p:nvPr/>
          </p:nvGrpSpPr>
          <p:grpSpPr bwMode="auto">
            <a:xfrm>
              <a:off x="4848" y="3168"/>
              <a:ext cx="680" cy="544"/>
              <a:chOff x="4153" y="1904"/>
              <a:chExt cx="680" cy="544"/>
            </a:xfrm>
          </p:grpSpPr>
          <p:sp>
            <p:nvSpPr>
              <p:cNvPr id="509983" name="Line 31"/>
              <p:cNvSpPr>
                <a:spLocks noChangeShapeType="1"/>
              </p:cNvSpPr>
              <p:nvPr/>
            </p:nvSpPr>
            <p:spPr bwMode="auto">
              <a:xfrm flipH="1">
                <a:off x="4153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84" name="Line 32"/>
              <p:cNvSpPr>
                <a:spLocks noChangeShapeType="1"/>
              </p:cNvSpPr>
              <p:nvPr/>
            </p:nvSpPr>
            <p:spPr bwMode="auto">
              <a:xfrm flipH="1">
                <a:off x="4289" y="2267"/>
                <a:ext cx="226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85" name="Line 33"/>
              <p:cNvSpPr>
                <a:spLocks noChangeShapeType="1"/>
              </p:cNvSpPr>
              <p:nvPr/>
            </p:nvSpPr>
            <p:spPr bwMode="auto">
              <a:xfrm>
                <a:off x="4289" y="2267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86" name="Line 34"/>
              <p:cNvSpPr>
                <a:spLocks noChangeShapeType="1"/>
              </p:cNvSpPr>
              <p:nvPr/>
            </p:nvSpPr>
            <p:spPr bwMode="auto">
              <a:xfrm>
                <a:off x="4606" y="2267"/>
                <a:ext cx="227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509987" name="Line 35"/>
              <p:cNvSpPr>
                <a:spLocks noChangeShapeType="1"/>
              </p:cNvSpPr>
              <p:nvPr/>
            </p:nvSpPr>
            <p:spPr bwMode="auto">
              <a:xfrm flipV="1">
                <a:off x="4516" y="1904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509989" name="Text Box 37"/>
            <p:cNvSpPr txBox="1">
              <a:spLocks noChangeArrowheads="1"/>
            </p:cNvSpPr>
            <p:nvPr/>
          </p:nvSpPr>
          <p:spPr bwMode="auto">
            <a:xfrm>
              <a:off x="4992" y="2592"/>
              <a:ext cx="288" cy="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  <a:sym typeface="Symbol" pitchFamily="18" charset="2"/>
                </a:rPr>
                <a:t></a:t>
              </a:r>
              <a:endParaRPr lang="en-US" altLang="zh-CN">
                <a:latin typeface="+mn-ea"/>
                <a:ea typeface="+mn-ea"/>
              </a:endParaRPr>
            </a:p>
          </p:txBody>
        </p:sp>
        <p:sp>
          <p:nvSpPr>
            <p:cNvPr id="509990" name="Text Box 38"/>
            <p:cNvSpPr txBox="1">
              <a:spLocks noChangeArrowheads="1"/>
            </p:cNvSpPr>
            <p:nvPr/>
          </p:nvSpPr>
          <p:spPr bwMode="auto">
            <a:xfrm>
              <a:off x="3744" y="1632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+mn-ea"/>
                  <a:ea typeface="+mn-ea"/>
                </a:rPr>
                <a:t>T3</a:t>
              </a:r>
            </a:p>
          </p:txBody>
        </p:sp>
        <p:sp>
          <p:nvSpPr>
            <p:cNvPr id="509991" name="Text Box 39"/>
            <p:cNvSpPr txBox="1">
              <a:spLocks noChangeArrowheads="1"/>
            </p:cNvSpPr>
            <p:nvPr/>
          </p:nvSpPr>
          <p:spPr bwMode="auto">
            <a:xfrm>
              <a:off x="3648" y="2400"/>
              <a:ext cx="4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509992" name="Text Box 40"/>
            <p:cNvSpPr txBox="1">
              <a:spLocks noChangeArrowheads="1"/>
            </p:cNvSpPr>
            <p:nvPr/>
          </p:nvSpPr>
          <p:spPr bwMode="auto">
            <a:xfrm>
              <a:off x="5136" y="3264"/>
              <a:ext cx="3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T1</a:t>
              </a:r>
            </a:p>
          </p:txBody>
        </p:sp>
        <p:sp>
          <p:nvSpPr>
            <p:cNvPr id="509993" name="Line 41"/>
            <p:cNvSpPr>
              <a:spLocks noChangeShapeType="1"/>
            </p:cNvSpPr>
            <p:nvPr/>
          </p:nvSpPr>
          <p:spPr bwMode="auto">
            <a:xfrm>
              <a:off x="3936" y="1872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4" name="Line 42"/>
            <p:cNvSpPr>
              <a:spLocks noChangeShapeType="1"/>
            </p:cNvSpPr>
            <p:nvPr/>
          </p:nvSpPr>
          <p:spPr bwMode="auto">
            <a:xfrm flipH="1">
              <a:off x="3157" y="2016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5" name="Line 43"/>
            <p:cNvSpPr>
              <a:spLocks noChangeShapeType="1"/>
            </p:cNvSpPr>
            <p:nvPr/>
          </p:nvSpPr>
          <p:spPr bwMode="auto">
            <a:xfrm>
              <a:off x="3168" y="2208"/>
              <a:ext cx="1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6" name="Line 44"/>
            <p:cNvSpPr>
              <a:spLocks noChangeShapeType="1"/>
            </p:cNvSpPr>
            <p:nvPr/>
          </p:nvSpPr>
          <p:spPr bwMode="auto">
            <a:xfrm flipV="1">
              <a:off x="3168" y="2016"/>
              <a:ext cx="181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7" name="Line 45"/>
            <p:cNvSpPr>
              <a:spLocks noChangeShapeType="1"/>
            </p:cNvSpPr>
            <p:nvPr/>
          </p:nvSpPr>
          <p:spPr bwMode="auto">
            <a:xfrm flipH="1">
              <a:off x="2976" y="2152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8" name="Line 46"/>
            <p:cNvSpPr>
              <a:spLocks noChangeShapeType="1"/>
            </p:cNvSpPr>
            <p:nvPr/>
          </p:nvSpPr>
          <p:spPr bwMode="auto">
            <a:xfrm>
              <a:off x="3360" y="201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09999" name="Text Box 47"/>
            <p:cNvSpPr txBox="1">
              <a:spLocks noChangeArrowheads="1"/>
            </p:cNvSpPr>
            <p:nvPr/>
          </p:nvSpPr>
          <p:spPr bwMode="auto">
            <a:xfrm>
              <a:off x="2832" y="1872"/>
              <a:ext cx="28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T2</a:t>
              </a:r>
            </a:p>
          </p:txBody>
        </p:sp>
        <p:sp>
          <p:nvSpPr>
            <p:cNvPr id="510000" name="Rectangle 48"/>
            <p:cNvSpPr>
              <a:spLocks noChangeArrowheads="1"/>
            </p:cNvSpPr>
            <p:nvPr/>
          </p:nvSpPr>
          <p:spPr bwMode="auto">
            <a:xfrm>
              <a:off x="3408" y="1632"/>
              <a:ext cx="9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1" name="Line 49"/>
            <p:cNvSpPr>
              <a:spLocks noChangeShapeType="1"/>
            </p:cNvSpPr>
            <p:nvPr/>
          </p:nvSpPr>
          <p:spPr bwMode="auto">
            <a:xfrm>
              <a:off x="3456" y="18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2" name="Line 50"/>
            <p:cNvSpPr>
              <a:spLocks noChangeShapeType="1"/>
            </p:cNvSpPr>
            <p:nvPr/>
          </p:nvSpPr>
          <p:spPr bwMode="auto">
            <a:xfrm flipV="1">
              <a:off x="3456" y="144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3" name="Line 51"/>
            <p:cNvSpPr>
              <a:spLocks noChangeShapeType="1"/>
            </p:cNvSpPr>
            <p:nvPr/>
          </p:nvSpPr>
          <p:spPr bwMode="auto">
            <a:xfrm>
              <a:off x="3456" y="144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4" name="Rectangle 52"/>
            <p:cNvSpPr>
              <a:spLocks noChangeArrowheads="1"/>
            </p:cNvSpPr>
            <p:nvPr/>
          </p:nvSpPr>
          <p:spPr bwMode="auto">
            <a:xfrm>
              <a:off x="4176" y="1584"/>
              <a:ext cx="96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5" name="Line 53"/>
            <p:cNvSpPr>
              <a:spLocks noChangeShapeType="1"/>
            </p:cNvSpPr>
            <p:nvPr/>
          </p:nvSpPr>
          <p:spPr bwMode="auto">
            <a:xfrm>
              <a:off x="4224" y="14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06" name="Text Box 54"/>
            <p:cNvSpPr txBox="1">
              <a:spLocks noChangeArrowheads="1"/>
            </p:cNvSpPr>
            <p:nvPr/>
          </p:nvSpPr>
          <p:spPr bwMode="auto">
            <a:xfrm>
              <a:off x="4416" y="1296"/>
              <a:ext cx="4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Vcc</a:t>
              </a:r>
            </a:p>
          </p:txBody>
        </p:sp>
        <p:sp>
          <p:nvSpPr>
            <p:cNvPr id="510010" name="Text Box 58"/>
            <p:cNvSpPr txBox="1">
              <a:spLocks noChangeArrowheads="1"/>
            </p:cNvSpPr>
            <p:nvPr/>
          </p:nvSpPr>
          <p:spPr bwMode="auto">
            <a:xfrm>
              <a:off x="3120" y="1584"/>
              <a:ext cx="3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R2</a:t>
              </a:r>
            </a:p>
          </p:txBody>
        </p:sp>
      </p:grpSp>
      <p:sp>
        <p:nvSpPr>
          <p:cNvPr id="510012" name="Rectangle 60"/>
          <p:cNvSpPr>
            <a:spLocks noChangeArrowheads="1"/>
          </p:cNvSpPr>
          <p:nvPr/>
        </p:nvSpPr>
        <p:spPr bwMode="auto">
          <a:xfrm>
            <a:off x="376808" y="2057400"/>
            <a:ext cx="42672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正常工作时，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T3,T4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处于导通状态，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基极的电流非常小，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上的压降可以忽略，所以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基极的电压为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5v</a:t>
            </a:r>
            <a:endParaRPr lang="zh-CN" altLang="en-US" sz="2400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10015" name="Group 63"/>
          <p:cNvGrpSpPr>
            <a:grpSpLocks/>
          </p:cNvGrpSpPr>
          <p:nvPr/>
        </p:nvGrpSpPr>
        <p:grpSpPr bwMode="auto">
          <a:xfrm>
            <a:off x="4604196" y="2667000"/>
            <a:ext cx="1600200" cy="1066800"/>
            <a:chOff x="2832" y="1680"/>
            <a:chExt cx="1008" cy="672"/>
          </a:xfrm>
        </p:grpSpPr>
        <p:sp>
          <p:nvSpPr>
            <p:cNvPr id="510013" name="Line 61"/>
            <p:cNvSpPr>
              <a:spLocks noChangeShapeType="1"/>
            </p:cNvSpPr>
            <p:nvPr/>
          </p:nvSpPr>
          <p:spPr bwMode="auto">
            <a:xfrm>
              <a:off x="2832" y="1680"/>
              <a:ext cx="816" cy="288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510014" name="Line 62"/>
            <p:cNvSpPr>
              <a:spLocks noChangeShapeType="1"/>
            </p:cNvSpPr>
            <p:nvPr/>
          </p:nvSpPr>
          <p:spPr bwMode="auto">
            <a:xfrm>
              <a:off x="2880" y="1680"/>
              <a:ext cx="960" cy="672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510016" name="Line 64"/>
          <p:cNvSpPr>
            <a:spLocks noChangeShapeType="1"/>
          </p:cNvSpPr>
          <p:nvPr/>
        </p:nvSpPr>
        <p:spPr bwMode="auto">
          <a:xfrm>
            <a:off x="4604196" y="2590800"/>
            <a:ext cx="990600" cy="5334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0017" name="Rectangle 65"/>
          <p:cNvSpPr>
            <a:spLocks noChangeArrowheads="1"/>
          </p:cNvSpPr>
          <p:nvPr/>
        </p:nvSpPr>
        <p:spPr bwMode="auto">
          <a:xfrm>
            <a:off x="376808" y="3657600"/>
            <a:ext cx="42672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输出电压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为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5v-0.7v-0.7v=3.6v</a:t>
            </a:r>
          </a:p>
        </p:txBody>
      </p:sp>
      <p:sp>
        <p:nvSpPr>
          <p:cNvPr id="510018" name="Line 66"/>
          <p:cNvSpPr>
            <a:spLocks noChangeShapeType="1"/>
          </p:cNvSpPr>
          <p:nvPr/>
        </p:nvSpPr>
        <p:spPr bwMode="auto">
          <a:xfrm>
            <a:off x="4680396" y="3886200"/>
            <a:ext cx="2743200" cy="3048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0019" name="Rectangle 67"/>
          <p:cNvSpPr>
            <a:spLocks noChangeArrowheads="1"/>
          </p:cNvSpPr>
          <p:nvPr/>
        </p:nvSpPr>
        <p:spPr bwMode="auto">
          <a:xfrm>
            <a:off x="376808" y="4137025"/>
            <a:ext cx="4267200" cy="1261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当负载（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I</a:t>
            </a:r>
            <a:r>
              <a:rPr lang="en-US" altLang="zh-CN" sz="1800" dirty="0">
                <a:latin typeface="华文新魏" pitchFamily="2" charset="-122"/>
                <a:ea typeface="华文新魏" pitchFamily="2" charset="-122"/>
              </a:rPr>
              <a:t>OH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非常大时，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上的电流也增大，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R2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上的压降也会增大，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T3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基极的电压会下降</a:t>
            </a:r>
          </a:p>
        </p:txBody>
      </p:sp>
      <p:sp>
        <p:nvSpPr>
          <p:cNvPr id="510020" name="Line 68"/>
          <p:cNvSpPr>
            <a:spLocks noChangeShapeType="1"/>
          </p:cNvSpPr>
          <p:nvPr/>
        </p:nvSpPr>
        <p:spPr bwMode="auto">
          <a:xfrm>
            <a:off x="5899596" y="2362200"/>
            <a:ext cx="0" cy="685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0021" name="Line 69"/>
          <p:cNvSpPr>
            <a:spLocks noChangeShapeType="1"/>
          </p:cNvSpPr>
          <p:nvPr/>
        </p:nvSpPr>
        <p:spPr bwMode="auto">
          <a:xfrm flipV="1">
            <a:off x="4680396" y="4419600"/>
            <a:ext cx="1905000" cy="2286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0022" name="Line 70"/>
          <p:cNvSpPr>
            <a:spLocks noChangeShapeType="1"/>
          </p:cNvSpPr>
          <p:nvPr/>
        </p:nvSpPr>
        <p:spPr bwMode="auto">
          <a:xfrm flipV="1">
            <a:off x="4680396" y="3124200"/>
            <a:ext cx="838200" cy="15240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510023" name="Rectangle 71"/>
          <p:cNvSpPr>
            <a:spLocks noChangeArrowheads="1"/>
          </p:cNvSpPr>
          <p:nvPr/>
        </p:nvSpPr>
        <p:spPr bwMode="auto">
          <a:xfrm>
            <a:off x="376808" y="5334000"/>
            <a:ext cx="42672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l"/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所以输出的电压会降低。不能保持在</a:t>
            </a:r>
            <a:r>
              <a:rPr lang="en-US" altLang="zh-CN" sz="2400" dirty="0">
                <a:latin typeface="华文新魏" pitchFamily="2" charset="-122"/>
                <a:ea typeface="华文新魏" pitchFamily="2" charset="-122"/>
              </a:rPr>
              <a:t>3.6v</a:t>
            </a:r>
            <a:r>
              <a:rPr lang="zh-CN" altLang="en-US" sz="2400" dirty="0">
                <a:latin typeface="华文新魏" pitchFamily="2" charset="-122"/>
                <a:ea typeface="华文新魏" pitchFamily="2" charset="-122"/>
              </a:rPr>
              <a:t>左右</a:t>
            </a:r>
          </a:p>
        </p:txBody>
      </p:sp>
      <p:sp>
        <p:nvSpPr>
          <p:cNvPr id="510024" name="Line 72"/>
          <p:cNvSpPr>
            <a:spLocks noChangeShapeType="1"/>
          </p:cNvSpPr>
          <p:nvPr/>
        </p:nvSpPr>
        <p:spPr bwMode="auto">
          <a:xfrm flipV="1">
            <a:off x="4680396" y="4191000"/>
            <a:ext cx="2743200" cy="152400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38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0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0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100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100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5100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0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0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5100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0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0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5100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5100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5100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5100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0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0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5100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008" grpId="0" animBg="1"/>
      <p:bldP spid="510012" grpId="0" animBg="1" autoUpdateAnimBg="0"/>
      <p:bldP spid="510016" grpId="0" animBg="1"/>
      <p:bldP spid="510017" grpId="0" animBg="1" autoUpdateAnimBg="0"/>
      <p:bldP spid="510018" grpId="0" animBg="1"/>
      <p:bldP spid="510019" grpId="0" animBg="1" autoUpdateAnimBg="0"/>
      <p:bldP spid="510020" grpId="0" animBg="1"/>
      <p:bldP spid="510021" grpId="0" animBg="1"/>
      <p:bldP spid="510022" grpId="0" animBg="1"/>
      <p:bldP spid="510023" grpId="0" animBg="1" autoUpdateAnimBg="0"/>
      <p:bldP spid="51002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结论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EC7A3-AAF6-4C1C-AAD1-5DA14924B3C2}" type="slidenum">
              <a:rPr lang="en-US" altLang="zh-CN">
                <a:latin typeface="+mn-ea"/>
                <a:ea typeface="+mn-ea"/>
              </a:rPr>
              <a:pPr/>
              <a:t>93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485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负载大于与非门承受能力时，低电平变高，高电平变低。与非门处于非正常工作方式，将会导致整个逻辑电路不能工作。</a:t>
            </a:r>
          </a:p>
          <a:p>
            <a:r>
              <a:rPr lang="zh-CN" altLang="en-US" dirty="0"/>
              <a:t>所以，在实际设计逻辑电路过程中，</a:t>
            </a:r>
            <a:r>
              <a:rPr lang="zh-CN" altLang="en-US" dirty="0">
                <a:solidFill>
                  <a:srgbClr val="FF0000"/>
                </a:solidFill>
              </a:rPr>
              <a:t>一定要考虑带负载能力。</a:t>
            </a:r>
          </a:p>
        </p:txBody>
      </p:sp>
    </p:spTree>
    <p:extLst>
      <p:ext uri="{BB962C8B-B14F-4D97-AF65-F5344CB8AC3E}">
        <p14:creationId xmlns:p14="http://schemas.microsoft.com/office/powerpoint/2010/main" val="1386844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7DFF6-9C7B-49F8-89CE-14B86FA1C6AF}" type="slidenum">
              <a:rPr lang="zh-CN" altLang="en-US"/>
              <a:pPr/>
              <a:t>94</a:t>
            </a:fld>
            <a:endParaRPr lang="en-US" altLang="zh-CN"/>
          </a:p>
        </p:txBody>
      </p:sp>
      <p:sp>
        <p:nvSpPr>
          <p:cNvPr id="732169" name="Rectangle 9"/>
          <p:cNvSpPr>
            <a:spLocks noGrp="1" noChangeArrowheads="1"/>
          </p:cNvSpPr>
          <p:nvPr>
            <p:ph type="title"/>
          </p:nvPr>
        </p:nvSpPr>
        <p:spPr>
          <a:xfrm>
            <a:off x="614363" y="246063"/>
            <a:ext cx="8237537" cy="817562"/>
          </a:xfrm>
        </p:spPr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</a:rPr>
              <a:t>技术参数</a:t>
            </a:r>
            <a:r>
              <a:rPr lang="en-US" altLang="zh-CN" sz="4000" dirty="0">
                <a:solidFill>
                  <a:schemeClr val="tx1"/>
                </a:solidFill>
              </a:rPr>
              <a:t>--</a:t>
            </a:r>
            <a:r>
              <a:rPr lang="zh-CN" altLang="en-US" sz="4000" dirty="0">
                <a:cs typeface="Times New Roman" pitchFamily="18" charset="0"/>
              </a:rPr>
              <a:t>噪音容限</a:t>
            </a:r>
            <a:r>
              <a:rPr lang="zh-CN" altLang="en-US" sz="3600" dirty="0">
                <a:cs typeface="Times New Roman" pitchFamily="18" charset="0"/>
              </a:rPr>
              <a:t>（</a:t>
            </a:r>
            <a:r>
              <a:rPr lang="en-US" altLang="zh-CN" sz="3600" dirty="0">
                <a:cs typeface="Times New Roman" pitchFamily="18" charset="0"/>
              </a:rPr>
              <a:t>Noise Margin</a:t>
            </a:r>
            <a:r>
              <a:rPr lang="zh-CN" altLang="en-US" sz="3600" dirty="0">
                <a:cs typeface="Times New Roman" pitchFamily="18" charset="0"/>
              </a:rPr>
              <a:t>）</a:t>
            </a:r>
            <a:endParaRPr lang="en-US" altLang="zh-CN" sz="3600" dirty="0">
              <a:cs typeface="Times New Roman" pitchFamily="18" charset="0"/>
            </a:endParaRPr>
          </a:p>
        </p:txBody>
      </p:sp>
      <p:sp>
        <p:nvSpPr>
          <p:cNvPr id="732183" name="Rectangle 2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Times New Roman" pitchFamily="18" charset="0"/>
              </a:rPr>
              <a:t>噪音容限（</a:t>
            </a:r>
            <a:r>
              <a:rPr lang="en-US" altLang="zh-CN" dirty="0">
                <a:cs typeface="Times New Roman" pitchFamily="18" charset="0"/>
              </a:rPr>
              <a:t>Noise Margin</a:t>
            </a:r>
            <a:r>
              <a:rPr lang="zh-CN" altLang="en-US" dirty="0">
                <a:cs typeface="Times New Roman" pitchFamily="18" charset="0"/>
              </a:rPr>
              <a:t>）</a:t>
            </a:r>
          </a:p>
          <a:p>
            <a:pPr lvl="1"/>
            <a:r>
              <a:rPr lang="zh-CN" altLang="en-US" sz="2400" b="0" dirty="0">
                <a:cs typeface="Times New Roman" pitchFamily="18" charset="0"/>
              </a:rPr>
              <a:t>叠加到正常输入值的最大的外部噪音电压，它不会在电路的输出产生不可预料的变化</a:t>
            </a:r>
          </a:p>
        </p:txBody>
      </p:sp>
      <p:pic>
        <p:nvPicPr>
          <p:cNvPr id="732185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913211"/>
            <a:ext cx="4108450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2186" name="Rectangle 26"/>
          <p:cNvSpPr>
            <a:spLocks noChangeArrowheads="1"/>
          </p:cNvSpPr>
          <p:nvPr/>
        </p:nvSpPr>
        <p:spPr bwMode="auto">
          <a:xfrm>
            <a:off x="395288" y="2590800"/>
            <a:ext cx="549275" cy="382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ea typeface="宋体" pitchFamily="2" charset="-122"/>
              </a:rPr>
              <a:t>与非门</a:t>
            </a:r>
            <a:r>
              <a:rPr lang="zh-CN" altLang="en-US" sz="2400">
                <a:ea typeface="宋体" pitchFamily="2" charset="-122"/>
              </a:rPr>
              <a:t>的电压传输特性曲线 </a:t>
            </a:r>
          </a:p>
        </p:txBody>
      </p:sp>
      <p:sp>
        <p:nvSpPr>
          <p:cNvPr id="732188" name="Rectangle 28"/>
          <p:cNvSpPr>
            <a:spLocks noChangeArrowheads="1"/>
          </p:cNvSpPr>
          <p:nvPr/>
        </p:nvSpPr>
        <p:spPr bwMode="auto">
          <a:xfrm>
            <a:off x="5499100" y="3148013"/>
            <a:ext cx="33067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低电平电平噪声容限：</a:t>
            </a:r>
          </a:p>
          <a:p>
            <a:r>
              <a:rPr lang="en-US" altLang="zh-CN" sz="2000" dirty="0">
                <a:ea typeface="宋体" pitchFamily="2" charset="-122"/>
              </a:rPr>
              <a:t>V</a:t>
            </a:r>
            <a:r>
              <a:rPr lang="en-US" altLang="zh-CN" sz="2000" baseline="-30000" dirty="0">
                <a:ea typeface="宋体" pitchFamily="2" charset="-122"/>
              </a:rPr>
              <a:t>NL</a:t>
            </a:r>
            <a:r>
              <a:rPr lang="en-US" altLang="zh-CN" sz="2000" dirty="0">
                <a:ea typeface="宋体" pitchFamily="2" charset="-122"/>
              </a:rPr>
              <a:t> = V</a:t>
            </a:r>
            <a:r>
              <a:rPr lang="en-US" altLang="zh-CN" sz="2000" baseline="-30000" dirty="0">
                <a:ea typeface="宋体" pitchFamily="2" charset="-122"/>
              </a:rPr>
              <a:t>OFF</a:t>
            </a:r>
            <a:r>
              <a:rPr lang="zh-CN" altLang="en-US" sz="2000" dirty="0">
                <a:ea typeface="宋体" pitchFamily="2" charset="-122"/>
              </a:rPr>
              <a:t>－</a:t>
            </a:r>
            <a:r>
              <a:rPr lang="en-US" altLang="zh-CN" sz="2000" dirty="0">
                <a:ea typeface="宋体" pitchFamily="2" charset="-122"/>
              </a:rPr>
              <a:t>V</a:t>
            </a:r>
            <a:r>
              <a:rPr lang="en-US" altLang="zh-CN" sz="2000" baseline="-30000" dirty="0">
                <a:ea typeface="宋体" pitchFamily="2" charset="-122"/>
              </a:rPr>
              <a:t>SL</a:t>
            </a:r>
            <a:r>
              <a:rPr lang="en-US" altLang="zh-CN" sz="2000" dirty="0">
                <a:ea typeface="宋体" pitchFamily="2" charset="-122"/>
              </a:rPr>
              <a:t> = V</a:t>
            </a:r>
            <a:r>
              <a:rPr lang="en-US" altLang="zh-CN" sz="2000" baseline="-30000" dirty="0">
                <a:ea typeface="宋体" pitchFamily="2" charset="-122"/>
              </a:rPr>
              <a:t>OFF</a:t>
            </a:r>
            <a:r>
              <a:rPr lang="zh-CN" altLang="en-US" sz="2000" dirty="0">
                <a:ea typeface="宋体" pitchFamily="2" charset="-122"/>
              </a:rPr>
              <a:t>－</a:t>
            </a:r>
            <a:r>
              <a:rPr lang="en-US" altLang="zh-CN" sz="2000" dirty="0">
                <a:ea typeface="宋体" pitchFamily="2" charset="-122"/>
              </a:rPr>
              <a:t>0.4</a:t>
            </a:r>
            <a:endParaRPr lang="en-US" altLang="zh-CN" sz="2000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endParaRPr lang="zh-CN" altLang="en-US" sz="2000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endParaRPr lang="zh-CN" altLang="en-US" sz="2000" dirty="0">
              <a:latin typeface="宋体" pitchFamily="2" charset="-122"/>
              <a:ea typeface="宋体" pitchFamily="2" charset="-122"/>
              <a:cs typeface="Times New Roman" pitchFamily="18" charset="0"/>
            </a:endParaRPr>
          </a:p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cs typeface="Times New Roman" pitchFamily="18" charset="0"/>
              </a:rPr>
              <a:t>高电平电平噪声容限：</a:t>
            </a:r>
          </a:p>
          <a:p>
            <a:r>
              <a:rPr lang="en-US" altLang="zh-CN" sz="2000" dirty="0">
                <a:ea typeface="宋体" pitchFamily="2" charset="-122"/>
              </a:rPr>
              <a:t>V</a:t>
            </a:r>
            <a:r>
              <a:rPr lang="en-US" altLang="zh-CN" sz="2000" baseline="-30000" dirty="0">
                <a:ea typeface="宋体" pitchFamily="2" charset="-122"/>
              </a:rPr>
              <a:t>NH</a:t>
            </a:r>
            <a:r>
              <a:rPr lang="en-US" altLang="zh-CN" sz="2000" dirty="0">
                <a:ea typeface="宋体" pitchFamily="2" charset="-122"/>
              </a:rPr>
              <a:t> = V</a:t>
            </a:r>
            <a:r>
              <a:rPr lang="en-US" altLang="zh-CN" sz="2000" baseline="-30000" dirty="0">
                <a:ea typeface="宋体" pitchFamily="2" charset="-122"/>
              </a:rPr>
              <a:t>SH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000" dirty="0">
                <a:ea typeface="宋体" pitchFamily="2" charset="-122"/>
              </a:rPr>
              <a:t>V</a:t>
            </a:r>
            <a:r>
              <a:rPr lang="en-US" altLang="zh-CN" sz="2000" baseline="-30000" dirty="0">
                <a:ea typeface="宋体" pitchFamily="2" charset="-122"/>
              </a:rPr>
              <a:t>ON</a:t>
            </a:r>
            <a:r>
              <a:rPr lang="en-US" altLang="zh-CN" sz="2000" dirty="0">
                <a:ea typeface="宋体" pitchFamily="2" charset="-122"/>
              </a:rPr>
              <a:t> = 2.4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－</a:t>
            </a:r>
            <a:r>
              <a:rPr lang="en-US" altLang="zh-CN" sz="2000" dirty="0">
                <a:ea typeface="宋体" pitchFamily="2" charset="-122"/>
              </a:rPr>
              <a:t>V</a:t>
            </a:r>
            <a:r>
              <a:rPr lang="en-US" altLang="zh-CN" sz="2000" baseline="-30000" dirty="0">
                <a:ea typeface="宋体" pitchFamily="2" charset="-122"/>
              </a:rPr>
              <a:t>ON</a:t>
            </a:r>
            <a:r>
              <a:rPr lang="en-US" altLang="zh-CN" sz="2000" dirty="0">
                <a:ea typeface="宋体" pitchFamily="2" charset="-122"/>
              </a:rPr>
              <a:t> </a:t>
            </a:r>
          </a:p>
        </p:txBody>
      </p:sp>
      <p:sp>
        <p:nvSpPr>
          <p:cNvPr id="732189" name="Line 29"/>
          <p:cNvSpPr>
            <a:spLocks noChangeShapeType="1"/>
          </p:cNvSpPr>
          <p:nvPr/>
        </p:nvSpPr>
        <p:spPr bwMode="auto">
          <a:xfrm>
            <a:off x="2293938" y="5517232"/>
            <a:ext cx="812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190" name="Line 30"/>
          <p:cNvSpPr>
            <a:spLocks noChangeShapeType="1"/>
          </p:cNvSpPr>
          <p:nvPr/>
        </p:nvSpPr>
        <p:spPr bwMode="auto">
          <a:xfrm>
            <a:off x="3498850" y="5502944"/>
            <a:ext cx="7254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258" name="Rectangle 98"/>
          <p:cNvSpPr>
            <a:spLocks noChangeArrowheads="1"/>
          </p:cNvSpPr>
          <p:nvPr/>
        </p:nvSpPr>
        <p:spPr bwMode="auto">
          <a:xfrm>
            <a:off x="4075113" y="3224213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5.0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259" name="Rectangle 99"/>
          <p:cNvSpPr>
            <a:spLocks noChangeArrowheads="1"/>
          </p:cNvSpPr>
          <p:nvPr/>
        </p:nvSpPr>
        <p:spPr bwMode="auto">
          <a:xfrm>
            <a:off x="4075113" y="3470275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4.0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260" name="Rectangle 100"/>
          <p:cNvSpPr>
            <a:spLocks noChangeArrowheads="1"/>
          </p:cNvSpPr>
          <p:nvPr/>
        </p:nvSpPr>
        <p:spPr bwMode="auto">
          <a:xfrm>
            <a:off x="4075113" y="3702050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3.0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261" name="Rectangle 101"/>
          <p:cNvSpPr>
            <a:spLocks noChangeArrowheads="1"/>
          </p:cNvSpPr>
          <p:nvPr/>
        </p:nvSpPr>
        <p:spPr bwMode="auto">
          <a:xfrm>
            <a:off x="4075113" y="3929063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2.0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262" name="Rectangle 102"/>
          <p:cNvSpPr>
            <a:spLocks noChangeArrowheads="1"/>
          </p:cNvSpPr>
          <p:nvPr/>
        </p:nvSpPr>
        <p:spPr bwMode="auto">
          <a:xfrm>
            <a:off x="4060825" y="4146550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1.0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263" name="Rectangle 103"/>
          <p:cNvSpPr>
            <a:spLocks noChangeArrowheads="1"/>
          </p:cNvSpPr>
          <p:nvPr/>
        </p:nvSpPr>
        <p:spPr bwMode="auto">
          <a:xfrm>
            <a:off x="4075113" y="4365625"/>
            <a:ext cx="158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0.0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302" name="Freeform 142" descr="深色上对角线"/>
          <p:cNvSpPr>
            <a:spLocks/>
          </p:cNvSpPr>
          <p:nvPr/>
        </p:nvSpPr>
        <p:spPr bwMode="auto">
          <a:xfrm>
            <a:off x="4327525" y="3994150"/>
            <a:ext cx="519113" cy="569913"/>
          </a:xfrm>
          <a:custGeom>
            <a:avLst/>
            <a:gdLst>
              <a:gd name="T0" fmla="*/ 0 w 327"/>
              <a:gd name="T1" fmla="*/ 0 h 359"/>
              <a:gd name="T2" fmla="*/ 327 w 327"/>
              <a:gd name="T3" fmla="*/ 0 h 359"/>
              <a:gd name="T4" fmla="*/ 327 w 327"/>
              <a:gd name="T5" fmla="*/ 359 h 359"/>
              <a:gd name="T6" fmla="*/ 0 w 327"/>
              <a:gd name="T7" fmla="*/ 359 h 359"/>
              <a:gd name="T8" fmla="*/ 0 w 327"/>
              <a:gd name="T9" fmla="*/ 0 h 359"/>
              <a:gd name="T10" fmla="*/ 0 w 327"/>
              <a:gd name="T11" fmla="*/ 0 h 359"/>
              <a:gd name="T12" fmla="*/ 0 w 327"/>
              <a:gd name="T13" fmla="*/ 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7" h="359">
                <a:moveTo>
                  <a:pt x="0" y="0"/>
                </a:moveTo>
                <a:lnTo>
                  <a:pt x="327" y="0"/>
                </a:lnTo>
                <a:lnTo>
                  <a:pt x="327" y="359"/>
                </a:lnTo>
                <a:lnTo>
                  <a:pt x="0" y="359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 w="12700" cap="flat">
            <a:solidFill>
              <a:srgbClr val="00A0C6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2304" name="Line 144"/>
          <p:cNvSpPr>
            <a:spLocks noChangeShapeType="1"/>
          </p:cNvSpPr>
          <p:nvPr/>
        </p:nvSpPr>
        <p:spPr bwMode="auto">
          <a:xfrm>
            <a:off x="4243388" y="3295650"/>
            <a:ext cx="84137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06" name="Line 146"/>
          <p:cNvSpPr>
            <a:spLocks noChangeShapeType="1"/>
          </p:cNvSpPr>
          <p:nvPr/>
        </p:nvSpPr>
        <p:spPr bwMode="auto">
          <a:xfrm>
            <a:off x="4243388" y="3538538"/>
            <a:ext cx="84137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08" name="Line 148"/>
          <p:cNvSpPr>
            <a:spLocks noChangeShapeType="1"/>
          </p:cNvSpPr>
          <p:nvPr/>
        </p:nvSpPr>
        <p:spPr bwMode="auto">
          <a:xfrm>
            <a:off x="4243388" y="3767138"/>
            <a:ext cx="84137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09" name="Line 149"/>
          <p:cNvSpPr>
            <a:spLocks noChangeShapeType="1"/>
          </p:cNvSpPr>
          <p:nvPr/>
        </p:nvSpPr>
        <p:spPr bwMode="auto">
          <a:xfrm>
            <a:off x="4243388" y="3990975"/>
            <a:ext cx="84137" cy="1588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10" name="Line 150"/>
          <p:cNvSpPr>
            <a:spLocks noChangeShapeType="1"/>
          </p:cNvSpPr>
          <p:nvPr/>
        </p:nvSpPr>
        <p:spPr bwMode="auto">
          <a:xfrm>
            <a:off x="4243388" y="4446588"/>
            <a:ext cx="84137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14" name="Rectangle 154"/>
          <p:cNvSpPr>
            <a:spLocks noChangeArrowheads="1"/>
          </p:cNvSpPr>
          <p:nvPr/>
        </p:nvSpPr>
        <p:spPr bwMode="auto">
          <a:xfrm>
            <a:off x="4046538" y="4575175"/>
            <a:ext cx="2730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Volts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317" name="Rectangle 157"/>
          <p:cNvSpPr>
            <a:spLocks noChangeArrowheads="1"/>
          </p:cNvSpPr>
          <p:nvPr/>
        </p:nvSpPr>
        <p:spPr bwMode="auto">
          <a:xfrm>
            <a:off x="4887913" y="3430588"/>
            <a:ext cx="40416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000" dirty="0">
                <a:solidFill>
                  <a:srgbClr val="00A0C6"/>
                </a:solidFill>
                <a:latin typeface="TimesTen" pitchFamily="18" charset="0"/>
                <a:ea typeface="宋体" pitchFamily="2" charset="-122"/>
              </a:rPr>
              <a:t>HIGH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732358" name="Freeform 198" descr="深色上对角线"/>
          <p:cNvSpPr>
            <a:spLocks/>
          </p:cNvSpPr>
          <p:nvPr/>
        </p:nvSpPr>
        <p:spPr bwMode="auto">
          <a:xfrm>
            <a:off x="4330700" y="3181350"/>
            <a:ext cx="519113" cy="587375"/>
          </a:xfrm>
          <a:custGeom>
            <a:avLst/>
            <a:gdLst>
              <a:gd name="T0" fmla="*/ 0 w 327"/>
              <a:gd name="T1" fmla="*/ 0 h 370"/>
              <a:gd name="T2" fmla="*/ 327 w 327"/>
              <a:gd name="T3" fmla="*/ 0 h 370"/>
              <a:gd name="T4" fmla="*/ 327 w 327"/>
              <a:gd name="T5" fmla="*/ 370 h 370"/>
              <a:gd name="T6" fmla="*/ 0 w 327"/>
              <a:gd name="T7" fmla="*/ 370 h 370"/>
              <a:gd name="T8" fmla="*/ 0 w 327"/>
              <a:gd name="T9" fmla="*/ 0 h 370"/>
              <a:gd name="T10" fmla="*/ 0 w 327"/>
              <a:gd name="T11" fmla="*/ 0 h 370"/>
              <a:gd name="T12" fmla="*/ 0 w 327"/>
              <a:gd name="T13" fmla="*/ 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7" h="370">
                <a:moveTo>
                  <a:pt x="0" y="0"/>
                </a:moveTo>
                <a:lnTo>
                  <a:pt x="327" y="0"/>
                </a:lnTo>
                <a:lnTo>
                  <a:pt x="327" y="370"/>
                </a:lnTo>
                <a:lnTo>
                  <a:pt x="0" y="37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 w="12700" cap="flat" cmpd="sng">
            <a:solidFill>
              <a:srgbClr val="00A0C6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59" name="Freeform 199"/>
          <p:cNvSpPr>
            <a:spLocks/>
          </p:cNvSpPr>
          <p:nvPr/>
        </p:nvSpPr>
        <p:spPr bwMode="auto">
          <a:xfrm>
            <a:off x="4327525" y="3179763"/>
            <a:ext cx="519113" cy="1385887"/>
          </a:xfrm>
          <a:custGeom>
            <a:avLst/>
            <a:gdLst>
              <a:gd name="T0" fmla="*/ 0 w 327"/>
              <a:gd name="T1" fmla="*/ 0 h 873"/>
              <a:gd name="T2" fmla="*/ 327 w 327"/>
              <a:gd name="T3" fmla="*/ 0 h 873"/>
              <a:gd name="T4" fmla="*/ 327 w 327"/>
              <a:gd name="T5" fmla="*/ 873 h 873"/>
              <a:gd name="T6" fmla="*/ 0 w 327"/>
              <a:gd name="T7" fmla="*/ 873 h 873"/>
              <a:gd name="T8" fmla="*/ 0 w 327"/>
              <a:gd name="T9" fmla="*/ 0 h 873"/>
              <a:gd name="T10" fmla="*/ 0 w 327"/>
              <a:gd name="T11" fmla="*/ 0 h 873"/>
              <a:gd name="T12" fmla="*/ 0 w 327"/>
              <a:gd name="T13" fmla="*/ 0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7" h="873">
                <a:moveTo>
                  <a:pt x="0" y="0"/>
                </a:moveTo>
                <a:lnTo>
                  <a:pt x="327" y="0"/>
                </a:lnTo>
                <a:lnTo>
                  <a:pt x="327" y="873"/>
                </a:lnTo>
                <a:lnTo>
                  <a:pt x="0" y="873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61" name="Rectangle 201"/>
          <p:cNvSpPr>
            <a:spLocks noChangeArrowheads="1"/>
          </p:cNvSpPr>
          <p:nvPr/>
        </p:nvSpPr>
        <p:spPr bwMode="auto">
          <a:xfrm>
            <a:off x="4413250" y="2978150"/>
            <a:ext cx="3762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1000">
                <a:solidFill>
                  <a:srgbClr val="000000"/>
                </a:solidFill>
                <a:latin typeface="TimesTen" pitchFamily="18" charset="0"/>
                <a:ea typeface="宋体" pitchFamily="2" charset="-122"/>
              </a:rPr>
              <a:t>INPUT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732362" name="Line 202"/>
          <p:cNvSpPr>
            <a:spLocks noChangeShapeType="1"/>
          </p:cNvSpPr>
          <p:nvPr/>
        </p:nvSpPr>
        <p:spPr bwMode="auto">
          <a:xfrm>
            <a:off x="4254500" y="4217988"/>
            <a:ext cx="73025" cy="15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2363" name="Rectangle 203"/>
          <p:cNvSpPr>
            <a:spLocks noChangeArrowheads="1"/>
          </p:cNvSpPr>
          <p:nvPr/>
        </p:nvSpPr>
        <p:spPr bwMode="auto">
          <a:xfrm>
            <a:off x="4862513" y="4319588"/>
            <a:ext cx="317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1000">
                <a:solidFill>
                  <a:srgbClr val="00A0C6"/>
                </a:solidFill>
                <a:latin typeface="TimesTen" pitchFamily="18" charset="0"/>
                <a:ea typeface="宋体" pitchFamily="2" charset="-122"/>
              </a:rPr>
              <a:t>LOW</a:t>
            </a:r>
            <a:endParaRPr lang="en-US" altLang="zh-CN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2081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52</a:t>
            </a:r>
            <a:r>
              <a:rPr lang="zh-CN" altLang="en-US"/>
              <a:t>）</a:t>
            </a:r>
            <a:r>
              <a:rPr lang="en-US" altLang="zh-CN"/>
              <a:t>——</a:t>
            </a:r>
            <a:r>
              <a:rPr lang="zh-CN" altLang="en-US"/>
              <a:t>小结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ABB4-3ED6-4F93-8981-F124B1C9DA11}" type="slidenum">
              <a:rPr lang="en-US" altLang="zh-CN">
                <a:latin typeface="+mn-ea"/>
                <a:ea typeface="+mn-ea"/>
              </a:rPr>
              <a:pPr/>
              <a:t>95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109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与非门电路的外部特性</a:t>
            </a:r>
          </a:p>
          <a:p>
            <a:pPr lvl="1"/>
            <a:r>
              <a:rPr lang="zh-CN" altLang="en-US"/>
              <a:t>开关特性</a:t>
            </a:r>
          </a:p>
          <a:p>
            <a:pPr lvl="1"/>
            <a:r>
              <a:rPr lang="zh-CN" altLang="en-US"/>
              <a:t>转移特性</a:t>
            </a:r>
          </a:p>
          <a:p>
            <a:pPr lvl="1"/>
            <a:r>
              <a:rPr lang="zh-CN" altLang="en-US"/>
              <a:t>直流参数</a:t>
            </a:r>
          </a:p>
          <a:p>
            <a:r>
              <a:rPr lang="zh-CN" altLang="en-US"/>
              <a:t>与非门电路的级联</a:t>
            </a:r>
          </a:p>
          <a:p>
            <a:pPr lvl="1"/>
            <a:r>
              <a:rPr lang="zh-CN" altLang="en-US"/>
              <a:t>负载计算</a:t>
            </a:r>
          </a:p>
          <a:p>
            <a:pPr lvl="1"/>
            <a:r>
              <a:rPr lang="zh-CN" altLang="en-US"/>
              <a:t>非正常状态分析</a:t>
            </a:r>
          </a:p>
        </p:txBody>
      </p:sp>
    </p:spTree>
    <p:extLst>
      <p:ext uri="{BB962C8B-B14F-4D97-AF65-F5344CB8AC3E}">
        <p14:creationId xmlns:p14="http://schemas.microsoft.com/office/powerpoint/2010/main" val="36444462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53</a:t>
            </a:r>
            <a:r>
              <a:rPr lang="zh-CN" altLang="en-US"/>
              <a:t>）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12BD-BB6D-4104-BC98-6AA0EAB672B8}" type="slidenum">
              <a:rPr lang="en-US" altLang="zh-CN">
                <a:latin typeface="+mn-ea"/>
                <a:ea typeface="+mn-ea"/>
              </a:rPr>
              <a:pPr/>
              <a:t>96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5130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dirty="0">
                <a:effectLst/>
              </a:rPr>
              <a:t>3.2  </a:t>
            </a:r>
            <a:r>
              <a:rPr lang="zh-CN" altLang="en-US" dirty="0">
                <a:effectLst/>
              </a:rPr>
              <a:t>门电路</a:t>
            </a:r>
          </a:p>
          <a:p>
            <a:pPr lvl="1"/>
            <a:r>
              <a:rPr lang="zh-CN" altLang="en-US" dirty="0"/>
              <a:t>门电路的基本知识</a:t>
            </a:r>
          </a:p>
          <a:p>
            <a:pPr lvl="1"/>
            <a:r>
              <a:rPr lang="zh-CN" altLang="en-US" dirty="0"/>
              <a:t>典型与非门电路结构</a:t>
            </a:r>
          </a:p>
          <a:p>
            <a:pPr lvl="1"/>
            <a:r>
              <a:rPr lang="zh-CN" altLang="en-US" dirty="0"/>
              <a:t>与非门电路的外部特性与级连</a:t>
            </a:r>
          </a:p>
          <a:p>
            <a:pPr lvl="1"/>
            <a:r>
              <a:rPr lang="zh-CN" altLang="en-US" dirty="0">
                <a:solidFill>
                  <a:srgbClr val="00B0F0"/>
                </a:solidFill>
              </a:rPr>
              <a:t>集电极开路（</a:t>
            </a:r>
            <a:r>
              <a:rPr lang="en-US" altLang="zh-CN" dirty="0">
                <a:solidFill>
                  <a:srgbClr val="00B0F0"/>
                </a:solidFill>
              </a:rPr>
              <a:t>OC</a:t>
            </a:r>
            <a:r>
              <a:rPr lang="zh-CN" altLang="en-US" dirty="0">
                <a:solidFill>
                  <a:srgbClr val="00B0F0"/>
                </a:solidFill>
              </a:rPr>
              <a:t>）与非门</a:t>
            </a:r>
          </a:p>
          <a:p>
            <a:pPr lvl="1"/>
            <a:r>
              <a:rPr lang="zh-CN" altLang="en-US" dirty="0"/>
              <a:t>三态门</a:t>
            </a:r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381000" y="3645024"/>
            <a:ext cx="758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+mn-ea"/>
                <a:ea typeface="+mn-ea"/>
                <a:sym typeface="Wingdings 3" pitchFamily="18" charset="2"/>
              </a:rPr>
              <a:t></a:t>
            </a:r>
            <a:endParaRPr lang="en-US" altLang="zh-CN" sz="36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12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8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54</a:t>
            </a:r>
            <a:r>
              <a:rPr lang="zh-CN" altLang="en-US"/>
              <a:t>）</a:t>
            </a: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A6469-B3B7-4004-952B-D5529E43EA38}" type="slidenum">
              <a:rPr lang="en-US" altLang="zh-CN">
                <a:latin typeface="+mn-ea"/>
                <a:ea typeface="+mn-ea"/>
              </a:rPr>
              <a:pPr/>
              <a:t>97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43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2238375"/>
          </a:xfrm>
        </p:spPr>
        <p:txBody>
          <a:bodyPr/>
          <a:lstStyle/>
          <a:p>
            <a:r>
              <a:rPr lang="zh-CN" altLang="en-US" dirty="0">
                <a:effectLst/>
              </a:rPr>
              <a:t>电路设计中 “线与”问题！</a:t>
            </a:r>
          </a:p>
          <a:p>
            <a:pPr lvl="1"/>
            <a:r>
              <a:rPr lang="zh-CN" altLang="en-US" sz="2800" dirty="0">
                <a:effectLst/>
              </a:rPr>
              <a:t>在电路设计中经常需要一些逻辑电路的</a:t>
            </a:r>
            <a:r>
              <a:rPr lang="zh-CN" altLang="en-US" sz="2800" dirty="0">
                <a:solidFill>
                  <a:srgbClr val="FF0000"/>
                </a:solidFill>
                <a:effectLst/>
              </a:rPr>
              <a:t>多个输出直接连接在一起</a:t>
            </a:r>
            <a:r>
              <a:rPr lang="zh-CN" altLang="en-US" sz="2800" dirty="0">
                <a:effectLst/>
              </a:rPr>
              <a:t>，实现“线与”。</a:t>
            </a:r>
          </a:p>
          <a:p>
            <a:pPr lvl="1"/>
            <a:r>
              <a:rPr lang="zh-CN" altLang="en-US" sz="2800" dirty="0">
                <a:effectLst/>
              </a:rPr>
              <a:t>例如简单的中断逻辑示意。</a:t>
            </a:r>
          </a:p>
        </p:txBody>
      </p:sp>
      <p:grpSp>
        <p:nvGrpSpPr>
          <p:cNvPr id="443407" name="Group 15"/>
          <p:cNvGrpSpPr>
            <a:grpSpLocks/>
          </p:cNvGrpSpPr>
          <p:nvPr/>
        </p:nvGrpSpPr>
        <p:grpSpPr bwMode="auto">
          <a:xfrm>
            <a:off x="2895600" y="3657600"/>
            <a:ext cx="1219200" cy="762000"/>
            <a:chOff x="2352" y="2304"/>
            <a:chExt cx="768" cy="480"/>
          </a:xfrm>
        </p:grpSpPr>
        <p:sp>
          <p:nvSpPr>
            <p:cNvPr id="443396" name="Rectangle 4"/>
            <p:cNvSpPr>
              <a:spLocks noChangeArrowheads="1"/>
            </p:cNvSpPr>
            <p:nvPr/>
          </p:nvSpPr>
          <p:spPr bwMode="auto">
            <a:xfrm>
              <a:off x="2352" y="2304"/>
              <a:ext cx="76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3397" name="Text Box 5"/>
            <p:cNvSpPr txBox="1">
              <a:spLocks noChangeArrowheads="1"/>
            </p:cNvSpPr>
            <p:nvPr/>
          </p:nvSpPr>
          <p:spPr bwMode="auto">
            <a:xfrm>
              <a:off x="2448" y="2448"/>
              <a:ext cx="5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CPU</a:t>
              </a:r>
            </a:p>
          </p:txBody>
        </p:sp>
      </p:grpSp>
      <p:grpSp>
        <p:nvGrpSpPr>
          <p:cNvPr id="443400" name="Group 8"/>
          <p:cNvGrpSpPr>
            <a:grpSpLocks/>
          </p:cNvGrpSpPr>
          <p:nvPr/>
        </p:nvGrpSpPr>
        <p:grpSpPr bwMode="auto">
          <a:xfrm>
            <a:off x="1524000" y="5562600"/>
            <a:ext cx="1066800" cy="838200"/>
            <a:chOff x="1200" y="3312"/>
            <a:chExt cx="672" cy="528"/>
          </a:xfrm>
        </p:grpSpPr>
        <p:sp>
          <p:nvSpPr>
            <p:cNvPr id="443398" name="Rectangle 6"/>
            <p:cNvSpPr>
              <a:spLocks noChangeArrowheads="1"/>
            </p:cNvSpPr>
            <p:nvPr/>
          </p:nvSpPr>
          <p:spPr bwMode="auto">
            <a:xfrm>
              <a:off x="1200" y="3312"/>
              <a:ext cx="67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3399" name="Text Box 7"/>
            <p:cNvSpPr txBox="1">
              <a:spLocks noChangeArrowheads="1"/>
            </p:cNvSpPr>
            <p:nvPr/>
          </p:nvSpPr>
          <p:spPr bwMode="auto">
            <a:xfrm>
              <a:off x="1200" y="3446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外设</a:t>
              </a:r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1</a:t>
              </a:r>
            </a:p>
          </p:txBody>
        </p:sp>
      </p:grpSp>
      <p:grpSp>
        <p:nvGrpSpPr>
          <p:cNvPr id="443401" name="Group 9"/>
          <p:cNvGrpSpPr>
            <a:grpSpLocks/>
          </p:cNvGrpSpPr>
          <p:nvPr/>
        </p:nvGrpSpPr>
        <p:grpSpPr bwMode="auto">
          <a:xfrm>
            <a:off x="2971800" y="5562600"/>
            <a:ext cx="1066800" cy="838200"/>
            <a:chOff x="1200" y="3312"/>
            <a:chExt cx="672" cy="528"/>
          </a:xfrm>
        </p:grpSpPr>
        <p:sp>
          <p:nvSpPr>
            <p:cNvPr id="443402" name="Rectangle 10"/>
            <p:cNvSpPr>
              <a:spLocks noChangeArrowheads="1"/>
            </p:cNvSpPr>
            <p:nvPr/>
          </p:nvSpPr>
          <p:spPr bwMode="auto">
            <a:xfrm>
              <a:off x="1200" y="3312"/>
              <a:ext cx="67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3403" name="Text Box 11"/>
            <p:cNvSpPr txBox="1">
              <a:spLocks noChangeArrowheads="1"/>
            </p:cNvSpPr>
            <p:nvPr/>
          </p:nvSpPr>
          <p:spPr bwMode="auto">
            <a:xfrm>
              <a:off x="1200" y="3446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外设</a:t>
              </a:r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2</a:t>
              </a:r>
            </a:p>
          </p:txBody>
        </p:sp>
      </p:grpSp>
      <p:grpSp>
        <p:nvGrpSpPr>
          <p:cNvPr id="443404" name="Group 12"/>
          <p:cNvGrpSpPr>
            <a:grpSpLocks/>
          </p:cNvGrpSpPr>
          <p:nvPr/>
        </p:nvGrpSpPr>
        <p:grpSpPr bwMode="auto">
          <a:xfrm>
            <a:off x="4572000" y="5562600"/>
            <a:ext cx="1066800" cy="838200"/>
            <a:chOff x="1200" y="3312"/>
            <a:chExt cx="672" cy="528"/>
          </a:xfrm>
        </p:grpSpPr>
        <p:sp>
          <p:nvSpPr>
            <p:cNvPr id="443405" name="Rectangle 13"/>
            <p:cNvSpPr>
              <a:spLocks noChangeArrowheads="1"/>
            </p:cNvSpPr>
            <p:nvPr/>
          </p:nvSpPr>
          <p:spPr bwMode="auto">
            <a:xfrm>
              <a:off x="1200" y="3312"/>
              <a:ext cx="67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3406" name="Text Box 14"/>
            <p:cNvSpPr txBox="1">
              <a:spLocks noChangeArrowheads="1"/>
            </p:cNvSpPr>
            <p:nvPr/>
          </p:nvSpPr>
          <p:spPr bwMode="auto">
            <a:xfrm>
              <a:off x="1200" y="3446"/>
              <a:ext cx="62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latin typeface="华文新魏" pitchFamily="2" charset="-122"/>
                  <a:ea typeface="华文新魏" pitchFamily="2" charset="-122"/>
                </a:rPr>
                <a:t>外设</a:t>
              </a:r>
              <a:r>
                <a:rPr lang="en-US" altLang="zh-CN">
                  <a:latin typeface="华文新魏" pitchFamily="2" charset="-122"/>
                  <a:ea typeface="华文新魏" pitchFamily="2" charset="-122"/>
                </a:rPr>
                <a:t>3</a:t>
              </a:r>
            </a:p>
          </p:txBody>
        </p:sp>
      </p:grpSp>
      <p:sp>
        <p:nvSpPr>
          <p:cNvPr id="443408" name="Line 16"/>
          <p:cNvSpPr>
            <a:spLocks noChangeShapeType="1"/>
          </p:cNvSpPr>
          <p:nvPr/>
        </p:nvSpPr>
        <p:spPr bwMode="auto">
          <a:xfrm flipV="1">
            <a:off x="20574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3409" name="Line 17"/>
          <p:cNvSpPr>
            <a:spLocks noChangeShapeType="1"/>
          </p:cNvSpPr>
          <p:nvPr/>
        </p:nvSpPr>
        <p:spPr bwMode="auto">
          <a:xfrm flipV="1">
            <a:off x="3505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3410" name="Line 18"/>
          <p:cNvSpPr>
            <a:spLocks noChangeShapeType="1"/>
          </p:cNvSpPr>
          <p:nvPr/>
        </p:nvSpPr>
        <p:spPr bwMode="auto">
          <a:xfrm flipV="1">
            <a:off x="51054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3411" name="Line 19"/>
          <p:cNvSpPr>
            <a:spLocks noChangeShapeType="1"/>
          </p:cNvSpPr>
          <p:nvPr/>
        </p:nvSpPr>
        <p:spPr bwMode="auto">
          <a:xfrm>
            <a:off x="2057400" y="52578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3412" name="Line 20"/>
          <p:cNvSpPr>
            <a:spLocks noChangeShapeType="1"/>
          </p:cNvSpPr>
          <p:nvPr/>
        </p:nvSpPr>
        <p:spPr bwMode="auto">
          <a:xfrm flipV="1">
            <a:off x="3505200" y="4419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43413" name="Text Box 21"/>
          <p:cNvSpPr txBox="1">
            <a:spLocks noChangeArrowheads="1"/>
          </p:cNvSpPr>
          <p:nvPr/>
        </p:nvSpPr>
        <p:spPr bwMode="auto">
          <a:xfrm>
            <a:off x="3657600" y="4495800"/>
            <a:ext cx="53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华文新魏" pitchFamily="2" charset="-122"/>
                <a:ea typeface="华文新魏" pitchFamily="2" charset="-122"/>
              </a:rPr>
              <a:t>int</a:t>
            </a:r>
          </a:p>
        </p:txBody>
      </p:sp>
      <p:sp>
        <p:nvSpPr>
          <p:cNvPr id="443414" name="Text Box 22"/>
          <p:cNvSpPr txBox="1">
            <a:spLocks noChangeArrowheads="1"/>
          </p:cNvSpPr>
          <p:nvPr/>
        </p:nvSpPr>
        <p:spPr bwMode="auto">
          <a:xfrm>
            <a:off x="2000232" y="4648200"/>
            <a:ext cx="18526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“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线与”</a:t>
            </a:r>
          </a:p>
        </p:txBody>
      </p:sp>
    </p:spTree>
    <p:extLst>
      <p:ext uri="{BB962C8B-B14F-4D97-AF65-F5344CB8AC3E}">
        <p14:creationId xmlns:p14="http://schemas.microsoft.com/office/powerpoint/2010/main" val="33924363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55</a:t>
            </a:r>
            <a:r>
              <a:rPr lang="zh-CN" altLang="en-US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554DE-9B5A-4242-A458-3AC09BE78852}" type="slidenum">
              <a:rPr lang="en-US" altLang="zh-CN">
                <a:latin typeface="+mn-ea"/>
                <a:ea typeface="+mn-ea"/>
              </a:rPr>
              <a:pPr/>
              <a:t>98</a:t>
            </a:fld>
            <a:endParaRPr lang="en-US" altLang="zh-CN">
              <a:latin typeface="+mn-ea"/>
              <a:ea typeface="+mn-ea"/>
            </a:endParaRPr>
          </a:p>
        </p:txBody>
      </p:sp>
      <p:sp>
        <p:nvSpPr>
          <p:cNvPr id="4229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“</a:t>
            </a:r>
            <a:r>
              <a:rPr lang="zh-CN" altLang="en-US" dirty="0">
                <a:effectLst/>
              </a:rPr>
              <a:t>线与”的定义</a:t>
            </a:r>
          </a:p>
          <a:p>
            <a:pPr lvl="1"/>
            <a:r>
              <a:rPr lang="zh-CN" altLang="en-US" sz="2800" dirty="0"/>
              <a:t>如果把驱动电路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C……</a:t>
            </a:r>
            <a:r>
              <a:rPr lang="zh-CN" altLang="en-US" sz="2800" dirty="0"/>
              <a:t>的输出直接挂向总线，要求当某一驱动器向总线发送数据</a:t>
            </a:r>
            <a:r>
              <a:rPr lang="en-US" altLang="zh-CN" sz="2800" dirty="0"/>
              <a:t>D</a:t>
            </a:r>
            <a:r>
              <a:rPr lang="zh-CN" altLang="en-US" sz="2800" dirty="0"/>
              <a:t>时，其余驱动器输出均为“</a:t>
            </a:r>
            <a:r>
              <a:rPr lang="en-US" altLang="zh-CN" sz="2800" dirty="0"/>
              <a:t>1”</a:t>
            </a:r>
            <a:r>
              <a:rPr lang="zh-CN" altLang="en-US" sz="2800" dirty="0"/>
              <a:t>。这样，总线状态为各驱动器输出状态之“与”，即</a:t>
            </a:r>
            <a:r>
              <a:rPr lang="en-US" altLang="zh-CN" sz="2800" dirty="0"/>
              <a:t>D·1·1·……=D</a:t>
            </a:r>
            <a:r>
              <a:rPr lang="zh-CN" altLang="en-US" sz="2800" dirty="0"/>
              <a:t>，把这种与连接称为“线与”（</a:t>
            </a:r>
            <a:r>
              <a:rPr lang="en-US" altLang="zh-CN" sz="2800" dirty="0"/>
              <a:t>Wired AND</a:t>
            </a:r>
            <a:r>
              <a:rPr lang="zh-CN" altLang="en-US" sz="2800" dirty="0"/>
              <a:t>）。  </a:t>
            </a:r>
          </a:p>
        </p:txBody>
      </p:sp>
    </p:spTree>
    <p:extLst>
      <p:ext uri="{BB962C8B-B14F-4D97-AF65-F5344CB8AC3E}">
        <p14:creationId xmlns:p14="http://schemas.microsoft.com/office/powerpoint/2010/main" val="9666589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3.2  </a:t>
            </a:r>
            <a:r>
              <a:rPr lang="zh-CN" altLang="en-US"/>
              <a:t>门电路（</a:t>
            </a:r>
            <a:r>
              <a:rPr lang="en-US" altLang="zh-CN"/>
              <a:t>56</a:t>
            </a:r>
            <a:r>
              <a:rPr lang="zh-CN" altLang="en-US"/>
              <a:t>）</a:t>
            </a:r>
          </a:p>
        </p:txBody>
      </p:sp>
      <p:sp>
        <p:nvSpPr>
          <p:cNvPr id="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70FA3-B0B3-4E96-AD28-250CE0E97024}" type="slidenum"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pPr/>
              <a:t>99</a:t>
            </a:fld>
            <a:endParaRPr lang="en-US" altLang="zh-CN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19915" name="Rectangle 75"/>
          <p:cNvSpPr>
            <a:spLocks noGrp="1" noChangeArrowheads="1"/>
          </p:cNvSpPr>
          <p:nvPr>
            <p:ph sz="quarter" idx="1"/>
          </p:nvPr>
        </p:nvSpPr>
        <p:spPr>
          <a:xfrm>
            <a:off x="609600" y="1447800"/>
            <a:ext cx="8153400" cy="1143000"/>
          </a:xfrm>
          <a:noFill/>
          <a:ln/>
        </p:spPr>
        <p:txBody>
          <a:bodyPr/>
          <a:lstStyle/>
          <a:p>
            <a:r>
              <a:rPr lang="zh-CN" altLang="en-US" sz="2800">
                <a:effectLst/>
                <a:latin typeface="+mn-ea"/>
              </a:rPr>
              <a:t>普通与非门输出实现“线与”时的电流流向</a:t>
            </a:r>
          </a:p>
        </p:txBody>
      </p:sp>
      <p:sp>
        <p:nvSpPr>
          <p:cNvPr id="419908" name="Text Box 68"/>
          <p:cNvSpPr txBox="1">
            <a:spLocks noChangeArrowheads="1"/>
          </p:cNvSpPr>
          <p:nvPr/>
        </p:nvSpPr>
        <p:spPr bwMode="auto">
          <a:xfrm>
            <a:off x="685800" y="55626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普通与非门是否可以实现“线与”功能？</a:t>
            </a:r>
          </a:p>
        </p:txBody>
      </p:sp>
      <p:cxnSp>
        <p:nvCxnSpPr>
          <p:cNvPr id="419897" name="AutoShape 57"/>
          <p:cNvCxnSpPr>
            <a:cxnSpLocks noChangeShapeType="1"/>
          </p:cNvCxnSpPr>
          <p:nvPr/>
        </p:nvCxnSpPr>
        <p:spPr bwMode="auto">
          <a:xfrm rot="5400000">
            <a:off x="5357019" y="2831306"/>
            <a:ext cx="2808288" cy="2022475"/>
          </a:xfrm>
          <a:prstGeom prst="curvedConnector3">
            <a:avLst>
              <a:gd name="adj1" fmla="val 49972"/>
            </a:avLst>
          </a:prstGeom>
          <a:noFill/>
          <a:ln w="28575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19922" name="Group 82"/>
          <p:cNvGrpSpPr>
            <a:grpSpLocks/>
          </p:cNvGrpSpPr>
          <p:nvPr/>
        </p:nvGrpSpPr>
        <p:grpSpPr bwMode="auto">
          <a:xfrm>
            <a:off x="4876800" y="2133600"/>
            <a:ext cx="3540125" cy="3200400"/>
            <a:chOff x="3072" y="1344"/>
            <a:chExt cx="2230" cy="2016"/>
          </a:xfrm>
        </p:grpSpPr>
        <p:grpSp>
          <p:nvGrpSpPr>
            <p:cNvPr id="419866" name="Group 26"/>
            <p:cNvGrpSpPr>
              <a:grpSpLocks/>
            </p:cNvGrpSpPr>
            <p:nvPr/>
          </p:nvGrpSpPr>
          <p:grpSpPr bwMode="auto">
            <a:xfrm>
              <a:off x="3302" y="1626"/>
              <a:ext cx="408" cy="1679"/>
              <a:chOff x="3424" y="2568"/>
              <a:chExt cx="362" cy="1542"/>
            </a:xfrm>
          </p:grpSpPr>
          <p:grpSp>
            <p:nvGrpSpPr>
              <p:cNvPr id="419867" name="Group 27"/>
              <p:cNvGrpSpPr>
                <a:grpSpLocks/>
              </p:cNvGrpSpPr>
              <p:nvPr/>
            </p:nvGrpSpPr>
            <p:grpSpPr bwMode="auto">
              <a:xfrm>
                <a:off x="3424" y="2930"/>
                <a:ext cx="362" cy="273"/>
                <a:chOff x="930" y="1706"/>
                <a:chExt cx="362" cy="273"/>
              </a:xfrm>
            </p:grpSpPr>
            <p:sp>
              <p:nvSpPr>
                <p:cNvPr id="41986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69" name="Line 29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70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71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419872" name="Group 32"/>
              <p:cNvGrpSpPr>
                <a:grpSpLocks/>
              </p:cNvGrpSpPr>
              <p:nvPr/>
            </p:nvGrpSpPr>
            <p:grpSpPr bwMode="auto">
              <a:xfrm>
                <a:off x="3424" y="3520"/>
                <a:ext cx="362" cy="273"/>
                <a:chOff x="930" y="1706"/>
                <a:chExt cx="362" cy="273"/>
              </a:xfrm>
            </p:grpSpPr>
            <p:sp>
              <p:nvSpPr>
                <p:cNvPr id="41987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11" y="1706"/>
                  <a:ext cx="0" cy="27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74" name="Line 34"/>
                <p:cNvSpPr>
                  <a:spLocks noChangeShapeType="1"/>
                </p:cNvSpPr>
                <p:nvPr/>
              </p:nvSpPr>
              <p:spPr bwMode="auto">
                <a:xfrm>
                  <a:off x="1111" y="1888"/>
                  <a:ext cx="181" cy="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75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111" y="1706"/>
                  <a:ext cx="181" cy="9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  <p:sp>
              <p:nvSpPr>
                <p:cNvPr id="419876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930" y="1842"/>
                  <a:ext cx="18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9877" name="Line 37"/>
              <p:cNvSpPr>
                <a:spLocks noChangeShapeType="1"/>
              </p:cNvSpPr>
              <p:nvPr/>
            </p:nvSpPr>
            <p:spPr bwMode="auto">
              <a:xfrm>
                <a:off x="3786" y="3203"/>
                <a:ext cx="0" cy="31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9878" name="Line 38"/>
              <p:cNvSpPr>
                <a:spLocks noChangeShapeType="1"/>
              </p:cNvSpPr>
              <p:nvPr/>
            </p:nvSpPr>
            <p:spPr bwMode="auto">
              <a:xfrm flipV="1">
                <a:off x="3786" y="2568"/>
                <a:ext cx="0" cy="36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419879" name="Line 39"/>
              <p:cNvSpPr>
                <a:spLocks noChangeShapeType="1"/>
              </p:cNvSpPr>
              <p:nvPr/>
            </p:nvSpPr>
            <p:spPr bwMode="auto">
              <a:xfrm>
                <a:off x="3786" y="3792"/>
                <a:ext cx="0" cy="31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  <a:ea typeface="+mn-ea"/>
                </a:endParaRPr>
              </a:p>
            </p:txBody>
          </p:sp>
        </p:grpSp>
        <p:sp>
          <p:nvSpPr>
            <p:cNvPr id="419887" name="Line 47"/>
            <p:cNvSpPr>
              <a:spLocks noChangeShapeType="1"/>
            </p:cNvSpPr>
            <p:nvPr/>
          </p:nvSpPr>
          <p:spPr bwMode="auto">
            <a:xfrm flipH="1">
              <a:off x="4896" y="2640"/>
              <a:ext cx="0" cy="2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88" name="Line 48"/>
            <p:cNvSpPr>
              <a:spLocks noChangeShapeType="1"/>
            </p:cNvSpPr>
            <p:nvPr/>
          </p:nvSpPr>
          <p:spPr bwMode="auto">
            <a:xfrm flipH="1">
              <a:off x="4704" y="2832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89" name="Line 49"/>
            <p:cNvSpPr>
              <a:spLocks noChangeShapeType="1"/>
            </p:cNvSpPr>
            <p:nvPr/>
          </p:nvSpPr>
          <p:spPr bwMode="auto">
            <a:xfrm>
              <a:off x="4704" y="2640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0" name="Line 50"/>
            <p:cNvSpPr>
              <a:spLocks noChangeShapeType="1"/>
            </p:cNvSpPr>
            <p:nvPr/>
          </p:nvSpPr>
          <p:spPr bwMode="auto">
            <a:xfrm flipH="1">
              <a:off x="4896" y="2784"/>
              <a:ext cx="2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1" name="Line 51"/>
            <p:cNvSpPr>
              <a:spLocks noChangeShapeType="1"/>
            </p:cNvSpPr>
            <p:nvPr/>
          </p:nvSpPr>
          <p:spPr bwMode="auto">
            <a:xfrm>
              <a:off x="4704" y="2400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2" name="Line 52"/>
            <p:cNvSpPr>
              <a:spLocks noChangeShapeType="1"/>
            </p:cNvSpPr>
            <p:nvPr/>
          </p:nvSpPr>
          <p:spPr bwMode="auto">
            <a:xfrm flipV="1">
              <a:off x="4704" y="1680"/>
              <a:ext cx="0" cy="3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3" name="Line 53"/>
            <p:cNvSpPr>
              <a:spLocks noChangeShapeType="1"/>
            </p:cNvSpPr>
            <p:nvPr/>
          </p:nvSpPr>
          <p:spPr bwMode="auto">
            <a:xfrm>
              <a:off x="4704" y="2976"/>
              <a:ext cx="0" cy="34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4" name="Line 54"/>
            <p:cNvSpPr>
              <a:spLocks noChangeShapeType="1"/>
            </p:cNvSpPr>
            <p:nvPr/>
          </p:nvSpPr>
          <p:spPr bwMode="auto">
            <a:xfrm>
              <a:off x="3710" y="2488"/>
              <a:ext cx="1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5" name="Line 55"/>
            <p:cNvSpPr>
              <a:spLocks noChangeShapeType="1"/>
            </p:cNvSpPr>
            <p:nvPr/>
          </p:nvSpPr>
          <p:spPr bwMode="auto">
            <a:xfrm>
              <a:off x="4164" y="1581"/>
              <a:ext cx="2" cy="17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898" name="Text Box 58"/>
            <p:cNvSpPr txBox="1">
              <a:spLocks noChangeArrowheads="1"/>
            </p:cNvSpPr>
            <p:nvPr/>
          </p:nvSpPr>
          <p:spPr bwMode="auto">
            <a:xfrm>
              <a:off x="3072" y="1906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19899" name="Text Box 59"/>
            <p:cNvSpPr txBox="1">
              <a:spLocks noChangeArrowheads="1"/>
            </p:cNvSpPr>
            <p:nvPr/>
          </p:nvSpPr>
          <p:spPr bwMode="auto">
            <a:xfrm>
              <a:off x="3072" y="2571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419900" name="Text Box 60"/>
            <p:cNvSpPr txBox="1">
              <a:spLocks noChangeArrowheads="1"/>
            </p:cNvSpPr>
            <p:nvPr/>
          </p:nvSpPr>
          <p:spPr bwMode="auto">
            <a:xfrm>
              <a:off x="4848" y="2544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T5</a:t>
              </a:r>
            </a:p>
          </p:txBody>
        </p:sp>
        <p:sp>
          <p:nvSpPr>
            <p:cNvPr id="419901" name="Text Box 61"/>
            <p:cNvSpPr txBox="1">
              <a:spLocks noChangeArrowheads="1"/>
            </p:cNvSpPr>
            <p:nvPr/>
          </p:nvSpPr>
          <p:spPr bwMode="auto">
            <a:xfrm>
              <a:off x="4841" y="1936"/>
              <a:ext cx="4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>
                  <a:latin typeface="+mn-ea"/>
                  <a:ea typeface="+mn-ea"/>
                </a:rPr>
                <a:t>T4</a:t>
              </a:r>
            </a:p>
          </p:txBody>
        </p:sp>
        <p:sp>
          <p:nvSpPr>
            <p:cNvPr id="419905" name="Text Box 65"/>
            <p:cNvSpPr txBox="1">
              <a:spLocks noChangeArrowheads="1"/>
            </p:cNvSpPr>
            <p:nvPr/>
          </p:nvSpPr>
          <p:spPr bwMode="auto">
            <a:xfrm>
              <a:off x="3469" y="1344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419906" name="Text Box 66"/>
            <p:cNvSpPr txBox="1">
              <a:spLocks noChangeArrowheads="1"/>
            </p:cNvSpPr>
            <p:nvPr/>
          </p:nvSpPr>
          <p:spPr bwMode="auto">
            <a:xfrm>
              <a:off x="4704" y="1353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419918" name="Line 78"/>
            <p:cNvSpPr>
              <a:spLocks noChangeShapeType="1"/>
            </p:cNvSpPr>
            <p:nvPr/>
          </p:nvSpPr>
          <p:spPr bwMode="auto">
            <a:xfrm flipH="1">
              <a:off x="4896" y="2064"/>
              <a:ext cx="0" cy="29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919" name="Line 79"/>
            <p:cNvSpPr>
              <a:spLocks noChangeShapeType="1"/>
            </p:cNvSpPr>
            <p:nvPr/>
          </p:nvSpPr>
          <p:spPr bwMode="auto">
            <a:xfrm flipH="1">
              <a:off x="4704" y="2256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920" name="Line 80"/>
            <p:cNvSpPr>
              <a:spLocks noChangeShapeType="1"/>
            </p:cNvSpPr>
            <p:nvPr/>
          </p:nvSpPr>
          <p:spPr bwMode="auto">
            <a:xfrm>
              <a:off x="4704" y="2064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921" name="Line 81"/>
            <p:cNvSpPr>
              <a:spLocks noChangeShapeType="1"/>
            </p:cNvSpPr>
            <p:nvPr/>
          </p:nvSpPr>
          <p:spPr bwMode="auto">
            <a:xfrm flipH="1">
              <a:off x="4896" y="2208"/>
              <a:ext cx="2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grpSp>
        <p:nvGrpSpPr>
          <p:cNvPr id="419931" name="Group 91"/>
          <p:cNvGrpSpPr>
            <a:grpSpLocks/>
          </p:cNvGrpSpPr>
          <p:nvPr/>
        </p:nvGrpSpPr>
        <p:grpSpPr bwMode="auto">
          <a:xfrm>
            <a:off x="1219200" y="2133600"/>
            <a:ext cx="2665413" cy="3240088"/>
            <a:chOff x="768" y="1344"/>
            <a:chExt cx="1679" cy="2041"/>
          </a:xfrm>
        </p:grpSpPr>
        <p:grpSp>
          <p:nvGrpSpPr>
            <p:cNvPr id="419909" name="Group 69"/>
            <p:cNvGrpSpPr>
              <a:grpSpLocks/>
            </p:cNvGrpSpPr>
            <p:nvPr/>
          </p:nvGrpSpPr>
          <p:grpSpPr bwMode="auto">
            <a:xfrm>
              <a:off x="768" y="1344"/>
              <a:ext cx="1679" cy="2041"/>
              <a:chOff x="768" y="1787"/>
              <a:chExt cx="1679" cy="2041"/>
            </a:xfrm>
          </p:grpSpPr>
          <p:grpSp>
            <p:nvGrpSpPr>
              <p:cNvPr id="419843" name="Group 3"/>
              <p:cNvGrpSpPr>
                <a:grpSpLocks/>
              </p:cNvGrpSpPr>
              <p:nvPr/>
            </p:nvGrpSpPr>
            <p:grpSpPr bwMode="auto">
              <a:xfrm>
                <a:off x="768" y="1787"/>
                <a:ext cx="1679" cy="2041"/>
                <a:chOff x="793" y="1389"/>
                <a:chExt cx="1679" cy="2041"/>
              </a:xfrm>
            </p:grpSpPr>
            <p:grpSp>
              <p:nvGrpSpPr>
                <p:cNvPr id="419844" name="Group 4"/>
                <p:cNvGrpSpPr>
                  <a:grpSpLocks/>
                </p:cNvGrpSpPr>
                <p:nvPr/>
              </p:nvGrpSpPr>
              <p:grpSpPr bwMode="auto">
                <a:xfrm>
                  <a:off x="793" y="1706"/>
                  <a:ext cx="1679" cy="1135"/>
                  <a:chOff x="793" y="1706"/>
                  <a:chExt cx="1679" cy="1135"/>
                </a:xfrm>
              </p:grpSpPr>
              <p:grpSp>
                <p:nvGrpSpPr>
                  <p:cNvPr id="419845" name="Group 5"/>
                  <p:cNvGrpSpPr>
                    <a:grpSpLocks/>
                  </p:cNvGrpSpPr>
                  <p:nvPr/>
                </p:nvGrpSpPr>
                <p:grpSpPr bwMode="auto">
                  <a:xfrm>
                    <a:off x="1020" y="1706"/>
                    <a:ext cx="317" cy="363"/>
                    <a:chOff x="1020" y="1706"/>
                    <a:chExt cx="317" cy="363"/>
                  </a:xfrm>
                </p:grpSpPr>
                <p:sp>
                  <p:nvSpPr>
                    <p:cNvPr id="419846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" y="1706"/>
                      <a:ext cx="227" cy="363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9847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7" y="1842"/>
                      <a:ext cx="90" cy="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19848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1020" y="2478"/>
                    <a:ext cx="317" cy="363"/>
                    <a:chOff x="1020" y="1706"/>
                    <a:chExt cx="317" cy="363"/>
                  </a:xfrm>
                </p:grpSpPr>
                <p:sp>
                  <p:nvSpPr>
                    <p:cNvPr id="419849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" y="1706"/>
                      <a:ext cx="227" cy="363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9850" name="Oval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7" y="1842"/>
                      <a:ext cx="90" cy="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</p:grpSp>
              <p:grpSp>
                <p:nvGrpSpPr>
                  <p:cNvPr id="419851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2018" y="1797"/>
                    <a:ext cx="317" cy="363"/>
                    <a:chOff x="1020" y="1706"/>
                    <a:chExt cx="317" cy="363"/>
                  </a:xfrm>
                </p:grpSpPr>
                <p:sp>
                  <p:nvSpPr>
                    <p:cNvPr id="419852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" y="1706"/>
                      <a:ext cx="227" cy="363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419853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7" y="1842"/>
                      <a:ext cx="90" cy="90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+mn-ea"/>
                        <a:ea typeface="+mn-ea"/>
                      </a:endParaRPr>
                    </a:p>
                  </p:txBody>
                </p:sp>
              </p:grpSp>
              <p:sp>
                <p:nvSpPr>
                  <p:cNvPr id="419854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3" y="1797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55" name="Line 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3" y="1979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56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3" y="2568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57" name="Line 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93" y="2750"/>
                    <a:ext cx="22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58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1888"/>
                    <a:ext cx="680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59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2659"/>
                    <a:ext cx="317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60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5" y="1888"/>
                    <a:ext cx="0" cy="77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1986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336" y="1979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+mn-ea"/>
                      <a:ea typeface="+mn-ea"/>
                    </a:endParaRPr>
                  </a:p>
                </p:txBody>
              </p:sp>
            </p:grpSp>
            <p:sp>
              <p:nvSpPr>
                <p:cNvPr id="419862" name="Line 22"/>
                <p:cNvSpPr>
                  <a:spLocks noChangeShapeType="1"/>
                </p:cNvSpPr>
                <p:nvPr/>
              </p:nvSpPr>
              <p:spPr bwMode="auto">
                <a:xfrm>
                  <a:off x="1791" y="1389"/>
                  <a:ext cx="0" cy="20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419903" name="Text Box 63"/>
              <p:cNvSpPr txBox="1">
                <a:spLocks noChangeArrowheads="1"/>
              </p:cNvSpPr>
              <p:nvPr/>
            </p:nvSpPr>
            <p:spPr bwMode="auto">
              <a:xfrm>
                <a:off x="935" y="1824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1</a:t>
                </a:r>
              </a:p>
            </p:txBody>
          </p:sp>
          <p:sp>
            <p:nvSpPr>
              <p:cNvPr id="419904" name="Text Box 64"/>
              <p:cNvSpPr txBox="1">
                <a:spLocks noChangeArrowheads="1"/>
              </p:cNvSpPr>
              <p:nvPr/>
            </p:nvSpPr>
            <p:spPr bwMode="auto">
              <a:xfrm>
                <a:off x="935" y="2592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+mn-ea"/>
                    <a:ea typeface="+mn-ea"/>
                  </a:rPr>
                  <a:t>2</a:t>
                </a:r>
              </a:p>
            </p:txBody>
          </p:sp>
        </p:grpSp>
        <p:sp>
          <p:nvSpPr>
            <p:cNvPr id="419912" name="Text Box 72"/>
            <p:cNvSpPr txBox="1">
              <a:spLocks noChangeArrowheads="1"/>
            </p:cNvSpPr>
            <p:nvPr/>
          </p:nvSpPr>
          <p:spPr bwMode="auto">
            <a:xfrm>
              <a:off x="1248" y="2352"/>
              <a:ext cx="4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419923" name="Text Box 83"/>
            <p:cNvSpPr txBox="1">
              <a:spLocks noChangeArrowheads="1"/>
            </p:cNvSpPr>
            <p:nvPr/>
          </p:nvSpPr>
          <p:spPr bwMode="auto">
            <a:xfrm>
              <a:off x="1248" y="1584"/>
              <a:ext cx="4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+mn-ea"/>
                  <a:ea typeface="+mn-ea"/>
                </a:rPr>
                <a:t>0</a:t>
              </a:r>
            </a:p>
          </p:txBody>
        </p:sp>
      </p:grpSp>
      <p:grpSp>
        <p:nvGrpSpPr>
          <p:cNvPr id="419925" name="Group 85"/>
          <p:cNvGrpSpPr>
            <a:grpSpLocks/>
          </p:cNvGrpSpPr>
          <p:nvPr/>
        </p:nvGrpSpPr>
        <p:grpSpPr bwMode="auto">
          <a:xfrm>
            <a:off x="5791200" y="3429000"/>
            <a:ext cx="1677988" cy="528638"/>
            <a:chOff x="3648" y="2160"/>
            <a:chExt cx="1057" cy="333"/>
          </a:xfrm>
        </p:grpSpPr>
        <p:sp>
          <p:nvSpPr>
            <p:cNvPr id="419911" name="Text Box 71"/>
            <p:cNvSpPr txBox="1">
              <a:spLocks noChangeArrowheads="1"/>
            </p:cNvSpPr>
            <p:nvPr/>
          </p:nvSpPr>
          <p:spPr bwMode="auto">
            <a:xfrm>
              <a:off x="3648" y="2160"/>
              <a:ext cx="481" cy="333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+mn-ea"/>
                  <a:ea typeface="+mn-ea"/>
                </a:rPr>
                <a:t>0</a:t>
              </a:r>
            </a:p>
          </p:txBody>
        </p:sp>
        <p:sp>
          <p:nvSpPr>
            <p:cNvPr id="419924" name="Text Box 84"/>
            <p:cNvSpPr txBox="1">
              <a:spLocks noChangeArrowheads="1"/>
            </p:cNvSpPr>
            <p:nvPr/>
          </p:nvSpPr>
          <p:spPr bwMode="auto">
            <a:xfrm>
              <a:off x="4224" y="2160"/>
              <a:ext cx="481" cy="333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419930" name="Group 90"/>
          <p:cNvGrpSpPr>
            <a:grpSpLocks/>
          </p:cNvGrpSpPr>
          <p:nvPr/>
        </p:nvGrpSpPr>
        <p:grpSpPr bwMode="auto">
          <a:xfrm>
            <a:off x="2057400" y="3048000"/>
            <a:ext cx="457200" cy="762000"/>
            <a:chOff x="1296" y="1920"/>
            <a:chExt cx="192" cy="480"/>
          </a:xfrm>
        </p:grpSpPr>
        <p:sp>
          <p:nvSpPr>
            <p:cNvPr id="419927" name="Line 87"/>
            <p:cNvSpPr>
              <a:spLocks noChangeShapeType="1"/>
            </p:cNvSpPr>
            <p:nvPr/>
          </p:nvSpPr>
          <p:spPr bwMode="auto">
            <a:xfrm>
              <a:off x="1296" y="2400"/>
              <a:ext cx="1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928" name="Line 88"/>
            <p:cNvSpPr>
              <a:spLocks noChangeShapeType="1"/>
            </p:cNvSpPr>
            <p:nvPr/>
          </p:nvSpPr>
          <p:spPr bwMode="auto">
            <a:xfrm flipV="1">
              <a:off x="1488" y="1920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419929" name="Line 89"/>
            <p:cNvSpPr>
              <a:spLocks noChangeShapeType="1"/>
            </p:cNvSpPr>
            <p:nvPr/>
          </p:nvSpPr>
          <p:spPr bwMode="auto">
            <a:xfrm flipH="1">
              <a:off x="1344" y="1920"/>
              <a:ext cx="1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1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41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1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8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18286</TotalTime>
  <Words>6462</Words>
  <Application>Microsoft Office PowerPoint</Application>
  <PresentationFormat>全屏显示(4:3)</PresentationFormat>
  <Paragraphs>1672</Paragraphs>
  <Slides>130</Slides>
  <Notes>7</Notes>
  <HiddenSlides>0</HiddenSlides>
  <MMClips>1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130</vt:i4>
      </vt:variant>
    </vt:vector>
  </HeadingPairs>
  <TitlesOfParts>
    <vt:vector size="147" baseType="lpstr">
      <vt:lpstr>TimesTen</vt:lpstr>
      <vt:lpstr>华文楷体</vt:lpstr>
      <vt:lpstr>华文新魏</vt:lpstr>
      <vt:lpstr>宋体</vt:lpstr>
      <vt:lpstr>微软雅黑</vt:lpstr>
      <vt:lpstr>-윤체L</vt:lpstr>
      <vt:lpstr>Arial</vt:lpstr>
      <vt:lpstr>Franklin Gothic Book</vt:lpstr>
      <vt:lpstr>Perpetua</vt:lpstr>
      <vt:lpstr>Times New Roman</vt:lpstr>
      <vt:lpstr>Wingdings</vt:lpstr>
      <vt:lpstr>Wingdings 2</vt:lpstr>
      <vt:lpstr>平衡</vt:lpstr>
      <vt:lpstr>公式</vt:lpstr>
      <vt:lpstr>Equation</vt:lpstr>
      <vt:lpstr>位图图像</vt:lpstr>
      <vt:lpstr>Unknown</vt:lpstr>
      <vt:lpstr>数字逻辑电路</vt:lpstr>
      <vt:lpstr>课程基本情况（5）</vt:lpstr>
      <vt:lpstr>第三章   组合逻辑电路</vt:lpstr>
      <vt:lpstr>3.1 组合逻辑引言（1）</vt:lpstr>
      <vt:lpstr>3.1 组合逻辑引言（2）</vt:lpstr>
      <vt:lpstr>3.1 组合逻辑引言（3）</vt:lpstr>
      <vt:lpstr>3.1 组合逻辑引言（4）</vt:lpstr>
      <vt:lpstr>3.1 组合逻辑引言（5）</vt:lpstr>
      <vt:lpstr>3.1 组合逻辑引言（6）</vt:lpstr>
      <vt:lpstr>3.1 组合逻辑引言（7）</vt:lpstr>
      <vt:lpstr>3.1 组合逻辑引言（8）</vt:lpstr>
      <vt:lpstr>3.1 组合逻辑引言（9）</vt:lpstr>
      <vt:lpstr>3.1 组合逻辑引言（10）</vt:lpstr>
      <vt:lpstr>3.1 组合逻辑引言（11）</vt:lpstr>
      <vt:lpstr>3.1 组合逻辑引言（12）</vt:lpstr>
      <vt:lpstr>3.1 组合逻辑引言（13）</vt:lpstr>
      <vt:lpstr>PowerPoint 演示文稿</vt:lpstr>
      <vt:lpstr>3.1 组合逻辑引言（14）</vt:lpstr>
      <vt:lpstr>3.1 组合逻辑引言（15）</vt:lpstr>
      <vt:lpstr>3.1 组合逻辑引言（16）</vt:lpstr>
      <vt:lpstr>3.1 组合逻辑引言（17）</vt:lpstr>
      <vt:lpstr>3.1 组合逻辑引言（18）</vt:lpstr>
      <vt:lpstr>3.1 组合逻辑引言（19）</vt:lpstr>
      <vt:lpstr>3.1 组合逻辑引言（20）</vt:lpstr>
      <vt:lpstr>3.1 组合逻辑引言（21）</vt:lpstr>
      <vt:lpstr>PowerPoint 演示文稿</vt:lpstr>
      <vt:lpstr>各类封装</vt:lpstr>
      <vt:lpstr>PowerPoint 演示文稿</vt:lpstr>
      <vt:lpstr>PowerPoint 演示文稿</vt:lpstr>
      <vt:lpstr>PowerPoint 演示文稿</vt:lpstr>
      <vt:lpstr>PowerPoint 演示文稿</vt:lpstr>
      <vt:lpstr>三维集成芯片的挑战</vt:lpstr>
      <vt:lpstr>PowerPoint 演示文稿</vt:lpstr>
      <vt:lpstr>3.1 组合逻辑引言——小结</vt:lpstr>
      <vt:lpstr>第三章   组合逻辑电路</vt:lpstr>
      <vt:lpstr>3.2  门电路（1）</vt:lpstr>
      <vt:lpstr>3.2  门电路（2）</vt:lpstr>
      <vt:lpstr>3.2  门电路（3）</vt:lpstr>
      <vt:lpstr>3.2  门电路（4）</vt:lpstr>
      <vt:lpstr>3.2  门电路（5）</vt:lpstr>
      <vt:lpstr>PowerPoint 演示文稿</vt:lpstr>
      <vt:lpstr>3.2  门电路（6）</vt:lpstr>
      <vt:lpstr>3.2  门电路（7）</vt:lpstr>
      <vt:lpstr>3.2  门电路（8）</vt:lpstr>
      <vt:lpstr>3.2  门电路（9）</vt:lpstr>
      <vt:lpstr>3.2  门电路（10）</vt:lpstr>
      <vt:lpstr>3.2  门电路（11）</vt:lpstr>
      <vt:lpstr>3.2  门电路（12）</vt:lpstr>
      <vt:lpstr>3.2  门电路（13）</vt:lpstr>
      <vt:lpstr>3.2  门电路（14）</vt:lpstr>
      <vt:lpstr>3.2  门电路（15）</vt:lpstr>
      <vt:lpstr>3.2  门电路（16）</vt:lpstr>
      <vt:lpstr>3.2  门电路（17）</vt:lpstr>
      <vt:lpstr>3.2  门电路（18）</vt:lpstr>
      <vt:lpstr>3.2  门电路（19）</vt:lpstr>
      <vt:lpstr>3.2  门电路（20）</vt:lpstr>
      <vt:lpstr>3.2  门电路（21）</vt:lpstr>
      <vt:lpstr>3.2  门电路（22）</vt:lpstr>
      <vt:lpstr>3.2  门电路（23）</vt:lpstr>
      <vt:lpstr>3.2  门电路（24）</vt:lpstr>
      <vt:lpstr>3.2  门电路（25）</vt:lpstr>
      <vt:lpstr>3.2  门电路（26）</vt:lpstr>
      <vt:lpstr>3.2  门电路（27）</vt:lpstr>
      <vt:lpstr>3.2  门电路（28）</vt:lpstr>
      <vt:lpstr>3.2  门电路（29）</vt:lpstr>
      <vt:lpstr>3.2  门电路（30）</vt:lpstr>
      <vt:lpstr>3.2  门电路（31）</vt:lpstr>
      <vt:lpstr>3.2  门电路（32）</vt:lpstr>
      <vt:lpstr>3.2  门电路（33）</vt:lpstr>
      <vt:lpstr>3.2  门电路（37）</vt:lpstr>
      <vt:lpstr>3.2  门电路（38）</vt:lpstr>
      <vt:lpstr>3.2  门电路（39）</vt:lpstr>
      <vt:lpstr>PowerPoint 演示文稿</vt:lpstr>
      <vt:lpstr>3.2  门电路</vt:lpstr>
      <vt:lpstr>3.2  门电路</vt:lpstr>
      <vt:lpstr>技术参数</vt:lpstr>
      <vt:lpstr>传输延迟</vt:lpstr>
      <vt:lpstr>非门传输延迟</vt:lpstr>
      <vt:lpstr>3.2  门电路（40）</vt:lpstr>
      <vt:lpstr>3.2  门电路（40）</vt:lpstr>
      <vt:lpstr>3.2  门电路（40）</vt:lpstr>
      <vt:lpstr>3.2  门电路（41）</vt:lpstr>
      <vt:lpstr>3.2  门电路（42）</vt:lpstr>
      <vt:lpstr>3.2  门电路（43）</vt:lpstr>
      <vt:lpstr>3.2  门电路（44） </vt:lpstr>
      <vt:lpstr>3.2  门电路（45）</vt:lpstr>
      <vt:lpstr>3.2  门电路（46）</vt:lpstr>
      <vt:lpstr>3.2  门电路（47）</vt:lpstr>
      <vt:lpstr>3.2  门电路（48）</vt:lpstr>
      <vt:lpstr>3.2  门电路（49）</vt:lpstr>
      <vt:lpstr>3.2  门电路（50）</vt:lpstr>
      <vt:lpstr>3.2  门电路（51）</vt:lpstr>
      <vt:lpstr>结论</vt:lpstr>
      <vt:lpstr>技术参数--噪音容限（Noise Margin）</vt:lpstr>
      <vt:lpstr>3.2  门电路（52）——小结</vt:lpstr>
      <vt:lpstr>3.2  门电路（53）</vt:lpstr>
      <vt:lpstr>3.2  门电路（54）</vt:lpstr>
      <vt:lpstr>3.2  门电路（55）</vt:lpstr>
      <vt:lpstr>3.2  门电路（56）</vt:lpstr>
      <vt:lpstr>3.2  门电路（57）</vt:lpstr>
      <vt:lpstr>3.2  门电路（58）</vt:lpstr>
      <vt:lpstr>3.2  门电路（59）</vt:lpstr>
      <vt:lpstr>3.2  门电路（60）</vt:lpstr>
      <vt:lpstr>3.2  门电路（61）</vt:lpstr>
      <vt:lpstr>3.2  门电路（62）</vt:lpstr>
      <vt:lpstr>3.2  门电路（63）</vt:lpstr>
      <vt:lpstr>3.2  门电路（64）</vt:lpstr>
      <vt:lpstr>3.2  门电路（65）</vt:lpstr>
      <vt:lpstr>3.2  门电路（66）</vt:lpstr>
      <vt:lpstr>3.2  门电路（67）</vt:lpstr>
      <vt:lpstr>3.2  门电路（68）</vt:lpstr>
      <vt:lpstr>3.2  门电路（69）</vt:lpstr>
      <vt:lpstr>3.2  门电路（70）</vt:lpstr>
      <vt:lpstr>3.2  门电路（71）</vt:lpstr>
      <vt:lpstr>3.2  门电路（72）</vt:lpstr>
      <vt:lpstr>3.2  门电路（73）</vt:lpstr>
      <vt:lpstr>3.2  门电路（74）</vt:lpstr>
      <vt:lpstr>3.2  门电路（75）</vt:lpstr>
      <vt:lpstr>机械计算机</vt:lpstr>
      <vt:lpstr>PowerPoint 演示文稿</vt:lpstr>
      <vt:lpstr>PowerPoint 演示文稿</vt:lpstr>
      <vt:lpstr>红石计算机</vt:lpstr>
      <vt:lpstr>水计算机</vt:lpstr>
      <vt:lpstr>多米诺骨牌计算机</vt:lpstr>
      <vt:lpstr>光计算机</vt:lpstr>
      <vt:lpstr>3.2  门电路（76）—小结</vt:lpstr>
      <vt:lpstr>PowerPoint 演示文稿</vt:lpstr>
      <vt:lpstr>PowerPoint 演示文稿</vt:lpstr>
      <vt:lpstr>PowerPoint 演示文稿</vt:lpstr>
      <vt:lpstr>PowerPoint 演示文稿</vt:lpstr>
    </vt:vector>
  </TitlesOfParts>
  <Company>cs-lab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 逻辑代数及逻辑函数的化简</dc:title>
  <dc:creator>cs-lab23</dc:creator>
  <cp:lastModifiedBy>XX</cp:lastModifiedBy>
  <cp:revision>421</cp:revision>
  <dcterms:created xsi:type="dcterms:W3CDTF">2002-01-07T08:53:03Z</dcterms:created>
  <dcterms:modified xsi:type="dcterms:W3CDTF">2025-03-09T23:59:48Z</dcterms:modified>
</cp:coreProperties>
</file>